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43"/>
  </p:notesMasterIdLst>
  <p:sldIdLst>
    <p:sldId id="256" r:id="rId2"/>
    <p:sldId id="257" r:id="rId3"/>
    <p:sldId id="278" r:id="rId4"/>
    <p:sldId id="303" r:id="rId5"/>
    <p:sldId id="265" r:id="rId6"/>
    <p:sldId id="337" r:id="rId7"/>
    <p:sldId id="286" r:id="rId8"/>
    <p:sldId id="273" r:id="rId9"/>
    <p:sldId id="307" r:id="rId10"/>
    <p:sldId id="310" r:id="rId11"/>
    <p:sldId id="291" r:id="rId12"/>
    <p:sldId id="274" r:id="rId13"/>
    <p:sldId id="302" r:id="rId14"/>
    <p:sldId id="311" r:id="rId15"/>
    <p:sldId id="284" r:id="rId16"/>
    <p:sldId id="276" r:id="rId17"/>
    <p:sldId id="320" r:id="rId18"/>
    <p:sldId id="317" r:id="rId19"/>
    <p:sldId id="321" r:id="rId20"/>
    <p:sldId id="322" r:id="rId21"/>
    <p:sldId id="279" r:id="rId22"/>
    <p:sldId id="327" r:id="rId23"/>
    <p:sldId id="301" r:id="rId24"/>
    <p:sldId id="325" r:id="rId25"/>
    <p:sldId id="277" r:id="rId26"/>
    <p:sldId id="319" r:id="rId27"/>
    <p:sldId id="294" r:id="rId28"/>
    <p:sldId id="306" r:id="rId29"/>
    <p:sldId id="299" r:id="rId30"/>
    <p:sldId id="275" r:id="rId31"/>
    <p:sldId id="324" r:id="rId32"/>
    <p:sldId id="269" r:id="rId33"/>
    <p:sldId id="262" r:id="rId34"/>
    <p:sldId id="309" r:id="rId35"/>
    <p:sldId id="308" r:id="rId36"/>
    <p:sldId id="330" r:id="rId37"/>
    <p:sldId id="332" r:id="rId38"/>
    <p:sldId id="334" r:id="rId39"/>
    <p:sldId id="335" r:id="rId40"/>
    <p:sldId id="336" r:id="rId41"/>
    <p:sldId id="31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B31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5" autoAdjust="0"/>
    <p:restoredTop sz="45887" autoAdjust="0"/>
  </p:normalViewPr>
  <p:slideViewPr>
    <p:cSldViewPr snapToGrid="0">
      <p:cViewPr varScale="1">
        <p:scale>
          <a:sx n="52" d="100"/>
          <a:sy n="52" d="100"/>
        </p:scale>
        <p:origin x="2604" y="72"/>
      </p:cViewPr>
      <p:guideLst/>
    </p:cSldViewPr>
  </p:slideViewPr>
  <p:outlineViewPr>
    <p:cViewPr>
      <p:scale>
        <a:sx n="33" d="100"/>
        <a:sy n="33" d="100"/>
      </p:scale>
      <p:origin x="0" y="-678"/>
    </p:cViewPr>
  </p:outlin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F423A-D57D-4357-8585-4C51286FCD04}"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D7AD9F0A-87F5-45E4-9DD8-F35255B5C782}">
      <dgm:prSet custT="1"/>
      <dgm:spPr/>
      <dgm:t>
        <a:bodyPr/>
        <a:lstStyle/>
        <a:p>
          <a:r>
            <a:rPr lang="en-US" sz="2400" b="0" i="0" baseline="0" dirty="0">
              <a:latin typeface="Centaur" panose="02030504050205020304" pitchFamily="18" charset="0"/>
            </a:rPr>
            <a:t>Bare Minimum, Serious Learning Approach</a:t>
          </a:r>
        </a:p>
      </dgm:t>
    </dgm:pt>
    <dgm:pt modelId="{31CC25F1-A812-46E1-B28F-98ADD6047CBA}" type="parTrans" cxnId="{B80EBB12-C349-43C3-80D7-F2A947EE2383}">
      <dgm:prSet/>
      <dgm:spPr/>
      <dgm:t>
        <a:bodyPr/>
        <a:lstStyle/>
        <a:p>
          <a:endParaRPr lang="en-US"/>
        </a:p>
      </dgm:t>
    </dgm:pt>
    <dgm:pt modelId="{668C1BE4-6139-4BEF-B980-9A05C30DE0D6}" type="sibTrans" cxnId="{B80EBB12-C349-43C3-80D7-F2A947EE2383}">
      <dgm:prSet/>
      <dgm:spPr/>
      <dgm:t>
        <a:bodyPr/>
        <a:lstStyle/>
        <a:p>
          <a:endParaRPr lang="en-US"/>
        </a:p>
      </dgm:t>
    </dgm:pt>
    <dgm:pt modelId="{7F060420-A15C-4549-BC29-AF58D06C6159}">
      <dgm:prSet custT="1"/>
      <dgm:spPr/>
      <dgm:t>
        <a:bodyPr/>
        <a:lstStyle/>
        <a:p>
          <a:r>
            <a:rPr lang="en-US" sz="2400" b="0" i="0" baseline="0" dirty="0">
              <a:latin typeface="Centaur" panose="02030504050205020304" pitchFamily="18" charset="0"/>
            </a:rPr>
            <a:t>Neuroscience of Trauma</a:t>
          </a:r>
        </a:p>
      </dgm:t>
    </dgm:pt>
    <dgm:pt modelId="{6704D3CF-3346-41CD-91EA-A106B8D6001F}" type="parTrans" cxnId="{62175276-6AAC-4959-BA44-68490F1F07F2}">
      <dgm:prSet/>
      <dgm:spPr/>
      <dgm:t>
        <a:bodyPr/>
        <a:lstStyle/>
        <a:p>
          <a:endParaRPr lang="en-US"/>
        </a:p>
      </dgm:t>
    </dgm:pt>
    <dgm:pt modelId="{23645602-0642-4BC1-90D3-481A8DFD1CED}" type="sibTrans" cxnId="{62175276-6AAC-4959-BA44-68490F1F07F2}">
      <dgm:prSet/>
      <dgm:spPr/>
      <dgm:t>
        <a:bodyPr/>
        <a:lstStyle/>
        <a:p>
          <a:endParaRPr lang="en-US"/>
        </a:p>
      </dgm:t>
    </dgm:pt>
    <dgm:pt modelId="{BB15BF87-0FC4-4371-8130-5B8C91B02AA9}">
      <dgm:prSet custT="1"/>
      <dgm:spPr/>
      <dgm:t>
        <a:bodyPr/>
        <a:lstStyle/>
        <a:p>
          <a:r>
            <a:rPr lang="en-US" sz="2400" b="0" i="0" baseline="0" dirty="0">
              <a:latin typeface="Centaur" panose="02030504050205020304" pitchFamily="18" charset="0"/>
            </a:rPr>
            <a:t>Polyvagal Theory</a:t>
          </a:r>
        </a:p>
      </dgm:t>
    </dgm:pt>
    <dgm:pt modelId="{CD13E22F-1EC0-46AF-8FFE-B22B7E6035F4}" type="parTrans" cxnId="{238D2495-5E3A-4101-BE10-1A95078CCC49}">
      <dgm:prSet/>
      <dgm:spPr/>
      <dgm:t>
        <a:bodyPr/>
        <a:lstStyle/>
        <a:p>
          <a:endParaRPr lang="en-US"/>
        </a:p>
      </dgm:t>
    </dgm:pt>
    <dgm:pt modelId="{A1395D27-3402-4E25-B565-10819BDD39B3}" type="sibTrans" cxnId="{238D2495-5E3A-4101-BE10-1A95078CCC49}">
      <dgm:prSet/>
      <dgm:spPr/>
      <dgm:t>
        <a:bodyPr/>
        <a:lstStyle/>
        <a:p>
          <a:endParaRPr lang="en-US"/>
        </a:p>
      </dgm:t>
    </dgm:pt>
    <dgm:pt modelId="{B397434E-887D-4B37-90BA-836ECC4B6471}">
      <dgm:prSet custT="1"/>
      <dgm:spPr/>
      <dgm:t>
        <a:bodyPr/>
        <a:lstStyle/>
        <a:p>
          <a:r>
            <a:rPr lang="en-US" sz="2400" dirty="0">
              <a:latin typeface="Centaur" panose="02030504050205020304" pitchFamily="18" charset="0"/>
            </a:rPr>
            <a:t>Establishing Therapy Goals</a:t>
          </a:r>
        </a:p>
      </dgm:t>
    </dgm:pt>
    <dgm:pt modelId="{D97E13FD-EE0B-4C46-87F1-5C0AD1FF88DE}" type="parTrans" cxnId="{48E53193-8C31-4BC0-BD73-AF4F66193E85}">
      <dgm:prSet/>
      <dgm:spPr/>
      <dgm:t>
        <a:bodyPr/>
        <a:lstStyle/>
        <a:p>
          <a:endParaRPr lang="en-CA"/>
        </a:p>
      </dgm:t>
    </dgm:pt>
    <dgm:pt modelId="{372870BE-1D83-4172-A3AB-A24A7B414702}" type="sibTrans" cxnId="{48E53193-8C31-4BC0-BD73-AF4F66193E85}">
      <dgm:prSet/>
      <dgm:spPr/>
      <dgm:t>
        <a:bodyPr/>
        <a:lstStyle/>
        <a:p>
          <a:endParaRPr lang="en-CA"/>
        </a:p>
      </dgm:t>
    </dgm:pt>
    <dgm:pt modelId="{5EFEAC69-66BF-4D8A-AD34-332012A1AFFA}">
      <dgm:prSet custT="1"/>
      <dgm:spPr/>
      <dgm:t>
        <a:bodyPr/>
        <a:lstStyle/>
        <a:p>
          <a:r>
            <a:rPr lang="en-US" sz="2400" b="0" i="0" baseline="0" dirty="0">
              <a:latin typeface="Centaur" panose="02030504050205020304" pitchFamily="18" charset="0"/>
            </a:rPr>
            <a:t>The 3 Stages of Trauma Therapy</a:t>
          </a:r>
        </a:p>
      </dgm:t>
    </dgm:pt>
    <dgm:pt modelId="{4D57BDE8-4075-47D1-BE57-305E9B0812FC}" type="parTrans" cxnId="{F0B8514D-204E-4273-A43B-73B2BB5863A8}">
      <dgm:prSet/>
      <dgm:spPr/>
      <dgm:t>
        <a:bodyPr/>
        <a:lstStyle/>
        <a:p>
          <a:endParaRPr lang="en-CA"/>
        </a:p>
      </dgm:t>
    </dgm:pt>
    <dgm:pt modelId="{0AFA61BC-3392-40F1-89F4-48C0EEE1658E}" type="sibTrans" cxnId="{F0B8514D-204E-4273-A43B-73B2BB5863A8}">
      <dgm:prSet/>
      <dgm:spPr/>
      <dgm:t>
        <a:bodyPr/>
        <a:lstStyle/>
        <a:p>
          <a:endParaRPr lang="en-CA"/>
        </a:p>
      </dgm:t>
    </dgm:pt>
    <dgm:pt modelId="{B029CBD4-5C8A-428E-B39C-7FAA87D558EE}">
      <dgm:prSet custT="1"/>
      <dgm:spPr/>
      <dgm:t>
        <a:bodyPr/>
        <a:lstStyle/>
        <a:p>
          <a:r>
            <a:rPr lang="en-US" sz="2000" b="0" i="0" baseline="0" dirty="0">
              <a:latin typeface="Centaur" panose="02030504050205020304" pitchFamily="18" charset="0"/>
            </a:rPr>
            <a:t>Therapeutic Relationship</a:t>
          </a:r>
          <a:endParaRPr lang="en-US" sz="2000" cap="all" dirty="0">
            <a:solidFill>
              <a:schemeClr val="bg1"/>
            </a:solidFill>
            <a:latin typeface="Centaur" panose="02030504050205020304" pitchFamily="18" charset="0"/>
            <a:ea typeface="+mj-ea"/>
            <a:cs typeface="+mj-cs"/>
          </a:endParaRPr>
        </a:p>
      </dgm:t>
    </dgm:pt>
    <dgm:pt modelId="{BFA458AB-7C08-4429-8DD5-5BA448CD1EAE}" type="parTrans" cxnId="{DAEF6670-69F4-4D67-B2E2-CF3E6CEBDCDB}">
      <dgm:prSet/>
      <dgm:spPr/>
      <dgm:t>
        <a:bodyPr/>
        <a:lstStyle/>
        <a:p>
          <a:endParaRPr lang="en-US"/>
        </a:p>
      </dgm:t>
    </dgm:pt>
    <dgm:pt modelId="{78E503BB-FABA-4EB6-B790-2ADC3EAAA1CA}" type="sibTrans" cxnId="{DAEF6670-69F4-4D67-B2E2-CF3E6CEBDCDB}">
      <dgm:prSet/>
      <dgm:spPr/>
      <dgm:t>
        <a:bodyPr/>
        <a:lstStyle/>
        <a:p>
          <a:endParaRPr lang="en-US"/>
        </a:p>
      </dgm:t>
    </dgm:pt>
    <dgm:pt modelId="{4605D843-F264-4791-AE2E-921B7B62410A}" type="pres">
      <dgm:prSet presAssocID="{BFEF423A-D57D-4357-8585-4C51286FCD04}" presName="diagram" presStyleCnt="0">
        <dgm:presLayoutVars>
          <dgm:dir/>
          <dgm:resizeHandles val="exact"/>
        </dgm:presLayoutVars>
      </dgm:prSet>
      <dgm:spPr/>
    </dgm:pt>
    <dgm:pt modelId="{1DF41132-91E2-49A5-BCFC-579CBE62575F}" type="pres">
      <dgm:prSet presAssocID="{D7AD9F0A-87F5-45E4-9DD8-F35255B5C782}" presName="node" presStyleLbl="node1" presStyleIdx="0" presStyleCnt="6">
        <dgm:presLayoutVars>
          <dgm:bulletEnabled val="1"/>
        </dgm:presLayoutVars>
      </dgm:prSet>
      <dgm:spPr/>
    </dgm:pt>
    <dgm:pt modelId="{323AB503-B2D6-41D6-ABFD-98B043C8CACD}" type="pres">
      <dgm:prSet presAssocID="{668C1BE4-6139-4BEF-B980-9A05C30DE0D6}" presName="sibTrans" presStyleCnt="0"/>
      <dgm:spPr/>
    </dgm:pt>
    <dgm:pt modelId="{5FF33137-4C32-49C1-9ECA-DBC6C716FCA9}" type="pres">
      <dgm:prSet presAssocID="{B029CBD4-5C8A-428E-B39C-7FAA87D558EE}" presName="node" presStyleLbl="node1" presStyleIdx="1" presStyleCnt="6" custLinFactNeighborX="2" custLinFactNeighborY="-890">
        <dgm:presLayoutVars>
          <dgm:bulletEnabled val="1"/>
        </dgm:presLayoutVars>
      </dgm:prSet>
      <dgm:spPr/>
    </dgm:pt>
    <dgm:pt modelId="{8A5A1B44-02F1-4E03-83F4-234EEC8C81E3}" type="pres">
      <dgm:prSet presAssocID="{78E503BB-FABA-4EB6-B790-2ADC3EAAA1CA}" presName="sibTrans" presStyleCnt="0"/>
      <dgm:spPr/>
    </dgm:pt>
    <dgm:pt modelId="{A08B1424-812B-4D65-A181-A72DFB4B55CE}" type="pres">
      <dgm:prSet presAssocID="{7F060420-A15C-4549-BC29-AF58D06C6159}" presName="node" presStyleLbl="node1" presStyleIdx="2" presStyleCnt="6">
        <dgm:presLayoutVars>
          <dgm:bulletEnabled val="1"/>
        </dgm:presLayoutVars>
      </dgm:prSet>
      <dgm:spPr/>
    </dgm:pt>
    <dgm:pt modelId="{08BF116B-6C33-4EFA-B10F-84AB2448BBDB}" type="pres">
      <dgm:prSet presAssocID="{23645602-0642-4BC1-90D3-481A8DFD1CED}" presName="sibTrans" presStyleCnt="0"/>
      <dgm:spPr/>
    </dgm:pt>
    <dgm:pt modelId="{D9A494AE-98A5-40D9-9186-D4BBEC547D57}" type="pres">
      <dgm:prSet presAssocID="{5EFEAC69-66BF-4D8A-AD34-332012A1AFFA}" presName="node" presStyleLbl="node1" presStyleIdx="3" presStyleCnt="6">
        <dgm:presLayoutVars>
          <dgm:bulletEnabled val="1"/>
        </dgm:presLayoutVars>
      </dgm:prSet>
      <dgm:spPr/>
    </dgm:pt>
    <dgm:pt modelId="{AAADDBC7-3637-4CD4-AE16-5F2AF9FE27A6}" type="pres">
      <dgm:prSet presAssocID="{0AFA61BC-3392-40F1-89F4-48C0EEE1658E}" presName="sibTrans" presStyleCnt="0"/>
      <dgm:spPr/>
    </dgm:pt>
    <dgm:pt modelId="{03123EAA-C9B6-4024-9A27-4EE1C6BBE2B7}" type="pres">
      <dgm:prSet presAssocID="{BB15BF87-0FC4-4371-8130-5B8C91B02AA9}" presName="node" presStyleLbl="node1" presStyleIdx="4" presStyleCnt="6">
        <dgm:presLayoutVars>
          <dgm:bulletEnabled val="1"/>
        </dgm:presLayoutVars>
      </dgm:prSet>
      <dgm:spPr/>
    </dgm:pt>
    <dgm:pt modelId="{E03DA2C9-D617-4703-9A5B-E87E144611B7}" type="pres">
      <dgm:prSet presAssocID="{A1395D27-3402-4E25-B565-10819BDD39B3}" presName="sibTrans" presStyleCnt="0"/>
      <dgm:spPr/>
    </dgm:pt>
    <dgm:pt modelId="{C083E86B-7EF5-409F-A05E-13DA56C111CA}" type="pres">
      <dgm:prSet presAssocID="{B397434E-887D-4B37-90BA-836ECC4B6471}" presName="node" presStyleLbl="node1" presStyleIdx="5" presStyleCnt="6">
        <dgm:presLayoutVars>
          <dgm:bulletEnabled val="1"/>
        </dgm:presLayoutVars>
      </dgm:prSet>
      <dgm:spPr/>
    </dgm:pt>
  </dgm:ptLst>
  <dgm:cxnLst>
    <dgm:cxn modelId="{B80EBB12-C349-43C3-80D7-F2A947EE2383}" srcId="{BFEF423A-D57D-4357-8585-4C51286FCD04}" destId="{D7AD9F0A-87F5-45E4-9DD8-F35255B5C782}" srcOrd="0" destOrd="0" parTransId="{31CC25F1-A812-46E1-B28F-98ADD6047CBA}" sibTransId="{668C1BE4-6139-4BEF-B980-9A05C30DE0D6}"/>
    <dgm:cxn modelId="{4C460663-6DD0-455E-8344-8E59491FC98F}" type="presOf" srcId="{BB15BF87-0FC4-4371-8130-5B8C91B02AA9}" destId="{03123EAA-C9B6-4024-9A27-4EE1C6BBE2B7}" srcOrd="0" destOrd="0" presId="urn:microsoft.com/office/officeart/2005/8/layout/default"/>
    <dgm:cxn modelId="{BF61C949-D10B-44CA-83CF-0432AB19F98B}" type="presOf" srcId="{D7AD9F0A-87F5-45E4-9DD8-F35255B5C782}" destId="{1DF41132-91E2-49A5-BCFC-579CBE62575F}" srcOrd="0" destOrd="0" presId="urn:microsoft.com/office/officeart/2005/8/layout/default"/>
    <dgm:cxn modelId="{F0B8514D-204E-4273-A43B-73B2BB5863A8}" srcId="{BFEF423A-D57D-4357-8585-4C51286FCD04}" destId="{5EFEAC69-66BF-4D8A-AD34-332012A1AFFA}" srcOrd="3" destOrd="0" parTransId="{4D57BDE8-4075-47D1-BE57-305E9B0812FC}" sibTransId="{0AFA61BC-3392-40F1-89F4-48C0EEE1658E}"/>
    <dgm:cxn modelId="{DAEF6670-69F4-4D67-B2E2-CF3E6CEBDCDB}" srcId="{BFEF423A-D57D-4357-8585-4C51286FCD04}" destId="{B029CBD4-5C8A-428E-B39C-7FAA87D558EE}" srcOrd="1" destOrd="0" parTransId="{BFA458AB-7C08-4429-8DD5-5BA448CD1EAE}" sibTransId="{78E503BB-FABA-4EB6-B790-2ADC3EAAA1CA}"/>
    <dgm:cxn modelId="{62175276-6AAC-4959-BA44-68490F1F07F2}" srcId="{BFEF423A-D57D-4357-8585-4C51286FCD04}" destId="{7F060420-A15C-4549-BC29-AF58D06C6159}" srcOrd="2" destOrd="0" parTransId="{6704D3CF-3346-41CD-91EA-A106B8D6001F}" sibTransId="{23645602-0642-4BC1-90D3-481A8DFD1CED}"/>
    <dgm:cxn modelId="{863A7B56-D83B-4B05-951F-BA6900AF8C6E}" type="presOf" srcId="{7F060420-A15C-4549-BC29-AF58D06C6159}" destId="{A08B1424-812B-4D65-A181-A72DFB4B55CE}" srcOrd="0" destOrd="0" presId="urn:microsoft.com/office/officeart/2005/8/layout/default"/>
    <dgm:cxn modelId="{CDADD657-2329-4262-A1D2-12FDB63C99B2}" type="presOf" srcId="{5EFEAC69-66BF-4D8A-AD34-332012A1AFFA}" destId="{D9A494AE-98A5-40D9-9186-D4BBEC547D57}" srcOrd="0" destOrd="0" presId="urn:microsoft.com/office/officeart/2005/8/layout/default"/>
    <dgm:cxn modelId="{48E53193-8C31-4BC0-BD73-AF4F66193E85}" srcId="{BFEF423A-D57D-4357-8585-4C51286FCD04}" destId="{B397434E-887D-4B37-90BA-836ECC4B6471}" srcOrd="5" destOrd="0" parTransId="{D97E13FD-EE0B-4C46-87F1-5C0AD1FF88DE}" sibTransId="{372870BE-1D83-4172-A3AB-A24A7B414702}"/>
    <dgm:cxn modelId="{238D2495-5E3A-4101-BE10-1A95078CCC49}" srcId="{BFEF423A-D57D-4357-8585-4C51286FCD04}" destId="{BB15BF87-0FC4-4371-8130-5B8C91B02AA9}" srcOrd="4" destOrd="0" parTransId="{CD13E22F-1EC0-46AF-8FFE-B22B7E6035F4}" sibTransId="{A1395D27-3402-4E25-B565-10819BDD39B3}"/>
    <dgm:cxn modelId="{B67FBEA5-1779-4EDB-A527-E10A7C8F2AA1}" type="presOf" srcId="{B029CBD4-5C8A-428E-B39C-7FAA87D558EE}" destId="{5FF33137-4C32-49C1-9ECA-DBC6C716FCA9}" srcOrd="0" destOrd="0" presId="urn:microsoft.com/office/officeart/2005/8/layout/default"/>
    <dgm:cxn modelId="{CC0025A7-665D-4B33-A181-BE0838E2A577}" type="presOf" srcId="{BFEF423A-D57D-4357-8585-4C51286FCD04}" destId="{4605D843-F264-4791-AE2E-921B7B62410A}" srcOrd="0" destOrd="0" presId="urn:microsoft.com/office/officeart/2005/8/layout/default"/>
    <dgm:cxn modelId="{7236D5F5-3AC2-46B6-8A46-2014E039D45C}" type="presOf" srcId="{B397434E-887D-4B37-90BA-836ECC4B6471}" destId="{C083E86B-7EF5-409F-A05E-13DA56C111CA}" srcOrd="0" destOrd="0" presId="urn:microsoft.com/office/officeart/2005/8/layout/default"/>
    <dgm:cxn modelId="{C08D218F-40BC-4234-B25B-1217C85C6CE3}" type="presParOf" srcId="{4605D843-F264-4791-AE2E-921B7B62410A}" destId="{1DF41132-91E2-49A5-BCFC-579CBE62575F}" srcOrd="0" destOrd="0" presId="urn:microsoft.com/office/officeart/2005/8/layout/default"/>
    <dgm:cxn modelId="{E06BD35D-34B5-45A1-87E4-0CDF4242D899}" type="presParOf" srcId="{4605D843-F264-4791-AE2E-921B7B62410A}" destId="{323AB503-B2D6-41D6-ABFD-98B043C8CACD}" srcOrd="1" destOrd="0" presId="urn:microsoft.com/office/officeart/2005/8/layout/default"/>
    <dgm:cxn modelId="{7BA9A6C3-175F-4185-B863-556E76298163}" type="presParOf" srcId="{4605D843-F264-4791-AE2E-921B7B62410A}" destId="{5FF33137-4C32-49C1-9ECA-DBC6C716FCA9}" srcOrd="2" destOrd="0" presId="urn:microsoft.com/office/officeart/2005/8/layout/default"/>
    <dgm:cxn modelId="{37783A54-F0C9-4EAF-BEDA-3D96FACA4929}" type="presParOf" srcId="{4605D843-F264-4791-AE2E-921B7B62410A}" destId="{8A5A1B44-02F1-4E03-83F4-234EEC8C81E3}" srcOrd="3" destOrd="0" presId="urn:microsoft.com/office/officeart/2005/8/layout/default"/>
    <dgm:cxn modelId="{B8AF9A86-08AA-446B-AFB0-C1D89DDC4F74}" type="presParOf" srcId="{4605D843-F264-4791-AE2E-921B7B62410A}" destId="{A08B1424-812B-4D65-A181-A72DFB4B55CE}" srcOrd="4" destOrd="0" presId="urn:microsoft.com/office/officeart/2005/8/layout/default"/>
    <dgm:cxn modelId="{E5EF3B36-9B34-4DA3-B830-250F362C88C0}" type="presParOf" srcId="{4605D843-F264-4791-AE2E-921B7B62410A}" destId="{08BF116B-6C33-4EFA-B10F-84AB2448BBDB}" srcOrd="5" destOrd="0" presId="urn:microsoft.com/office/officeart/2005/8/layout/default"/>
    <dgm:cxn modelId="{67C50EE9-BFAB-4347-8763-79F72E465C58}" type="presParOf" srcId="{4605D843-F264-4791-AE2E-921B7B62410A}" destId="{D9A494AE-98A5-40D9-9186-D4BBEC547D57}" srcOrd="6" destOrd="0" presId="urn:microsoft.com/office/officeart/2005/8/layout/default"/>
    <dgm:cxn modelId="{A3C367B4-A0D3-43A4-9E0A-04875004C26D}" type="presParOf" srcId="{4605D843-F264-4791-AE2E-921B7B62410A}" destId="{AAADDBC7-3637-4CD4-AE16-5F2AF9FE27A6}" srcOrd="7" destOrd="0" presId="urn:microsoft.com/office/officeart/2005/8/layout/default"/>
    <dgm:cxn modelId="{76C5DCF0-67A2-4D84-80CF-C7406880B63E}" type="presParOf" srcId="{4605D843-F264-4791-AE2E-921B7B62410A}" destId="{03123EAA-C9B6-4024-9A27-4EE1C6BBE2B7}" srcOrd="8" destOrd="0" presId="urn:microsoft.com/office/officeart/2005/8/layout/default"/>
    <dgm:cxn modelId="{B053318C-D0DF-4834-BE8D-EC6C1ADFA0C6}" type="presParOf" srcId="{4605D843-F264-4791-AE2E-921B7B62410A}" destId="{E03DA2C9-D617-4703-9A5B-E87E144611B7}" srcOrd="9" destOrd="0" presId="urn:microsoft.com/office/officeart/2005/8/layout/default"/>
    <dgm:cxn modelId="{94E64927-29C2-46E0-8ECC-DBD8D364BC2A}" type="presParOf" srcId="{4605D843-F264-4791-AE2E-921B7B62410A}" destId="{C083E86B-7EF5-409F-A05E-13DA56C111CA}"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119011-92FB-444E-8BE7-521F422EF144}"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E89DAEB2-535D-40BD-8BAF-EE20663D9A44}">
      <dgm:prSet custT="1"/>
      <dgm:spPr/>
      <dgm:t>
        <a:bodyPr/>
        <a:lstStyle/>
        <a:p>
          <a:r>
            <a:rPr lang="en-US" sz="2400" b="0" i="0" baseline="0" dirty="0">
              <a:latin typeface="Centaur" panose="02030504050205020304" pitchFamily="18" charset="0"/>
            </a:rPr>
            <a:t>Building an Alliance and Strengthening Teamwork</a:t>
          </a:r>
        </a:p>
      </dgm:t>
    </dgm:pt>
    <dgm:pt modelId="{D740238B-286A-43E7-996D-C1D9AEA60439}" type="parTrans" cxnId="{FBD95A72-EBDD-4041-91FD-9870DE5D45D3}">
      <dgm:prSet/>
      <dgm:spPr/>
      <dgm:t>
        <a:bodyPr/>
        <a:lstStyle/>
        <a:p>
          <a:endParaRPr lang="en-US"/>
        </a:p>
      </dgm:t>
    </dgm:pt>
    <dgm:pt modelId="{49ABFDE8-A6E4-49CF-8DDE-28C8FC75B303}" type="sibTrans" cxnId="{FBD95A72-EBDD-4041-91FD-9870DE5D45D3}">
      <dgm:prSet/>
      <dgm:spPr/>
      <dgm:t>
        <a:bodyPr/>
        <a:lstStyle/>
        <a:p>
          <a:endParaRPr lang="en-US"/>
        </a:p>
      </dgm:t>
    </dgm:pt>
    <dgm:pt modelId="{0069C0E9-023B-44C6-A9E5-C972CE7D9B1E}">
      <dgm:prSet custT="1"/>
      <dgm:spPr/>
      <dgm:t>
        <a:bodyPr/>
        <a:lstStyle/>
        <a:p>
          <a:r>
            <a:rPr lang="en-US" sz="2400" b="0" i="0" baseline="0" dirty="0">
              <a:latin typeface="Centaur" panose="02030504050205020304" pitchFamily="18" charset="0"/>
            </a:rPr>
            <a:t>Obtaining a History and Informed Consent</a:t>
          </a:r>
        </a:p>
      </dgm:t>
    </dgm:pt>
    <dgm:pt modelId="{DE031277-113E-410F-9AAF-240BC64F652F}" type="parTrans" cxnId="{8BE65E5C-8510-4A99-84D5-21A2F595941D}">
      <dgm:prSet/>
      <dgm:spPr/>
      <dgm:t>
        <a:bodyPr/>
        <a:lstStyle/>
        <a:p>
          <a:endParaRPr lang="en-US"/>
        </a:p>
      </dgm:t>
    </dgm:pt>
    <dgm:pt modelId="{A662F0B0-1651-4C79-9B02-E2C6B0FA3615}" type="sibTrans" cxnId="{8BE65E5C-8510-4A99-84D5-21A2F595941D}">
      <dgm:prSet/>
      <dgm:spPr/>
      <dgm:t>
        <a:bodyPr/>
        <a:lstStyle/>
        <a:p>
          <a:endParaRPr lang="en-US"/>
        </a:p>
      </dgm:t>
    </dgm:pt>
    <dgm:pt modelId="{9B2C2AEC-63DA-40D6-A6B4-717EE5302C1B}">
      <dgm:prSet custT="1"/>
      <dgm:spPr/>
      <dgm:t>
        <a:bodyPr/>
        <a:lstStyle/>
        <a:p>
          <a:r>
            <a:rPr lang="en-US" sz="2400" b="0" i="0" baseline="0" dirty="0">
              <a:latin typeface="Centaur" panose="02030504050205020304" pitchFamily="18" charset="0"/>
            </a:rPr>
            <a:t>Freedom to Say No and Introducing the Pause Button</a:t>
          </a:r>
        </a:p>
      </dgm:t>
    </dgm:pt>
    <dgm:pt modelId="{70519D05-98CB-4E6D-A22E-90FA5C11F2AA}" type="parTrans" cxnId="{4F6E6424-4E47-4BF2-B794-CD4B5BA8C22C}">
      <dgm:prSet/>
      <dgm:spPr/>
      <dgm:t>
        <a:bodyPr/>
        <a:lstStyle/>
        <a:p>
          <a:endParaRPr lang="en-US"/>
        </a:p>
      </dgm:t>
    </dgm:pt>
    <dgm:pt modelId="{3C44C406-CA74-4F6B-9BC2-58A785D64FF5}" type="sibTrans" cxnId="{4F6E6424-4E47-4BF2-B794-CD4B5BA8C22C}">
      <dgm:prSet/>
      <dgm:spPr/>
      <dgm:t>
        <a:bodyPr/>
        <a:lstStyle/>
        <a:p>
          <a:endParaRPr lang="en-US"/>
        </a:p>
      </dgm:t>
    </dgm:pt>
    <dgm:pt modelId="{0079B589-8B43-4094-BC86-2ABE81A2CFFC}">
      <dgm:prSet custT="1"/>
      <dgm:spPr/>
      <dgm:t>
        <a:bodyPr/>
        <a:lstStyle/>
        <a:p>
          <a:r>
            <a:rPr lang="en-US" sz="2400" b="0" i="0" baseline="0" dirty="0">
              <a:latin typeface="Centaur" panose="02030504050205020304" pitchFamily="18" charset="0"/>
            </a:rPr>
            <a:t>Clarifying Behavioural Goals</a:t>
          </a:r>
        </a:p>
      </dgm:t>
    </dgm:pt>
    <dgm:pt modelId="{B66D9080-779A-4472-830C-ACD9A6F2EE54}" type="parTrans" cxnId="{C09E289B-2A79-44EA-B761-98B213C9BD8A}">
      <dgm:prSet/>
      <dgm:spPr/>
      <dgm:t>
        <a:bodyPr/>
        <a:lstStyle/>
        <a:p>
          <a:endParaRPr lang="en-US"/>
        </a:p>
      </dgm:t>
    </dgm:pt>
    <dgm:pt modelId="{3C31FBAE-8A36-484E-9013-67F8A4AAE546}" type="sibTrans" cxnId="{C09E289B-2A79-44EA-B761-98B213C9BD8A}">
      <dgm:prSet/>
      <dgm:spPr/>
      <dgm:t>
        <a:bodyPr/>
        <a:lstStyle/>
        <a:p>
          <a:endParaRPr lang="en-US"/>
        </a:p>
      </dgm:t>
    </dgm:pt>
    <dgm:pt modelId="{5F40036C-4D69-4EB5-985D-F0342B1F1408}">
      <dgm:prSet custT="1"/>
      <dgm:spPr/>
      <dgm:t>
        <a:bodyPr/>
        <a:lstStyle/>
        <a:p>
          <a:r>
            <a:rPr lang="en-US" sz="2400" b="0" i="0" baseline="0" dirty="0">
              <a:latin typeface="Centaur" panose="02030504050205020304" pitchFamily="18" charset="0"/>
            </a:rPr>
            <a:t>Dropping Anchor</a:t>
          </a:r>
        </a:p>
      </dgm:t>
    </dgm:pt>
    <dgm:pt modelId="{85EFF222-B756-423C-8B31-8A8EC06B1794}" type="parTrans" cxnId="{440F6D63-B04A-4ABF-9D6E-7F63011F0DCC}">
      <dgm:prSet/>
      <dgm:spPr/>
      <dgm:t>
        <a:bodyPr/>
        <a:lstStyle/>
        <a:p>
          <a:endParaRPr lang="en-US"/>
        </a:p>
      </dgm:t>
    </dgm:pt>
    <dgm:pt modelId="{363C6BC8-4E0E-4B74-A021-E3D5E0FA44F6}" type="sibTrans" cxnId="{440F6D63-B04A-4ABF-9D6E-7F63011F0DCC}">
      <dgm:prSet/>
      <dgm:spPr/>
      <dgm:t>
        <a:bodyPr/>
        <a:lstStyle/>
        <a:p>
          <a:endParaRPr lang="en-US"/>
        </a:p>
      </dgm:t>
    </dgm:pt>
    <dgm:pt modelId="{75C5C3D3-F620-4E04-A09B-C1FB79477B5D}" type="pres">
      <dgm:prSet presAssocID="{3E119011-92FB-444E-8BE7-521F422EF144}" presName="root" presStyleCnt="0">
        <dgm:presLayoutVars>
          <dgm:dir/>
          <dgm:resizeHandles val="exact"/>
        </dgm:presLayoutVars>
      </dgm:prSet>
      <dgm:spPr/>
    </dgm:pt>
    <dgm:pt modelId="{34BC959B-3734-4BAE-BE1D-92FFEC1C889D}" type="pres">
      <dgm:prSet presAssocID="{E89DAEB2-535D-40BD-8BAF-EE20663D9A44}" presName="compNode" presStyleCnt="0"/>
      <dgm:spPr/>
    </dgm:pt>
    <dgm:pt modelId="{21C6028A-7A05-4331-8707-636126A0B279}" type="pres">
      <dgm:prSet presAssocID="{E89DAEB2-535D-40BD-8BAF-EE20663D9A44}" presName="bgRect" presStyleLbl="bgShp" presStyleIdx="0" presStyleCnt="5" custLinFactNeighborX="-29546" custLinFactNeighborY="433"/>
      <dgm:spPr/>
    </dgm:pt>
    <dgm:pt modelId="{0EF01764-8435-404B-A3F6-77C99835636C}" type="pres">
      <dgm:prSet presAssocID="{E89DAEB2-535D-40BD-8BAF-EE20663D9A4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odium"/>
        </a:ext>
      </dgm:extLst>
    </dgm:pt>
    <dgm:pt modelId="{443196F1-F5FB-45C2-B13E-D0FF64E87C68}" type="pres">
      <dgm:prSet presAssocID="{E89DAEB2-535D-40BD-8BAF-EE20663D9A44}" presName="spaceRect" presStyleCnt="0"/>
      <dgm:spPr/>
    </dgm:pt>
    <dgm:pt modelId="{BD7E7C40-E17E-493E-8E79-FC5F633DDFDB}" type="pres">
      <dgm:prSet presAssocID="{E89DAEB2-535D-40BD-8BAF-EE20663D9A44}" presName="parTx" presStyleLbl="revTx" presStyleIdx="0" presStyleCnt="5">
        <dgm:presLayoutVars>
          <dgm:chMax val="0"/>
          <dgm:chPref val="0"/>
        </dgm:presLayoutVars>
      </dgm:prSet>
      <dgm:spPr/>
    </dgm:pt>
    <dgm:pt modelId="{6A004E02-161A-4717-B854-81DFA4BA9BB7}" type="pres">
      <dgm:prSet presAssocID="{49ABFDE8-A6E4-49CF-8DDE-28C8FC75B303}" presName="sibTrans" presStyleCnt="0"/>
      <dgm:spPr/>
    </dgm:pt>
    <dgm:pt modelId="{8A566E4F-E667-4428-B117-B44A9A74EA3A}" type="pres">
      <dgm:prSet presAssocID="{0069C0E9-023B-44C6-A9E5-C972CE7D9B1E}" presName="compNode" presStyleCnt="0"/>
      <dgm:spPr/>
    </dgm:pt>
    <dgm:pt modelId="{A27A9401-E69B-4A2D-957D-9976F92DD4D6}" type="pres">
      <dgm:prSet presAssocID="{0069C0E9-023B-44C6-A9E5-C972CE7D9B1E}" presName="bgRect" presStyleLbl="bgShp" presStyleIdx="1" presStyleCnt="5"/>
      <dgm:spPr/>
    </dgm:pt>
    <dgm:pt modelId="{F4694D3F-31BF-418A-B7BD-844530BA0533}" type="pres">
      <dgm:prSet presAssocID="{0069C0E9-023B-44C6-A9E5-C972CE7D9B1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ofessor"/>
        </a:ext>
      </dgm:extLst>
    </dgm:pt>
    <dgm:pt modelId="{AC0889C8-EFF2-49BB-BCFC-E0686BE4E41A}" type="pres">
      <dgm:prSet presAssocID="{0069C0E9-023B-44C6-A9E5-C972CE7D9B1E}" presName="spaceRect" presStyleCnt="0"/>
      <dgm:spPr/>
    </dgm:pt>
    <dgm:pt modelId="{6991B56E-10E2-48C9-A87C-E450F5B1DAE2}" type="pres">
      <dgm:prSet presAssocID="{0069C0E9-023B-44C6-A9E5-C972CE7D9B1E}" presName="parTx" presStyleLbl="revTx" presStyleIdx="1" presStyleCnt="5">
        <dgm:presLayoutVars>
          <dgm:chMax val="0"/>
          <dgm:chPref val="0"/>
        </dgm:presLayoutVars>
      </dgm:prSet>
      <dgm:spPr/>
    </dgm:pt>
    <dgm:pt modelId="{4CF31953-CDC4-4B65-B88D-651380DEF2A0}" type="pres">
      <dgm:prSet presAssocID="{A662F0B0-1651-4C79-9B02-E2C6B0FA3615}" presName="sibTrans" presStyleCnt="0"/>
      <dgm:spPr/>
    </dgm:pt>
    <dgm:pt modelId="{995ADAA7-AF4C-4E52-A718-6A32ACC10C06}" type="pres">
      <dgm:prSet presAssocID="{9B2C2AEC-63DA-40D6-A6B4-717EE5302C1B}" presName="compNode" presStyleCnt="0"/>
      <dgm:spPr/>
    </dgm:pt>
    <dgm:pt modelId="{50612863-51DD-4B2D-B590-F1F2B8BDCDCA}" type="pres">
      <dgm:prSet presAssocID="{9B2C2AEC-63DA-40D6-A6B4-717EE5302C1B}" presName="bgRect" presStyleLbl="bgShp" presStyleIdx="2" presStyleCnt="5"/>
      <dgm:spPr/>
    </dgm:pt>
    <dgm:pt modelId="{6DD915CE-3920-4A49-A701-19A05685085E}" type="pres">
      <dgm:prSet presAssocID="{9B2C2AEC-63DA-40D6-A6B4-717EE5302C1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Raised hand"/>
        </a:ext>
      </dgm:extLst>
    </dgm:pt>
    <dgm:pt modelId="{8002C799-288A-437E-A976-7467AECBDCBA}" type="pres">
      <dgm:prSet presAssocID="{9B2C2AEC-63DA-40D6-A6B4-717EE5302C1B}" presName="spaceRect" presStyleCnt="0"/>
      <dgm:spPr/>
    </dgm:pt>
    <dgm:pt modelId="{D7D7D9B6-1CEA-41CD-9540-477AE7B86B43}" type="pres">
      <dgm:prSet presAssocID="{9B2C2AEC-63DA-40D6-A6B4-717EE5302C1B}" presName="parTx" presStyleLbl="revTx" presStyleIdx="2" presStyleCnt="5">
        <dgm:presLayoutVars>
          <dgm:chMax val="0"/>
          <dgm:chPref val="0"/>
        </dgm:presLayoutVars>
      </dgm:prSet>
      <dgm:spPr/>
    </dgm:pt>
    <dgm:pt modelId="{830FE711-BB56-4E41-8F06-4F0006DA9EA3}" type="pres">
      <dgm:prSet presAssocID="{3C44C406-CA74-4F6B-9BC2-58A785D64FF5}" presName="sibTrans" presStyleCnt="0"/>
      <dgm:spPr/>
    </dgm:pt>
    <dgm:pt modelId="{F8B4C2D3-227F-4820-8106-DE240F8AD6A5}" type="pres">
      <dgm:prSet presAssocID="{0079B589-8B43-4094-BC86-2ABE81A2CFFC}" presName="compNode" presStyleCnt="0"/>
      <dgm:spPr/>
    </dgm:pt>
    <dgm:pt modelId="{A57D0596-5B9D-4C8D-A14E-6AAF771D38C2}" type="pres">
      <dgm:prSet presAssocID="{0079B589-8B43-4094-BC86-2ABE81A2CFFC}" presName="bgRect" presStyleLbl="bgShp" presStyleIdx="3" presStyleCnt="5"/>
      <dgm:spPr/>
    </dgm:pt>
    <dgm:pt modelId="{0EAA5496-2435-4199-A688-4C36E73AB597}" type="pres">
      <dgm:prSet presAssocID="{0079B589-8B43-4094-BC86-2ABE81A2CFF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usiness Growth"/>
        </a:ext>
      </dgm:extLst>
    </dgm:pt>
    <dgm:pt modelId="{3C67CAE6-7601-49BF-8FF5-7FD6AEC5CE1E}" type="pres">
      <dgm:prSet presAssocID="{0079B589-8B43-4094-BC86-2ABE81A2CFFC}" presName="spaceRect" presStyleCnt="0"/>
      <dgm:spPr/>
    </dgm:pt>
    <dgm:pt modelId="{39D1B018-353A-4D8D-AEE8-68357E96B6A4}" type="pres">
      <dgm:prSet presAssocID="{0079B589-8B43-4094-BC86-2ABE81A2CFFC}" presName="parTx" presStyleLbl="revTx" presStyleIdx="3" presStyleCnt="5">
        <dgm:presLayoutVars>
          <dgm:chMax val="0"/>
          <dgm:chPref val="0"/>
        </dgm:presLayoutVars>
      </dgm:prSet>
      <dgm:spPr/>
    </dgm:pt>
    <dgm:pt modelId="{AE55EB75-DD74-4FA3-80DC-1C4634B00587}" type="pres">
      <dgm:prSet presAssocID="{3C31FBAE-8A36-484E-9013-67F8A4AAE546}" presName="sibTrans" presStyleCnt="0"/>
      <dgm:spPr/>
    </dgm:pt>
    <dgm:pt modelId="{600E7FB7-8B1A-4C1F-A95F-09F27F604F2A}" type="pres">
      <dgm:prSet presAssocID="{5F40036C-4D69-4EB5-985D-F0342B1F1408}" presName="compNode" presStyleCnt="0"/>
      <dgm:spPr/>
    </dgm:pt>
    <dgm:pt modelId="{66F0C921-45C2-407A-9249-B00AA2BA2689}" type="pres">
      <dgm:prSet presAssocID="{5F40036C-4D69-4EB5-985D-F0342B1F1408}" presName="bgRect" presStyleLbl="bgShp" presStyleIdx="4" presStyleCnt="5" custLinFactNeighborX="-13206" custLinFactNeighborY="303"/>
      <dgm:spPr/>
    </dgm:pt>
    <dgm:pt modelId="{028AD606-B5FB-4215-A613-A4D607E668D2}" type="pres">
      <dgm:prSet presAssocID="{5F40036C-4D69-4EB5-985D-F0342B1F140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Anchor"/>
        </a:ext>
      </dgm:extLst>
    </dgm:pt>
    <dgm:pt modelId="{5DB4FDE1-996D-408D-8E2B-64205838D8DB}" type="pres">
      <dgm:prSet presAssocID="{5F40036C-4D69-4EB5-985D-F0342B1F1408}" presName="spaceRect" presStyleCnt="0"/>
      <dgm:spPr/>
    </dgm:pt>
    <dgm:pt modelId="{ABB175A6-D8FF-4D78-9C59-401D7B2F9614}" type="pres">
      <dgm:prSet presAssocID="{5F40036C-4D69-4EB5-985D-F0342B1F1408}" presName="parTx" presStyleLbl="revTx" presStyleIdx="4" presStyleCnt="5">
        <dgm:presLayoutVars>
          <dgm:chMax val="0"/>
          <dgm:chPref val="0"/>
        </dgm:presLayoutVars>
      </dgm:prSet>
      <dgm:spPr/>
    </dgm:pt>
  </dgm:ptLst>
  <dgm:cxnLst>
    <dgm:cxn modelId="{9647E70F-C5EB-4DAF-853A-1A96A00D1EE6}" type="presOf" srcId="{0069C0E9-023B-44C6-A9E5-C972CE7D9B1E}" destId="{6991B56E-10E2-48C9-A87C-E450F5B1DAE2}" srcOrd="0" destOrd="0" presId="urn:microsoft.com/office/officeart/2018/2/layout/IconVerticalSolidList"/>
    <dgm:cxn modelId="{F5C73216-C8F1-47B1-8681-2592BE16E2BE}" type="presOf" srcId="{E89DAEB2-535D-40BD-8BAF-EE20663D9A44}" destId="{BD7E7C40-E17E-493E-8E79-FC5F633DDFDB}" srcOrd="0" destOrd="0" presId="urn:microsoft.com/office/officeart/2018/2/layout/IconVerticalSolidList"/>
    <dgm:cxn modelId="{4F6E6424-4E47-4BF2-B794-CD4B5BA8C22C}" srcId="{3E119011-92FB-444E-8BE7-521F422EF144}" destId="{9B2C2AEC-63DA-40D6-A6B4-717EE5302C1B}" srcOrd="2" destOrd="0" parTransId="{70519D05-98CB-4E6D-A22E-90FA5C11F2AA}" sibTransId="{3C44C406-CA74-4F6B-9BC2-58A785D64FF5}"/>
    <dgm:cxn modelId="{D4EF7A30-5D0D-42C0-94AE-339C8006D0B6}" type="presOf" srcId="{9B2C2AEC-63DA-40D6-A6B4-717EE5302C1B}" destId="{D7D7D9B6-1CEA-41CD-9540-477AE7B86B43}" srcOrd="0" destOrd="0" presId="urn:microsoft.com/office/officeart/2018/2/layout/IconVerticalSolidList"/>
    <dgm:cxn modelId="{0C88C637-F98F-413C-85B4-C1770BD2D00F}" type="presOf" srcId="{0079B589-8B43-4094-BC86-2ABE81A2CFFC}" destId="{39D1B018-353A-4D8D-AEE8-68357E96B6A4}" srcOrd="0" destOrd="0" presId="urn:microsoft.com/office/officeart/2018/2/layout/IconVerticalSolidList"/>
    <dgm:cxn modelId="{8BE65E5C-8510-4A99-84D5-21A2F595941D}" srcId="{3E119011-92FB-444E-8BE7-521F422EF144}" destId="{0069C0E9-023B-44C6-A9E5-C972CE7D9B1E}" srcOrd="1" destOrd="0" parTransId="{DE031277-113E-410F-9AAF-240BC64F652F}" sibTransId="{A662F0B0-1651-4C79-9B02-E2C6B0FA3615}"/>
    <dgm:cxn modelId="{440F6D63-B04A-4ABF-9D6E-7F63011F0DCC}" srcId="{3E119011-92FB-444E-8BE7-521F422EF144}" destId="{5F40036C-4D69-4EB5-985D-F0342B1F1408}" srcOrd="4" destOrd="0" parTransId="{85EFF222-B756-423C-8B31-8A8EC06B1794}" sibTransId="{363C6BC8-4E0E-4B74-A021-E3D5E0FA44F6}"/>
    <dgm:cxn modelId="{4BA04C6D-5F0A-43F4-9D14-5893A69F0150}" type="presOf" srcId="{5F40036C-4D69-4EB5-985D-F0342B1F1408}" destId="{ABB175A6-D8FF-4D78-9C59-401D7B2F9614}" srcOrd="0" destOrd="0" presId="urn:microsoft.com/office/officeart/2018/2/layout/IconVerticalSolidList"/>
    <dgm:cxn modelId="{FBD95A72-EBDD-4041-91FD-9870DE5D45D3}" srcId="{3E119011-92FB-444E-8BE7-521F422EF144}" destId="{E89DAEB2-535D-40BD-8BAF-EE20663D9A44}" srcOrd="0" destOrd="0" parTransId="{D740238B-286A-43E7-996D-C1D9AEA60439}" sibTransId="{49ABFDE8-A6E4-49CF-8DDE-28C8FC75B303}"/>
    <dgm:cxn modelId="{04E68354-1CCB-41CC-A13C-530CA24EC983}" type="presOf" srcId="{3E119011-92FB-444E-8BE7-521F422EF144}" destId="{75C5C3D3-F620-4E04-A09B-C1FB79477B5D}" srcOrd="0" destOrd="0" presId="urn:microsoft.com/office/officeart/2018/2/layout/IconVerticalSolidList"/>
    <dgm:cxn modelId="{C09E289B-2A79-44EA-B761-98B213C9BD8A}" srcId="{3E119011-92FB-444E-8BE7-521F422EF144}" destId="{0079B589-8B43-4094-BC86-2ABE81A2CFFC}" srcOrd="3" destOrd="0" parTransId="{B66D9080-779A-4472-830C-ACD9A6F2EE54}" sibTransId="{3C31FBAE-8A36-484E-9013-67F8A4AAE546}"/>
    <dgm:cxn modelId="{30E22F29-7150-4053-8C86-20316047D3E7}" type="presParOf" srcId="{75C5C3D3-F620-4E04-A09B-C1FB79477B5D}" destId="{34BC959B-3734-4BAE-BE1D-92FFEC1C889D}" srcOrd="0" destOrd="0" presId="urn:microsoft.com/office/officeart/2018/2/layout/IconVerticalSolidList"/>
    <dgm:cxn modelId="{94D15202-E682-45C9-B995-4BE1B19BF68B}" type="presParOf" srcId="{34BC959B-3734-4BAE-BE1D-92FFEC1C889D}" destId="{21C6028A-7A05-4331-8707-636126A0B279}" srcOrd="0" destOrd="0" presId="urn:microsoft.com/office/officeart/2018/2/layout/IconVerticalSolidList"/>
    <dgm:cxn modelId="{4CA72AC8-9006-4BFD-B31C-BC021573DC9C}" type="presParOf" srcId="{34BC959B-3734-4BAE-BE1D-92FFEC1C889D}" destId="{0EF01764-8435-404B-A3F6-77C99835636C}" srcOrd="1" destOrd="0" presId="urn:microsoft.com/office/officeart/2018/2/layout/IconVerticalSolidList"/>
    <dgm:cxn modelId="{B88C9DE2-D210-480B-B281-54DE7E000F86}" type="presParOf" srcId="{34BC959B-3734-4BAE-BE1D-92FFEC1C889D}" destId="{443196F1-F5FB-45C2-B13E-D0FF64E87C68}" srcOrd="2" destOrd="0" presId="urn:microsoft.com/office/officeart/2018/2/layout/IconVerticalSolidList"/>
    <dgm:cxn modelId="{CA93176D-EFA0-47A1-94C8-A63F8BCDFF0F}" type="presParOf" srcId="{34BC959B-3734-4BAE-BE1D-92FFEC1C889D}" destId="{BD7E7C40-E17E-493E-8E79-FC5F633DDFDB}" srcOrd="3" destOrd="0" presId="urn:microsoft.com/office/officeart/2018/2/layout/IconVerticalSolidList"/>
    <dgm:cxn modelId="{5DB93699-4B8D-40D2-B3A2-EB534ACC3723}" type="presParOf" srcId="{75C5C3D3-F620-4E04-A09B-C1FB79477B5D}" destId="{6A004E02-161A-4717-B854-81DFA4BA9BB7}" srcOrd="1" destOrd="0" presId="urn:microsoft.com/office/officeart/2018/2/layout/IconVerticalSolidList"/>
    <dgm:cxn modelId="{33B37A56-E70F-44B6-BF3C-4E06AC31335B}" type="presParOf" srcId="{75C5C3D3-F620-4E04-A09B-C1FB79477B5D}" destId="{8A566E4F-E667-4428-B117-B44A9A74EA3A}" srcOrd="2" destOrd="0" presId="urn:microsoft.com/office/officeart/2018/2/layout/IconVerticalSolidList"/>
    <dgm:cxn modelId="{3961BD39-0B88-4171-A719-6A1B135B428A}" type="presParOf" srcId="{8A566E4F-E667-4428-B117-B44A9A74EA3A}" destId="{A27A9401-E69B-4A2D-957D-9976F92DD4D6}" srcOrd="0" destOrd="0" presId="urn:microsoft.com/office/officeart/2018/2/layout/IconVerticalSolidList"/>
    <dgm:cxn modelId="{5DA01ACC-B051-4011-B8E4-BDFBA8BDEA76}" type="presParOf" srcId="{8A566E4F-E667-4428-B117-B44A9A74EA3A}" destId="{F4694D3F-31BF-418A-B7BD-844530BA0533}" srcOrd="1" destOrd="0" presId="urn:microsoft.com/office/officeart/2018/2/layout/IconVerticalSolidList"/>
    <dgm:cxn modelId="{47E71794-4D3B-4F7A-9F50-79D61693384E}" type="presParOf" srcId="{8A566E4F-E667-4428-B117-B44A9A74EA3A}" destId="{AC0889C8-EFF2-49BB-BCFC-E0686BE4E41A}" srcOrd="2" destOrd="0" presId="urn:microsoft.com/office/officeart/2018/2/layout/IconVerticalSolidList"/>
    <dgm:cxn modelId="{3AB47F56-03C2-4367-9C07-B7D8D84F9AA0}" type="presParOf" srcId="{8A566E4F-E667-4428-B117-B44A9A74EA3A}" destId="{6991B56E-10E2-48C9-A87C-E450F5B1DAE2}" srcOrd="3" destOrd="0" presId="urn:microsoft.com/office/officeart/2018/2/layout/IconVerticalSolidList"/>
    <dgm:cxn modelId="{4B3A0E70-20E6-4386-8A51-3A77BDF5BF1F}" type="presParOf" srcId="{75C5C3D3-F620-4E04-A09B-C1FB79477B5D}" destId="{4CF31953-CDC4-4B65-B88D-651380DEF2A0}" srcOrd="3" destOrd="0" presId="urn:microsoft.com/office/officeart/2018/2/layout/IconVerticalSolidList"/>
    <dgm:cxn modelId="{B1E9A64E-736E-4B7B-9F14-4E621FB1B276}" type="presParOf" srcId="{75C5C3D3-F620-4E04-A09B-C1FB79477B5D}" destId="{995ADAA7-AF4C-4E52-A718-6A32ACC10C06}" srcOrd="4" destOrd="0" presId="urn:microsoft.com/office/officeart/2018/2/layout/IconVerticalSolidList"/>
    <dgm:cxn modelId="{7B845CDC-312C-4870-82CD-B84B77DFABF6}" type="presParOf" srcId="{995ADAA7-AF4C-4E52-A718-6A32ACC10C06}" destId="{50612863-51DD-4B2D-B590-F1F2B8BDCDCA}" srcOrd="0" destOrd="0" presId="urn:microsoft.com/office/officeart/2018/2/layout/IconVerticalSolidList"/>
    <dgm:cxn modelId="{8F2C59FD-3131-4CC2-B92E-F1C7929C21E1}" type="presParOf" srcId="{995ADAA7-AF4C-4E52-A718-6A32ACC10C06}" destId="{6DD915CE-3920-4A49-A701-19A05685085E}" srcOrd="1" destOrd="0" presId="urn:microsoft.com/office/officeart/2018/2/layout/IconVerticalSolidList"/>
    <dgm:cxn modelId="{D42AA23B-DC6D-4442-9071-0D0D88607F00}" type="presParOf" srcId="{995ADAA7-AF4C-4E52-A718-6A32ACC10C06}" destId="{8002C799-288A-437E-A976-7467AECBDCBA}" srcOrd="2" destOrd="0" presId="urn:microsoft.com/office/officeart/2018/2/layout/IconVerticalSolidList"/>
    <dgm:cxn modelId="{62F3AAC8-CB62-4C52-A6B8-577F241D6EDD}" type="presParOf" srcId="{995ADAA7-AF4C-4E52-A718-6A32ACC10C06}" destId="{D7D7D9B6-1CEA-41CD-9540-477AE7B86B43}" srcOrd="3" destOrd="0" presId="urn:microsoft.com/office/officeart/2018/2/layout/IconVerticalSolidList"/>
    <dgm:cxn modelId="{2EF7EA90-8854-463F-A5A2-8C4D350C2DC3}" type="presParOf" srcId="{75C5C3D3-F620-4E04-A09B-C1FB79477B5D}" destId="{830FE711-BB56-4E41-8F06-4F0006DA9EA3}" srcOrd="5" destOrd="0" presId="urn:microsoft.com/office/officeart/2018/2/layout/IconVerticalSolidList"/>
    <dgm:cxn modelId="{199BFE83-0A00-4D31-BED6-3F20314E7488}" type="presParOf" srcId="{75C5C3D3-F620-4E04-A09B-C1FB79477B5D}" destId="{F8B4C2D3-227F-4820-8106-DE240F8AD6A5}" srcOrd="6" destOrd="0" presId="urn:microsoft.com/office/officeart/2018/2/layout/IconVerticalSolidList"/>
    <dgm:cxn modelId="{84CDA3DA-DF16-4FC5-936A-DB59A1BAA821}" type="presParOf" srcId="{F8B4C2D3-227F-4820-8106-DE240F8AD6A5}" destId="{A57D0596-5B9D-4C8D-A14E-6AAF771D38C2}" srcOrd="0" destOrd="0" presId="urn:microsoft.com/office/officeart/2018/2/layout/IconVerticalSolidList"/>
    <dgm:cxn modelId="{8C432446-E2E3-4C80-BA4F-526972C2C901}" type="presParOf" srcId="{F8B4C2D3-227F-4820-8106-DE240F8AD6A5}" destId="{0EAA5496-2435-4199-A688-4C36E73AB597}" srcOrd="1" destOrd="0" presId="urn:microsoft.com/office/officeart/2018/2/layout/IconVerticalSolidList"/>
    <dgm:cxn modelId="{E6AC36CA-3C4F-46A9-B60E-F15DE3605BE0}" type="presParOf" srcId="{F8B4C2D3-227F-4820-8106-DE240F8AD6A5}" destId="{3C67CAE6-7601-49BF-8FF5-7FD6AEC5CE1E}" srcOrd="2" destOrd="0" presId="urn:microsoft.com/office/officeart/2018/2/layout/IconVerticalSolidList"/>
    <dgm:cxn modelId="{21FC70A9-D09C-4F12-8C9E-9D8196CF3624}" type="presParOf" srcId="{F8B4C2D3-227F-4820-8106-DE240F8AD6A5}" destId="{39D1B018-353A-4D8D-AEE8-68357E96B6A4}" srcOrd="3" destOrd="0" presId="urn:microsoft.com/office/officeart/2018/2/layout/IconVerticalSolidList"/>
    <dgm:cxn modelId="{924ECA7F-663A-4375-86A5-E90D0C509351}" type="presParOf" srcId="{75C5C3D3-F620-4E04-A09B-C1FB79477B5D}" destId="{AE55EB75-DD74-4FA3-80DC-1C4634B00587}" srcOrd="7" destOrd="0" presId="urn:microsoft.com/office/officeart/2018/2/layout/IconVerticalSolidList"/>
    <dgm:cxn modelId="{C4368682-83A0-44B6-8CE4-AFAA59BD8813}" type="presParOf" srcId="{75C5C3D3-F620-4E04-A09B-C1FB79477B5D}" destId="{600E7FB7-8B1A-4C1F-A95F-09F27F604F2A}" srcOrd="8" destOrd="0" presId="urn:microsoft.com/office/officeart/2018/2/layout/IconVerticalSolidList"/>
    <dgm:cxn modelId="{F171F63A-C88C-4F17-82B9-D05726A9FBA5}" type="presParOf" srcId="{600E7FB7-8B1A-4C1F-A95F-09F27F604F2A}" destId="{66F0C921-45C2-407A-9249-B00AA2BA2689}" srcOrd="0" destOrd="0" presId="urn:microsoft.com/office/officeart/2018/2/layout/IconVerticalSolidList"/>
    <dgm:cxn modelId="{16638A71-BF96-4F4F-94D5-AA8947F853DA}" type="presParOf" srcId="{600E7FB7-8B1A-4C1F-A95F-09F27F604F2A}" destId="{028AD606-B5FB-4215-A613-A4D607E668D2}" srcOrd="1" destOrd="0" presId="urn:microsoft.com/office/officeart/2018/2/layout/IconVerticalSolidList"/>
    <dgm:cxn modelId="{2A973CC6-CBF2-4677-B159-2089209B80FC}" type="presParOf" srcId="{600E7FB7-8B1A-4C1F-A95F-09F27F604F2A}" destId="{5DB4FDE1-996D-408D-8E2B-64205838D8DB}" srcOrd="2" destOrd="0" presId="urn:microsoft.com/office/officeart/2018/2/layout/IconVerticalSolidList"/>
    <dgm:cxn modelId="{5F3B74A0-E6C6-4909-B808-3537904B312F}" type="presParOf" srcId="{600E7FB7-8B1A-4C1F-A95F-09F27F604F2A}" destId="{ABB175A6-D8FF-4D78-9C59-401D7B2F961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18AEE9-69A6-4C0D-8DF6-7B9BB312ADFC}" type="doc">
      <dgm:prSet loTypeId="urn:microsoft.com/office/officeart/2016/7/layout/RepeatingBendingProcessNew" loCatId="process" qsTypeId="urn:microsoft.com/office/officeart/2005/8/quickstyle/simple4" qsCatId="simple" csTypeId="urn:microsoft.com/office/officeart/2005/8/colors/accent0_3" csCatId="mainScheme" phldr="1"/>
      <dgm:spPr/>
      <dgm:t>
        <a:bodyPr/>
        <a:lstStyle/>
        <a:p>
          <a:endParaRPr lang="en-US"/>
        </a:p>
      </dgm:t>
    </dgm:pt>
    <dgm:pt modelId="{565AD36A-38E2-46B3-BE81-D69EEDDF7FD3}">
      <dgm:prSet/>
      <dgm:spPr/>
      <dgm:t>
        <a:bodyPr/>
        <a:lstStyle/>
        <a:p>
          <a:r>
            <a:rPr lang="en-CA" dirty="0">
              <a:latin typeface="Centaur" panose="02030504050205020304" pitchFamily="18" charset="0"/>
            </a:rPr>
            <a:t>Flight or Flight </a:t>
          </a:r>
        </a:p>
        <a:p>
          <a:r>
            <a:rPr lang="en-CA" dirty="0">
              <a:latin typeface="Centaur" panose="02030504050205020304" pitchFamily="18" charset="0"/>
            </a:rPr>
            <a:t>vs </a:t>
          </a:r>
        </a:p>
        <a:p>
          <a:r>
            <a:rPr lang="en-CA" dirty="0">
              <a:latin typeface="Centaur" panose="02030504050205020304" pitchFamily="18" charset="0"/>
            </a:rPr>
            <a:t>Flop Drop</a:t>
          </a:r>
        </a:p>
      </dgm:t>
    </dgm:pt>
    <dgm:pt modelId="{7114656A-6508-4D18-B448-1A8D30D10CD4}" type="parTrans" cxnId="{39459E8A-74F3-4DCA-B9E7-0F6D9D44E1E7}">
      <dgm:prSet/>
      <dgm:spPr/>
      <dgm:t>
        <a:bodyPr/>
        <a:lstStyle/>
        <a:p>
          <a:endParaRPr lang="en-US"/>
        </a:p>
      </dgm:t>
    </dgm:pt>
    <dgm:pt modelId="{B545CDC2-6612-46BD-AFA4-FB3271867985}" type="sibTrans" cxnId="{39459E8A-74F3-4DCA-B9E7-0F6D9D44E1E7}">
      <dgm:prSet/>
      <dgm:spPr/>
      <dgm:t>
        <a:bodyPr/>
        <a:lstStyle/>
        <a:p>
          <a:endParaRPr lang="en-US" dirty="0"/>
        </a:p>
      </dgm:t>
    </dgm:pt>
    <dgm:pt modelId="{3BA16737-175F-4791-98EA-516116872106}">
      <dgm:prSet/>
      <dgm:spPr/>
      <dgm:t>
        <a:bodyPr/>
        <a:lstStyle/>
        <a:p>
          <a:r>
            <a:rPr lang="en-CA" dirty="0">
              <a:latin typeface="Centaur" panose="02030504050205020304" pitchFamily="18" charset="0"/>
            </a:rPr>
            <a:t>Working with Hyper/Hyperarousal</a:t>
          </a:r>
        </a:p>
      </dgm:t>
    </dgm:pt>
    <dgm:pt modelId="{2BDBFFD0-1222-4CDA-A63F-7E33E3A72D27}" type="parTrans" cxnId="{5C402125-DEC8-45CA-81AA-30B91A0657CD}">
      <dgm:prSet/>
      <dgm:spPr/>
      <dgm:t>
        <a:bodyPr/>
        <a:lstStyle/>
        <a:p>
          <a:endParaRPr lang="en-US"/>
        </a:p>
      </dgm:t>
    </dgm:pt>
    <dgm:pt modelId="{7CB79072-2631-4A43-8DD7-D06D42C8C70A}" type="sibTrans" cxnId="{5C402125-DEC8-45CA-81AA-30B91A0657CD}">
      <dgm:prSet/>
      <dgm:spPr/>
      <dgm:t>
        <a:bodyPr/>
        <a:lstStyle/>
        <a:p>
          <a:endParaRPr lang="en-US" dirty="0"/>
        </a:p>
      </dgm:t>
    </dgm:pt>
    <dgm:pt modelId="{0F877EE3-34A2-493A-8105-3F243BC88B07}">
      <dgm:prSet/>
      <dgm:spPr/>
      <dgm:t>
        <a:bodyPr/>
        <a:lstStyle/>
        <a:p>
          <a:r>
            <a:rPr lang="en-CA" dirty="0">
              <a:latin typeface="Centaur" panose="02030504050205020304" pitchFamily="18" charset="0"/>
            </a:rPr>
            <a:t>Increasing the Zone of Flexibility</a:t>
          </a:r>
        </a:p>
      </dgm:t>
    </dgm:pt>
    <dgm:pt modelId="{A9DC4001-7BF0-4A71-BBB8-FBCFE55A5603}" type="parTrans" cxnId="{4B155AE2-1378-486F-813F-237258140F1F}">
      <dgm:prSet/>
      <dgm:spPr/>
      <dgm:t>
        <a:bodyPr/>
        <a:lstStyle/>
        <a:p>
          <a:endParaRPr lang="en-US"/>
        </a:p>
      </dgm:t>
    </dgm:pt>
    <dgm:pt modelId="{9232539C-05B0-4998-AECE-A403931C5CF0}" type="sibTrans" cxnId="{4B155AE2-1378-486F-813F-237258140F1F}">
      <dgm:prSet/>
      <dgm:spPr/>
      <dgm:t>
        <a:bodyPr/>
        <a:lstStyle/>
        <a:p>
          <a:endParaRPr lang="en-US" dirty="0"/>
        </a:p>
      </dgm:t>
    </dgm:pt>
    <dgm:pt modelId="{27B33D17-465E-413D-8A2C-A4DFA2514B76}">
      <dgm:prSet/>
      <dgm:spPr/>
      <dgm:t>
        <a:bodyPr/>
        <a:lstStyle/>
        <a:p>
          <a:r>
            <a:rPr lang="en-CA" dirty="0">
              <a:latin typeface="Centaur" panose="02030504050205020304" pitchFamily="18" charset="0"/>
            </a:rPr>
            <a:t>Grounding and Centering</a:t>
          </a:r>
        </a:p>
      </dgm:t>
    </dgm:pt>
    <dgm:pt modelId="{A29A0EA2-6720-445E-A4A5-CA8D86132871}" type="parTrans" cxnId="{099FED46-C802-4394-BCFD-298DD5686BA4}">
      <dgm:prSet/>
      <dgm:spPr/>
      <dgm:t>
        <a:bodyPr/>
        <a:lstStyle/>
        <a:p>
          <a:endParaRPr lang="en-US"/>
        </a:p>
      </dgm:t>
    </dgm:pt>
    <dgm:pt modelId="{A3A7E690-F85D-4369-B1BF-CD7FE3574FF4}" type="sibTrans" cxnId="{099FED46-C802-4394-BCFD-298DD5686BA4}">
      <dgm:prSet/>
      <dgm:spPr/>
      <dgm:t>
        <a:bodyPr/>
        <a:lstStyle/>
        <a:p>
          <a:endParaRPr lang="en-US" dirty="0"/>
        </a:p>
      </dgm:t>
    </dgm:pt>
    <dgm:pt modelId="{8E4F1A2B-F8F8-491D-BB59-5CF524ADC632}">
      <dgm:prSet/>
      <dgm:spPr/>
      <dgm:t>
        <a:bodyPr/>
        <a:lstStyle/>
        <a:p>
          <a:r>
            <a:rPr lang="en-CA" dirty="0">
              <a:latin typeface="Centaur" panose="02030504050205020304" pitchFamily="18" charset="0"/>
            </a:rPr>
            <a:t>Dropping Anchor</a:t>
          </a:r>
        </a:p>
      </dgm:t>
    </dgm:pt>
    <dgm:pt modelId="{C29D42FE-97CF-460E-9A02-72B5BB57AD2F}" type="parTrans" cxnId="{A7E6E3DB-8164-44E3-B46C-A1481D7B5833}">
      <dgm:prSet/>
      <dgm:spPr/>
      <dgm:t>
        <a:bodyPr/>
        <a:lstStyle/>
        <a:p>
          <a:endParaRPr lang="en-US"/>
        </a:p>
      </dgm:t>
    </dgm:pt>
    <dgm:pt modelId="{B3428E7D-5E86-4B61-9E67-1CD77FD8FE52}" type="sibTrans" cxnId="{A7E6E3DB-8164-44E3-B46C-A1481D7B5833}">
      <dgm:prSet/>
      <dgm:spPr/>
      <dgm:t>
        <a:bodyPr/>
        <a:lstStyle/>
        <a:p>
          <a:endParaRPr lang="en-US" dirty="0"/>
        </a:p>
      </dgm:t>
    </dgm:pt>
    <dgm:pt modelId="{DBFBC1DF-4605-4C39-A607-BB37886135D8}">
      <dgm:prSet/>
      <dgm:spPr/>
      <dgm:t>
        <a:bodyPr/>
        <a:lstStyle/>
        <a:p>
          <a:r>
            <a:rPr lang="en-CA" dirty="0">
              <a:latin typeface="Centaur" panose="02030504050205020304" pitchFamily="18" charset="0"/>
            </a:rPr>
            <a:t>Working with Flashbacks</a:t>
          </a:r>
        </a:p>
      </dgm:t>
    </dgm:pt>
    <dgm:pt modelId="{96E0771E-46AA-41A4-BCA5-EAFDE392B77C}" type="parTrans" cxnId="{E30D0502-9162-4AC5-B466-FA91CE302FFB}">
      <dgm:prSet/>
      <dgm:spPr/>
      <dgm:t>
        <a:bodyPr/>
        <a:lstStyle/>
        <a:p>
          <a:endParaRPr lang="en-US"/>
        </a:p>
      </dgm:t>
    </dgm:pt>
    <dgm:pt modelId="{57670C35-B216-49D7-8EE7-5B5D00C0122F}" type="sibTrans" cxnId="{E30D0502-9162-4AC5-B466-FA91CE302FFB}">
      <dgm:prSet/>
      <dgm:spPr/>
      <dgm:t>
        <a:bodyPr/>
        <a:lstStyle/>
        <a:p>
          <a:endParaRPr lang="en-US"/>
        </a:p>
      </dgm:t>
    </dgm:pt>
    <dgm:pt modelId="{0B631BA6-D915-4EEA-8145-67C6903F7BDB}" type="pres">
      <dgm:prSet presAssocID="{8618AEE9-69A6-4C0D-8DF6-7B9BB312ADFC}" presName="Name0" presStyleCnt="0">
        <dgm:presLayoutVars>
          <dgm:dir/>
          <dgm:resizeHandles val="exact"/>
        </dgm:presLayoutVars>
      </dgm:prSet>
      <dgm:spPr/>
    </dgm:pt>
    <dgm:pt modelId="{EE484CDC-C4BD-47CF-BAB5-741D4920B367}" type="pres">
      <dgm:prSet presAssocID="{565AD36A-38E2-46B3-BE81-D69EEDDF7FD3}" presName="node" presStyleLbl="node1" presStyleIdx="0" presStyleCnt="6">
        <dgm:presLayoutVars>
          <dgm:bulletEnabled val="1"/>
        </dgm:presLayoutVars>
      </dgm:prSet>
      <dgm:spPr/>
    </dgm:pt>
    <dgm:pt modelId="{0495B013-09EB-44A5-A91C-6DA3A504ED66}" type="pres">
      <dgm:prSet presAssocID="{B545CDC2-6612-46BD-AFA4-FB3271867985}" presName="sibTrans" presStyleLbl="sibTrans1D1" presStyleIdx="0" presStyleCnt="5"/>
      <dgm:spPr/>
    </dgm:pt>
    <dgm:pt modelId="{AFC0BBFE-6842-4698-A1F9-B6DAF2C5CBEB}" type="pres">
      <dgm:prSet presAssocID="{B545CDC2-6612-46BD-AFA4-FB3271867985}" presName="connectorText" presStyleLbl="sibTrans1D1" presStyleIdx="0" presStyleCnt="5"/>
      <dgm:spPr/>
    </dgm:pt>
    <dgm:pt modelId="{76889A83-6BBC-45E3-956C-A35276D0E7D7}" type="pres">
      <dgm:prSet presAssocID="{3BA16737-175F-4791-98EA-516116872106}" presName="node" presStyleLbl="node1" presStyleIdx="1" presStyleCnt="6">
        <dgm:presLayoutVars>
          <dgm:bulletEnabled val="1"/>
        </dgm:presLayoutVars>
      </dgm:prSet>
      <dgm:spPr/>
    </dgm:pt>
    <dgm:pt modelId="{A74EEF2C-BCBB-474F-A1F8-1D04A618D6B0}" type="pres">
      <dgm:prSet presAssocID="{7CB79072-2631-4A43-8DD7-D06D42C8C70A}" presName="sibTrans" presStyleLbl="sibTrans1D1" presStyleIdx="1" presStyleCnt="5"/>
      <dgm:spPr/>
    </dgm:pt>
    <dgm:pt modelId="{32023F5A-E6A5-4AE8-B4BB-DDD17DC30B68}" type="pres">
      <dgm:prSet presAssocID="{7CB79072-2631-4A43-8DD7-D06D42C8C70A}" presName="connectorText" presStyleLbl="sibTrans1D1" presStyleIdx="1" presStyleCnt="5"/>
      <dgm:spPr/>
    </dgm:pt>
    <dgm:pt modelId="{7291BE20-E7D6-4036-958A-FB5021B2FBE7}" type="pres">
      <dgm:prSet presAssocID="{0F877EE3-34A2-493A-8105-3F243BC88B07}" presName="node" presStyleLbl="node1" presStyleIdx="2" presStyleCnt="6">
        <dgm:presLayoutVars>
          <dgm:bulletEnabled val="1"/>
        </dgm:presLayoutVars>
      </dgm:prSet>
      <dgm:spPr/>
    </dgm:pt>
    <dgm:pt modelId="{7C1671AD-4B0A-4255-888B-1E8C8E55FE83}" type="pres">
      <dgm:prSet presAssocID="{9232539C-05B0-4998-AECE-A403931C5CF0}" presName="sibTrans" presStyleLbl="sibTrans1D1" presStyleIdx="2" presStyleCnt="5"/>
      <dgm:spPr/>
    </dgm:pt>
    <dgm:pt modelId="{B6538B8E-D787-4F0A-8A6E-E5A8B44B137A}" type="pres">
      <dgm:prSet presAssocID="{9232539C-05B0-4998-AECE-A403931C5CF0}" presName="connectorText" presStyleLbl="sibTrans1D1" presStyleIdx="2" presStyleCnt="5"/>
      <dgm:spPr/>
    </dgm:pt>
    <dgm:pt modelId="{AE7C86CB-9B73-47DE-8267-D5A17E795E13}" type="pres">
      <dgm:prSet presAssocID="{27B33D17-465E-413D-8A2C-A4DFA2514B76}" presName="node" presStyleLbl="node1" presStyleIdx="3" presStyleCnt="6">
        <dgm:presLayoutVars>
          <dgm:bulletEnabled val="1"/>
        </dgm:presLayoutVars>
      </dgm:prSet>
      <dgm:spPr/>
    </dgm:pt>
    <dgm:pt modelId="{EF3766C7-E718-408D-95D3-B2D06A11C8E3}" type="pres">
      <dgm:prSet presAssocID="{A3A7E690-F85D-4369-B1BF-CD7FE3574FF4}" presName="sibTrans" presStyleLbl="sibTrans1D1" presStyleIdx="3" presStyleCnt="5"/>
      <dgm:spPr/>
    </dgm:pt>
    <dgm:pt modelId="{9F71E3CE-26D4-4EA9-A3BD-4CC53937BB50}" type="pres">
      <dgm:prSet presAssocID="{A3A7E690-F85D-4369-B1BF-CD7FE3574FF4}" presName="connectorText" presStyleLbl="sibTrans1D1" presStyleIdx="3" presStyleCnt="5"/>
      <dgm:spPr/>
    </dgm:pt>
    <dgm:pt modelId="{0181A445-7468-4211-A267-E58A16649115}" type="pres">
      <dgm:prSet presAssocID="{8E4F1A2B-F8F8-491D-BB59-5CF524ADC632}" presName="node" presStyleLbl="node1" presStyleIdx="4" presStyleCnt="6">
        <dgm:presLayoutVars>
          <dgm:bulletEnabled val="1"/>
        </dgm:presLayoutVars>
      </dgm:prSet>
      <dgm:spPr/>
    </dgm:pt>
    <dgm:pt modelId="{02970511-7F42-440C-89E1-2B26E342F725}" type="pres">
      <dgm:prSet presAssocID="{B3428E7D-5E86-4B61-9E67-1CD77FD8FE52}" presName="sibTrans" presStyleLbl="sibTrans1D1" presStyleIdx="4" presStyleCnt="5"/>
      <dgm:spPr/>
    </dgm:pt>
    <dgm:pt modelId="{E17EC435-16F3-4A54-8877-F6342D36EA9C}" type="pres">
      <dgm:prSet presAssocID="{B3428E7D-5E86-4B61-9E67-1CD77FD8FE52}" presName="connectorText" presStyleLbl="sibTrans1D1" presStyleIdx="4" presStyleCnt="5"/>
      <dgm:spPr/>
    </dgm:pt>
    <dgm:pt modelId="{BFBDE121-1240-4926-A816-14AF73136B07}" type="pres">
      <dgm:prSet presAssocID="{DBFBC1DF-4605-4C39-A607-BB37886135D8}" presName="node" presStyleLbl="node1" presStyleIdx="5" presStyleCnt="6">
        <dgm:presLayoutVars>
          <dgm:bulletEnabled val="1"/>
        </dgm:presLayoutVars>
      </dgm:prSet>
      <dgm:spPr/>
    </dgm:pt>
  </dgm:ptLst>
  <dgm:cxnLst>
    <dgm:cxn modelId="{E30D0502-9162-4AC5-B466-FA91CE302FFB}" srcId="{8618AEE9-69A6-4C0D-8DF6-7B9BB312ADFC}" destId="{DBFBC1DF-4605-4C39-A607-BB37886135D8}" srcOrd="5" destOrd="0" parTransId="{96E0771E-46AA-41A4-BCA5-EAFDE392B77C}" sibTransId="{57670C35-B216-49D7-8EE7-5B5D00C0122F}"/>
    <dgm:cxn modelId="{FFD06313-BBE0-48D3-9FEA-B42DB703C53C}" type="presOf" srcId="{8618AEE9-69A6-4C0D-8DF6-7B9BB312ADFC}" destId="{0B631BA6-D915-4EEA-8145-67C6903F7BDB}" srcOrd="0" destOrd="0" presId="urn:microsoft.com/office/officeart/2016/7/layout/RepeatingBendingProcessNew"/>
    <dgm:cxn modelId="{5C402125-DEC8-45CA-81AA-30B91A0657CD}" srcId="{8618AEE9-69A6-4C0D-8DF6-7B9BB312ADFC}" destId="{3BA16737-175F-4791-98EA-516116872106}" srcOrd="1" destOrd="0" parTransId="{2BDBFFD0-1222-4CDA-A63F-7E33E3A72D27}" sibTransId="{7CB79072-2631-4A43-8DD7-D06D42C8C70A}"/>
    <dgm:cxn modelId="{FD1F352E-4632-49E1-8688-B8984C5D3656}" type="presOf" srcId="{B545CDC2-6612-46BD-AFA4-FB3271867985}" destId="{AFC0BBFE-6842-4698-A1F9-B6DAF2C5CBEB}" srcOrd="1" destOrd="0" presId="urn:microsoft.com/office/officeart/2016/7/layout/RepeatingBendingProcessNew"/>
    <dgm:cxn modelId="{6123CD30-D06C-4378-9AE8-B64B3C08EB9E}" type="presOf" srcId="{9232539C-05B0-4998-AECE-A403931C5CF0}" destId="{B6538B8E-D787-4F0A-8A6E-E5A8B44B137A}" srcOrd="1" destOrd="0" presId="urn:microsoft.com/office/officeart/2016/7/layout/RepeatingBendingProcessNew"/>
    <dgm:cxn modelId="{78F84760-72EB-490B-8359-D4A07C81F4AB}" type="presOf" srcId="{8E4F1A2B-F8F8-491D-BB59-5CF524ADC632}" destId="{0181A445-7468-4211-A267-E58A16649115}" srcOrd="0" destOrd="0" presId="urn:microsoft.com/office/officeart/2016/7/layout/RepeatingBendingProcessNew"/>
    <dgm:cxn modelId="{099FED46-C802-4394-BCFD-298DD5686BA4}" srcId="{8618AEE9-69A6-4C0D-8DF6-7B9BB312ADFC}" destId="{27B33D17-465E-413D-8A2C-A4DFA2514B76}" srcOrd="3" destOrd="0" parTransId="{A29A0EA2-6720-445E-A4A5-CA8D86132871}" sibTransId="{A3A7E690-F85D-4369-B1BF-CD7FE3574FF4}"/>
    <dgm:cxn modelId="{2F598D83-C3B5-4676-B16A-29C76CE82D7E}" type="presOf" srcId="{B3428E7D-5E86-4B61-9E67-1CD77FD8FE52}" destId="{02970511-7F42-440C-89E1-2B26E342F725}" srcOrd="0" destOrd="0" presId="urn:microsoft.com/office/officeart/2016/7/layout/RepeatingBendingProcessNew"/>
    <dgm:cxn modelId="{39459E8A-74F3-4DCA-B9E7-0F6D9D44E1E7}" srcId="{8618AEE9-69A6-4C0D-8DF6-7B9BB312ADFC}" destId="{565AD36A-38E2-46B3-BE81-D69EEDDF7FD3}" srcOrd="0" destOrd="0" parTransId="{7114656A-6508-4D18-B448-1A8D30D10CD4}" sibTransId="{B545CDC2-6612-46BD-AFA4-FB3271867985}"/>
    <dgm:cxn modelId="{6831019C-5F30-477B-A7A6-105996DF3785}" type="presOf" srcId="{A3A7E690-F85D-4369-B1BF-CD7FE3574FF4}" destId="{EF3766C7-E718-408D-95D3-B2D06A11C8E3}" srcOrd="0" destOrd="0" presId="urn:microsoft.com/office/officeart/2016/7/layout/RepeatingBendingProcessNew"/>
    <dgm:cxn modelId="{86C3ABA5-D324-4917-967F-4EFD50643172}" type="presOf" srcId="{B3428E7D-5E86-4B61-9E67-1CD77FD8FE52}" destId="{E17EC435-16F3-4A54-8877-F6342D36EA9C}" srcOrd="1" destOrd="0" presId="urn:microsoft.com/office/officeart/2016/7/layout/RepeatingBendingProcessNew"/>
    <dgm:cxn modelId="{645057A6-3A2D-45C0-BDB1-F8234743E1D5}" type="presOf" srcId="{A3A7E690-F85D-4369-B1BF-CD7FE3574FF4}" destId="{9F71E3CE-26D4-4EA9-A3BD-4CC53937BB50}" srcOrd="1" destOrd="0" presId="urn:microsoft.com/office/officeart/2016/7/layout/RepeatingBendingProcessNew"/>
    <dgm:cxn modelId="{19E852BB-76E4-45E5-8FEE-97A7968A8DD7}" type="presOf" srcId="{7CB79072-2631-4A43-8DD7-D06D42C8C70A}" destId="{32023F5A-E6A5-4AE8-B4BB-DDD17DC30B68}" srcOrd="1" destOrd="0" presId="urn:microsoft.com/office/officeart/2016/7/layout/RepeatingBendingProcessNew"/>
    <dgm:cxn modelId="{409C5CCD-C1FF-445C-A787-1A678059A6CB}" type="presOf" srcId="{B545CDC2-6612-46BD-AFA4-FB3271867985}" destId="{0495B013-09EB-44A5-A91C-6DA3A504ED66}" srcOrd="0" destOrd="0" presId="urn:microsoft.com/office/officeart/2016/7/layout/RepeatingBendingProcessNew"/>
    <dgm:cxn modelId="{AF3450D4-BBF4-409A-A771-64CD82D8905E}" type="presOf" srcId="{565AD36A-38E2-46B3-BE81-D69EEDDF7FD3}" destId="{EE484CDC-C4BD-47CF-BAB5-741D4920B367}" srcOrd="0" destOrd="0" presId="urn:microsoft.com/office/officeart/2016/7/layout/RepeatingBendingProcessNew"/>
    <dgm:cxn modelId="{F6B811D7-0968-49DE-9DC2-C8CE6DF78821}" type="presOf" srcId="{7CB79072-2631-4A43-8DD7-D06D42C8C70A}" destId="{A74EEF2C-BCBB-474F-A1F8-1D04A618D6B0}" srcOrd="0" destOrd="0" presId="urn:microsoft.com/office/officeart/2016/7/layout/RepeatingBendingProcessNew"/>
    <dgm:cxn modelId="{A7E6E3DB-8164-44E3-B46C-A1481D7B5833}" srcId="{8618AEE9-69A6-4C0D-8DF6-7B9BB312ADFC}" destId="{8E4F1A2B-F8F8-491D-BB59-5CF524ADC632}" srcOrd="4" destOrd="0" parTransId="{C29D42FE-97CF-460E-9A02-72B5BB57AD2F}" sibTransId="{B3428E7D-5E86-4B61-9E67-1CD77FD8FE52}"/>
    <dgm:cxn modelId="{A9D2ACDD-9056-46EF-9745-BF27D1AF2B36}" type="presOf" srcId="{27B33D17-465E-413D-8A2C-A4DFA2514B76}" destId="{AE7C86CB-9B73-47DE-8267-D5A17E795E13}" srcOrd="0" destOrd="0" presId="urn:microsoft.com/office/officeart/2016/7/layout/RepeatingBendingProcessNew"/>
    <dgm:cxn modelId="{4B155AE2-1378-486F-813F-237258140F1F}" srcId="{8618AEE9-69A6-4C0D-8DF6-7B9BB312ADFC}" destId="{0F877EE3-34A2-493A-8105-3F243BC88B07}" srcOrd="2" destOrd="0" parTransId="{A9DC4001-7BF0-4A71-BBB8-FBCFE55A5603}" sibTransId="{9232539C-05B0-4998-AECE-A403931C5CF0}"/>
    <dgm:cxn modelId="{BBA71DEC-9206-4C6A-8E32-346A5B18DFAD}" type="presOf" srcId="{DBFBC1DF-4605-4C39-A607-BB37886135D8}" destId="{BFBDE121-1240-4926-A816-14AF73136B07}" srcOrd="0" destOrd="0" presId="urn:microsoft.com/office/officeart/2016/7/layout/RepeatingBendingProcessNew"/>
    <dgm:cxn modelId="{CF146AF5-9CF5-46FF-908F-62327B7A8634}" type="presOf" srcId="{0F877EE3-34A2-493A-8105-3F243BC88B07}" destId="{7291BE20-E7D6-4036-958A-FB5021B2FBE7}" srcOrd="0" destOrd="0" presId="urn:microsoft.com/office/officeart/2016/7/layout/RepeatingBendingProcessNew"/>
    <dgm:cxn modelId="{012429F8-25C2-470B-BCAB-853F342CDC80}" type="presOf" srcId="{3BA16737-175F-4791-98EA-516116872106}" destId="{76889A83-6BBC-45E3-956C-A35276D0E7D7}" srcOrd="0" destOrd="0" presId="urn:microsoft.com/office/officeart/2016/7/layout/RepeatingBendingProcessNew"/>
    <dgm:cxn modelId="{B67F43FA-8713-4D2F-B735-87ED8CCA4FDB}" type="presOf" srcId="{9232539C-05B0-4998-AECE-A403931C5CF0}" destId="{7C1671AD-4B0A-4255-888B-1E8C8E55FE83}" srcOrd="0" destOrd="0" presId="urn:microsoft.com/office/officeart/2016/7/layout/RepeatingBendingProcessNew"/>
    <dgm:cxn modelId="{C7438A7F-29AB-4734-9E10-F46EC60FA726}" type="presParOf" srcId="{0B631BA6-D915-4EEA-8145-67C6903F7BDB}" destId="{EE484CDC-C4BD-47CF-BAB5-741D4920B367}" srcOrd="0" destOrd="0" presId="urn:microsoft.com/office/officeart/2016/7/layout/RepeatingBendingProcessNew"/>
    <dgm:cxn modelId="{C56993BE-78E9-4968-9718-1F17E7AA9483}" type="presParOf" srcId="{0B631BA6-D915-4EEA-8145-67C6903F7BDB}" destId="{0495B013-09EB-44A5-A91C-6DA3A504ED66}" srcOrd="1" destOrd="0" presId="urn:microsoft.com/office/officeart/2016/7/layout/RepeatingBendingProcessNew"/>
    <dgm:cxn modelId="{C534A028-6D16-4937-84C0-714E3EF59C7D}" type="presParOf" srcId="{0495B013-09EB-44A5-A91C-6DA3A504ED66}" destId="{AFC0BBFE-6842-4698-A1F9-B6DAF2C5CBEB}" srcOrd="0" destOrd="0" presId="urn:microsoft.com/office/officeart/2016/7/layout/RepeatingBendingProcessNew"/>
    <dgm:cxn modelId="{DA9DCE01-3826-457C-B476-E7F0806C347D}" type="presParOf" srcId="{0B631BA6-D915-4EEA-8145-67C6903F7BDB}" destId="{76889A83-6BBC-45E3-956C-A35276D0E7D7}" srcOrd="2" destOrd="0" presId="urn:microsoft.com/office/officeart/2016/7/layout/RepeatingBendingProcessNew"/>
    <dgm:cxn modelId="{71298BF5-A04B-4521-BB7D-EBEC9C442AC1}" type="presParOf" srcId="{0B631BA6-D915-4EEA-8145-67C6903F7BDB}" destId="{A74EEF2C-BCBB-474F-A1F8-1D04A618D6B0}" srcOrd="3" destOrd="0" presId="urn:microsoft.com/office/officeart/2016/7/layout/RepeatingBendingProcessNew"/>
    <dgm:cxn modelId="{B259B89B-8458-4DDC-8B96-C5E7298FF880}" type="presParOf" srcId="{A74EEF2C-BCBB-474F-A1F8-1D04A618D6B0}" destId="{32023F5A-E6A5-4AE8-B4BB-DDD17DC30B68}" srcOrd="0" destOrd="0" presId="urn:microsoft.com/office/officeart/2016/7/layout/RepeatingBendingProcessNew"/>
    <dgm:cxn modelId="{E9946754-51AE-4BCF-B3B0-D078E5D65498}" type="presParOf" srcId="{0B631BA6-D915-4EEA-8145-67C6903F7BDB}" destId="{7291BE20-E7D6-4036-958A-FB5021B2FBE7}" srcOrd="4" destOrd="0" presId="urn:microsoft.com/office/officeart/2016/7/layout/RepeatingBendingProcessNew"/>
    <dgm:cxn modelId="{A2974222-D682-4B97-BCBD-DA12F51055FA}" type="presParOf" srcId="{0B631BA6-D915-4EEA-8145-67C6903F7BDB}" destId="{7C1671AD-4B0A-4255-888B-1E8C8E55FE83}" srcOrd="5" destOrd="0" presId="urn:microsoft.com/office/officeart/2016/7/layout/RepeatingBendingProcessNew"/>
    <dgm:cxn modelId="{9475717E-DD4C-45B0-9E30-EA221153DEB9}" type="presParOf" srcId="{7C1671AD-4B0A-4255-888B-1E8C8E55FE83}" destId="{B6538B8E-D787-4F0A-8A6E-E5A8B44B137A}" srcOrd="0" destOrd="0" presId="urn:microsoft.com/office/officeart/2016/7/layout/RepeatingBendingProcessNew"/>
    <dgm:cxn modelId="{4B8471F6-B638-4E8E-969E-8DE82C850970}" type="presParOf" srcId="{0B631BA6-D915-4EEA-8145-67C6903F7BDB}" destId="{AE7C86CB-9B73-47DE-8267-D5A17E795E13}" srcOrd="6" destOrd="0" presId="urn:microsoft.com/office/officeart/2016/7/layout/RepeatingBendingProcessNew"/>
    <dgm:cxn modelId="{DF050BDF-C38D-4AE0-AAF4-0AF48FC526C1}" type="presParOf" srcId="{0B631BA6-D915-4EEA-8145-67C6903F7BDB}" destId="{EF3766C7-E718-408D-95D3-B2D06A11C8E3}" srcOrd="7" destOrd="0" presId="urn:microsoft.com/office/officeart/2016/7/layout/RepeatingBendingProcessNew"/>
    <dgm:cxn modelId="{76805994-5789-4448-AE6C-695BD7632571}" type="presParOf" srcId="{EF3766C7-E718-408D-95D3-B2D06A11C8E3}" destId="{9F71E3CE-26D4-4EA9-A3BD-4CC53937BB50}" srcOrd="0" destOrd="0" presId="urn:microsoft.com/office/officeart/2016/7/layout/RepeatingBendingProcessNew"/>
    <dgm:cxn modelId="{C871C474-7F98-420C-AECA-FC5A6F50AB4B}" type="presParOf" srcId="{0B631BA6-D915-4EEA-8145-67C6903F7BDB}" destId="{0181A445-7468-4211-A267-E58A16649115}" srcOrd="8" destOrd="0" presId="urn:microsoft.com/office/officeart/2016/7/layout/RepeatingBendingProcessNew"/>
    <dgm:cxn modelId="{3556A494-CEF0-4D9B-81D4-A1C35FE9B7B1}" type="presParOf" srcId="{0B631BA6-D915-4EEA-8145-67C6903F7BDB}" destId="{02970511-7F42-440C-89E1-2B26E342F725}" srcOrd="9" destOrd="0" presId="urn:microsoft.com/office/officeart/2016/7/layout/RepeatingBendingProcessNew"/>
    <dgm:cxn modelId="{42458131-F912-4AF2-9B3C-C00C4C73EA73}" type="presParOf" srcId="{02970511-7F42-440C-89E1-2B26E342F725}" destId="{E17EC435-16F3-4A54-8877-F6342D36EA9C}" srcOrd="0" destOrd="0" presId="urn:microsoft.com/office/officeart/2016/7/layout/RepeatingBendingProcessNew"/>
    <dgm:cxn modelId="{17C6E0B2-C7A7-43F2-ABD0-62C0B1023F02}" type="presParOf" srcId="{0B631BA6-D915-4EEA-8145-67C6903F7BDB}" destId="{BFBDE121-1240-4926-A816-14AF73136B07}"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41132-91E2-49A5-BCFC-579CBE62575F}">
      <dsp:nvSpPr>
        <dsp:cNvPr id="0" name=""/>
        <dsp:cNvSpPr/>
      </dsp:nvSpPr>
      <dsp:spPr>
        <a:xfrm>
          <a:off x="712824" y="943"/>
          <a:ext cx="2555851" cy="1533511"/>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latin typeface="Centaur" panose="02030504050205020304" pitchFamily="18" charset="0"/>
            </a:rPr>
            <a:t>Bare Minimum, Serious Learning Approach</a:t>
          </a:r>
        </a:p>
      </dsp:txBody>
      <dsp:txXfrm>
        <a:off x="712824" y="943"/>
        <a:ext cx="2555851" cy="1533511"/>
      </dsp:txXfrm>
    </dsp:sp>
    <dsp:sp modelId="{5FF33137-4C32-49C1-9ECA-DBC6C716FCA9}">
      <dsp:nvSpPr>
        <dsp:cNvPr id="0" name=""/>
        <dsp:cNvSpPr/>
      </dsp:nvSpPr>
      <dsp:spPr>
        <a:xfrm>
          <a:off x="3524312" y="0"/>
          <a:ext cx="2555851" cy="1533511"/>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latin typeface="Centaur" panose="02030504050205020304" pitchFamily="18" charset="0"/>
            </a:rPr>
            <a:t>Therapeutic Relationship</a:t>
          </a:r>
          <a:endParaRPr lang="en-US" sz="2000" kern="1200" cap="all" dirty="0">
            <a:solidFill>
              <a:schemeClr val="bg1"/>
            </a:solidFill>
            <a:latin typeface="Centaur" panose="02030504050205020304" pitchFamily="18" charset="0"/>
            <a:ea typeface="+mj-ea"/>
            <a:cs typeface="+mj-cs"/>
          </a:endParaRPr>
        </a:p>
      </dsp:txBody>
      <dsp:txXfrm>
        <a:off x="3524312" y="0"/>
        <a:ext cx="2555851" cy="1533511"/>
      </dsp:txXfrm>
    </dsp:sp>
    <dsp:sp modelId="{A08B1424-812B-4D65-A181-A72DFB4B55CE}">
      <dsp:nvSpPr>
        <dsp:cNvPr id="0" name=""/>
        <dsp:cNvSpPr/>
      </dsp:nvSpPr>
      <dsp:spPr>
        <a:xfrm>
          <a:off x="6335698" y="943"/>
          <a:ext cx="2555851" cy="1533511"/>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latin typeface="Centaur" panose="02030504050205020304" pitchFamily="18" charset="0"/>
            </a:rPr>
            <a:t>Neuroscience of Trauma</a:t>
          </a:r>
        </a:p>
      </dsp:txBody>
      <dsp:txXfrm>
        <a:off x="6335698" y="943"/>
        <a:ext cx="2555851" cy="1533511"/>
      </dsp:txXfrm>
    </dsp:sp>
    <dsp:sp modelId="{D9A494AE-98A5-40D9-9186-D4BBEC547D57}">
      <dsp:nvSpPr>
        <dsp:cNvPr id="0" name=""/>
        <dsp:cNvSpPr/>
      </dsp:nvSpPr>
      <dsp:spPr>
        <a:xfrm>
          <a:off x="712824" y="1790039"/>
          <a:ext cx="2555851" cy="1533511"/>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latin typeface="Centaur" panose="02030504050205020304" pitchFamily="18" charset="0"/>
            </a:rPr>
            <a:t>The 3 Stages of Trauma Therapy</a:t>
          </a:r>
        </a:p>
      </dsp:txBody>
      <dsp:txXfrm>
        <a:off x="712824" y="1790039"/>
        <a:ext cx="2555851" cy="1533511"/>
      </dsp:txXfrm>
    </dsp:sp>
    <dsp:sp modelId="{03123EAA-C9B6-4024-9A27-4EE1C6BBE2B7}">
      <dsp:nvSpPr>
        <dsp:cNvPr id="0" name=""/>
        <dsp:cNvSpPr/>
      </dsp:nvSpPr>
      <dsp:spPr>
        <a:xfrm>
          <a:off x="3524261" y="1790039"/>
          <a:ext cx="2555851" cy="1533511"/>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latin typeface="Centaur" panose="02030504050205020304" pitchFamily="18" charset="0"/>
            </a:rPr>
            <a:t>Polyvagal Theory</a:t>
          </a:r>
        </a:p>
      </dsp:txBody>
      <dsp:txXfrm>
        <a:off x="3524261" y="1790039"/>
        <a:ext cx="2555851" cy="1533511"/>
      </dsp:txXfrm>
    </dsp:sp>
    <dsp:sp modelId="{C083E86B-7EF5-409F-A05E-13DA56C111CA}">
      <dsp:nvSpPr>
        <dsp:cNvPr id="0" name=""/>
        <dsp:cNvSpPr/>
      </dsp:nvSpPr>
      <dsp:spPr>
        <a:xfrm>
          <a:off x="6335698" y="1790039"/>
          <a:ext cx="2555851" cy="1533511"/>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entaur" panose="02030504050205020304" pitchFamily="18" charset="0"/>
            </a:rPr>
            <a:t>Establishing Therapy Goals</a:t>
          </a:r>
        </a:p>
      </dsp:txBody>
      <dsp:txXfrm>
        <a:off x="6335698" y="1790039"/>
        <a:ext cx="2555851" cy="1533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6028A-7A05-4331-8707-636126A0B279}">
      <dsp:nvSpPr>
        <dsp:cNvPr id="0" name=""/>
        <dsp:cNvSpPr/>
      </dsp:nvSpPr>
      <dsp:spPr>
        <a:xfrm>
          <a:off x="0" y="7078"/>
          <a:ext cx="9604375" cy="7843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F01764-8435-404B-A3F6-77C99835636C}">
      <dsp:nvSpPr>
        <dsp:cNvPr id="0" name=""/>
        <dsp:cNvSpPr/>
      </dsp:nvSpPr>
      <dsp:spPr>
        <a:xfrm>
          <a:off x="237256" y="180153"/>
          <a:ext cx="431374" cy="4313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7E7C40-E17E-493E-8E79-FC5F633DDFDB}">
      <dsp:nvSpPr>
        <dsp:cNvPr id="0" name=""/>
        <dsp:cNvSpPr/>
      </dsp:nvSpPr>
      <dsp:spPr>
        <a:xfrm>
          <a:off x="905886" y="3682"/>
          <a:ext cx="8698488" cy="784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07" tIns="83007" rIns="83007" bIns="83007"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latin typeface="Centaur" panose="02030504050205020304" pitchFamily="18" charset="0"/>
            </a:rPr>
            <a:t>Building an Alliance and Strengthening Teamwork</a:t>
          </a:r>
        </a:p>
      </dsp:txBody>
      <dsp:txXfrm>
        <a:off x="905886" y="3682"/>
        <a:ext cx="8698488" cy="784317"/>
      </dsp:txXfrm>
    </dsp:sp>
    <dsp:sp modelId="{A27A9401-E69B-4A2D-957D-9976F92DD4D6}">
      <dsp:nvSpPr>
        <dsp:cNvPr id="0" name=""/>
        <dsp:cNvSpPr/>
      </dsp:nvSpPr>
      <dsp:spPr>
        <a:xfrm>
          <a:off x="0" y="984079"/>
          <a:ext cx="9604375" cy="7843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94D3F-31BF-418A-B7BD-844530BA0533}">
      <dsp:nvSpPr>
        <dsp:cNvPr id="0" name=""/>
        <dsp:cNvSpPr/>
      </dsp:nvSpPr>
      <dsp:spPr>
        <a:xfrm>
          <a:off x="237256" y="1160550"/>
          <a:ext cx="431374" cy="4313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91B56E-10E2-48C9-A87C-E450F5B1DAE2}">
      <dsp:nvSpPr>
        <dsp:cNvPr id="0" name=""/>
        <dsp:cNvSpPr/>
      </dsp:nvSpPr>
      <dsp:spPr>
        <a:xfrm>
          <a:off x="905886" y="984079"/>
          <a:ext cx="8698488" cy="784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07" tIns="83007" rIns="83007" bIns="83007"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latin typeface="Centaur" panose="02030504050205020304" pitchFamily="18" charset="0"/>
            </a:rPr>
            <a:t>Obtaining a History and Informed Consent</a:t>
          </a:r>
        </a:p>
      </dsp:txBody>
      <dsp:txXfrm>
        <a:off x="905886" y="984079"/>
        <a:ext cx="8698488" cy="784317"/>
      </dsp:txXfrm>
    </dsp:sp>
    <dsp:sp modelId="{50612863-51DD-4B2D-B590-F1F2B8BDCDCA}">
      <dsp:nvSpPr>
        <dsp:cNvPr id="0" name=""/>
        <dsp:cNvSpPr/>
      </dsp:nvSpPr>
      <dsp:spPr>
        <a:xfrm>
          <a:off x="0" y="1964475"/>
          <a:ext cx="9604375" cy="7843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D915CE-3920-4A49-A701-19A05685085E}">
      <dsp:nvSpPr>
        <dsp:cNvPr id="0" name=""/>
        <dsp:cNvSpPr/>
      </dsp:nvSpPr>
      <dsp:spPr>
        <a:xfrm>
          <a:off x="237256" y="2140947"/>
          <a:ext cx="431374" cy="4313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D7D9B6-1CEA-41CD-9540-477AE7B86B43}">
      <dsp:nvSpPr>
        <dsp:cNvPr id="0" name=""/>
        <dsp:cNvSpPr/>
      </dsp:nvSpPr>
      <dsp:spPr>
        <a:xfrm>
          <a:off x="905886" y="1964475"/>
          <a:ext cx="8698488" cy="784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07" tIns="83007" rIns="83007" bIns="83007"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latin typeface="Centaur" panose="02030504050205020304" pitchFamily="18" charset="0"/>
            </a:rPr>
            <a:t>Freedom to Say No and Introducing the Pause Button</a:t>
          </a:r>
        </a:p>
      </dsp:txBody>
      <dsp:txXfrm>
        <a:off x="905886" y="1964475"/>
        <a:ext cx="8698488" cy="784317"/>
      </dsp:txXfrm>
    </dsp:sp>
    <dsp:sp modelId="{A57D0596-5B9D-4C8D-A14E-6AAF771D38C2}">
      <dsp:nvSpPr>
        <dsp:cNvPr id="0" name=""/>
        <dsp:cNvSpPr/>
      </dsp:nvSpPr>
      <dsp:spPr>
        <a:xfrm>
          <a:off x="0" y="2944872"/>
          <a:ext cx="9604375" cy="7843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AA5496-2435-4199-A688-4C36E73AB597}">
      <dsp:nvSpPr>
        <dsp:cNvPr id="0" name=""/>
        <dsp:cNvSpPr/>
      </dsp:nvSpPr>
      <dsp:spPr>
        <a:xfrm>
          <a:off x="237256" y="3121343"/>
          <a:ext cx="431374" cy="4313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D1B018-353A-4D8D-AEE8-68357E96B6A4}">
      <dsp:nvSpPr>
        <dsp:cNvPr id="0" name=""/>
        <dsp:cNvSpPr/>
      </dsp:nvSpPr>
      <dsp:spPr>
        <a:xfrm>
          <a:off x="905886" y="2944872"/>
          <a:ext cx="8698488" cy="784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07" tIns="83007" rIns="83007" bIns="83007"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latin typeface="Centaur" panose="02030504050205020304" pitchFamily="18" charset="0"/>
            </a:rPr>
            <a:t>Clarifying Behavioural Goals</a:t>
          </a:r>
        </a:p>
      </dsp:txBody>
      <dsp:txXfrm>
        <a:off x="905886" y="2944872"/>
        <a:ext cx="8698488" cy="784317"/>
      </dsp:txXfrm>
    </dsp:sp>
    <dsp:sp modelId="{66F0C921-45C2-407A-9249-B00AA2BA2689}">
      <dsp:nvSpPr>
        <dsp:cNvPr id="0" name=""/>
        <dsp:cNvSpPr/>
      </dsp:nvSpPr>
      <dsp:spPr>
        <a:xfrm>
          <a:off x="0" y="3927645"/>
          <a:ext cx="9604375" cy="7843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8AD606-B5FB-4215-A613-A4D607E668D2}">
      <dsp:nvSpPr>
        <dsp:cNvPr id="0" name=""/>
        <dsp:cNvSpPr/>
      </dsp:nvSpPr>
      <dsp:spPr>
        <a:xfrm>
          <a:off x="237256" y="4101740"/>
          <a:ext cx="431374" cy="4313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B175A6-D8FF-4D78-9C59-401D7B2F9614}">
      <dsp:nvSpPr>
        <dsp:cNvPr id="0" name=""/>
        <dsp:cNvSpPr/>
      </dsp:nvSpPr>
      <dsp:spPr>
        <a:xfrm>
          <a:off x="905886" y="3925269"/>
          <a:ext cx="8698488" cy="784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07" tIns="83007" rIns="83007" bIns="83007"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latin typeface="Centaur" panose="02030504050205020304" pitchFamily="18" charset="0"/>
            </a:rPr>
            <a:t>Dropping Anchor</a:t>
          </a:r>
        </a:p>
      </dsp:txBody>
      <dsp:txXfrm>
        <a:off x="905886" y="3925269"/>
        <a:ext cx="8698488" cy="784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5B013-09EB-44A5-A91C-6DA3A504ED66}">
      <dsp:nvSpPr>
        <dsp:cNvPr id="0" name=""/>
        <dsp:cNvSpPr/>
      </dsp:nvSpPr>
      <dsp:spPr>
        <a:xfrm>
          <a:off x="3104075" y="652185"/>
          <a:ext cx="503854" cy="91440"/>
        </a:xfrm>
        <a:custGeom>
          <a:avLst/>
          <a:gdLst/>
          <a:ahLst/>
          <a:cxnLst/>
          <a:rect l="0" t="0" r="0" b="0"/>
          <a:pathLst>
            <a:path>
              <a:moveTo>
                <a:pt x="0" y="45720"/>
              </a:moveTo>
              <a:lnTo>
                <a:pt x="50385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42641" y="695233"/>
        <a:ext cx="26722" cy="5344"/>
      </dsp:txXfrm>
    </dsp:sp>
    <dsp:sp modelId="{EE484CDC-C4BD-47CF-BAB5-741D4920B367}">
      <dsp:nvSpPr>
        <dsp:cNvPr id="0" name=""/>
        <dsp:cNvSpPr/>
      </dsp:nvSpPr>
      <dsp:spPr>
        <a:xfrm>
          <a:off x="782160" y="790"/>
          <a:ext cx="2323714" cy="1394228"/>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864" tIns="119520" rIns="113864" bIns="119520" numCol="1" spcCol="1270" anchor="ctr" anchorCtr="0">
          <a:noAutofit/>
        </a:bodyPr>
        <a:lstStyle/>
        <a:p>
          <a:pPr marL="0" lvl="0" indent="0" algn="ctr" defTabSz="933450">
            <a:lnSpc>
              <a:spcPct val="90000"/>
            </a:lnSpc>
            <a:spcBef>
              <a:spcPct val="0"/>
            </a:spcBef>
            <a:spcAft>
              <a:spcPct val="35000"/>
            </a:spcAft>
            <a:buNone/>
          </a:pPr>
          <a:r>
            <a:rPr lang="en-CA" sz="2100" kern="1200" dirty="0">
              <a:latin typeface="Centaur" panose="02030504050205020304" pitchFamily="18" charset="0"/>
            </a:rPr>
            <a:t>Flight or Flight </a:t>
          </a:r>
        </a:p>
        <a:p>
          <a:pPr marL="0" lvl="0" indent="0" algn="ctr" defTabSz="933450">
            <a:lnSpc>
              <a:spcPct val="90000"/>
            </a:lnSpc>
            <a:spcBef>
              <a:spcPct val="0"/>
            </a:spcBef>
            <a:spcAft>
              <a:spcPct val="35000"/>
            </a:spcAft>
            <a:buNone/>
          </a:pPr>
          <a:r>
            <a:rPr lang="en-CA" sz="2100" kern="1200" dirty="0">
              <a:latin typeface="Centaur" panose="02030504050205020304" pitchFamily="18" charset="0"/>
            </a:rPr>
            <a:t>vs </a:t>
          </a:r>
        </a:p>
        <a:p>
          <a:pPr marL="0" lvl="0" indent="0" algn="ctr" defTabSz="933450">
            <a:lnSpc>
              <a:spcPct val="90000"/>
            </a:lnSpc>
            <a:spcBef>
              <a:spcPct val="0"/>
            </a:spcBef>
            <a:spcAft>
              <a:spcPct val="35000"/>
            </a:spcAft>
            <a:buNone/>
          </a:pPr>
          <a:r>
            <a:rPr lang="en-CA" sz="2100" kern="1200" dirty="0">
              <a:latin typeface="Centaur" panose="02030504050205020304" pitchFamily="18" charset="0"/>
            </a:rPr>
            <a:t>Flop Drop</a:t>
          </a:r>
        </a:p>
      </dsp:txBody>
      <dsp:txXfrm>
        <a:off x="782160" y="790"/>
        <a:ext cx="2323714" cy="1394228"/>
      </dsp:txXfrm>
    </dsp:sp>
    <dsp:sp modelId="{A74EEF2C-BCBB-474F-A1F8-1D04A618D6B0}">
      <dsp:nvSpPr>
        <dsp:cNvPr id="0" name=""/>
        <dsp:cNvSpPr/>
      </dsp:nvSpPr>
      <dsp:spPr>
        <a:xfrm>
          <a:off x="5962244" y="652185"/>
          <a:ext cx="503854" cy="91440"/>
        </a:xfrm>
        <a:custGeom>
          <a:avLst/>
          <a:gdLst/>
          <a:ahLst/>
          <a:cxnLst/>
          <a:rect l="0" t="0" r="0" b="0"/>
          <a:pathLst>
            <a:path>
              <a:moveTo>
                <a:pt x="0" y="45720"/>
              </a:moveTo>
              <a:lnTo>
                <a:pt x="50385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00810" y="695233"/>
        <a:ext cx="26722" cy="5344"/>
      </dsp:txXfrm>
    </dsp:sp>
    <dsp:sp modelId="{76889A83-6BBC-45E3-956C-A35276D0E7D7}">
      <dsp:nvSpPr>
        <dsp:cNvPr id="0" name=""/>
        <dsp:cNvSpPr/>
      </dsp:nvSpPr>
      <dsp:spPr>
        <a:xfrm>
          <a:off x="3640330" y="790"/>
          <a:ext cx="2323714" cy="1394228"/>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864" tIns="119520" rIns="113864" bIns="119520" numCol="1" spcCol="1270" anchor="ctr" anchorCtr="0">
          <a:noAutofit/>
        </a:bodyPr>
        <a:lstStyle/>
        <a:p>
          <a:pPr marL="0" lvl="0" indent="0" algn="ctr" defTabSz="933450">
            <a:lnSpc>
              <a:spcPct val="90000"/>
            </a:lnSpc>
            <a:spcBef>
              <a:spcPct val="0"/>
            </a:spcBef>
            <a:spcAft>
              <a:spcPct val="35000"/>
            </a:spcAft>
            <a:buNone/>
          </a:pPr>
          <a:r>
            <a:rPr lang="en-CA" sz="2100" kern="1200" dirty="0">
              <a:latin typeface="Centaur" panose="02030504050205020304" pitchFamily="18" charset="0"/>
            </a:rPr>
            <a:t>Working with Hyper/Hyperarousal</a:t>
          </a:r>
        </a:p>
      </dsp:txBody>
      <dsp:txXfrm>
        <a:off x="3640330" y="790"/>
        <a:ext cx="2323714" cy="1394228"/>
      </dsp:txXfrm>
    </dsp:sp>
    <dsp:sp modelId="{7C1671AD-4B0A-4255-888B-1E8C8E55FE83}">
      <dsp:nvSpPr>
        <dsp:cNvPr id="0" name=""/>
        <dsp:cNvSpPr/>
      </dsp:nvSpPr>
      <dsp:spPr>
        <a:xfrm>
          <a:off x="1944018" y="1393219"/>
          <a:ext cx="5716338" cy="503854"/>
        </a:xfrm>
        <a:custGeom>
          <a:avLst/>
          <a:gdLst/>
          <a:ahLst/>
          <a:cxnLst/>
          <a:rect l="0" t="0" r="0" b="0"/>
          <a:pathLst>
            <a:path>
              <a:moveTo>
                <a:pt x="5716338" y="0"/>
              </a:moveTo>
              <a:lnTo>
                <a:pt x="5716338" y="269027"/>
              </a:lnTo>
              <a:lnTo>
                <a:pt x="0" y="269027"/>
              </a:lnTo>
              <a:lnTo>
                <a:pt x="0" y="503854"/>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658655" y="1642474"/>
        <a:ext cx="287063" cy="5344"/>
      </dsp:txXfrm>
    </dsp:sp>
    <dsp:sp modelId="{7291BE20-E7D6-4036-958A-FB5021B2FBE7}">
      <dsp:nvSpPr>
        <dsp:cNvPr id="0" name=""/>
        <dsp:cNvSpPr/>
      </dsp:nvSpPr>
      <dsp:spPr>
        <a:xfrm>
          <a:off x="6498499" y="790"/>
          <a:ext cx="2323714" cy="1394228"/>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864" tIns="119520" rIns="113864" bIns="119520" numCol="1" spcCol="1270" anchor="ctr" anchorCtr="0">
          <a:noAutofit/>
        </a:bodyPr>
        <a:lstStyle/>
        <a:p>
          <a:pPr marL="0" lvl="0" indent="0" algn="ctr" defTabSz="933450">
            <a:lnSpc>
              <a:spcPct val="90000"/>
            </a:lnSpc>
            <a:spcBef>
              <a:spcPct val="0"/>
            </a:spcBef>
            <a:spcAft>
              <a:spcPct val="35000"/>
            </a:spcAft>
            <a:buNone/>
          </a:pPr>
          <a:r>
            <a:rPr lang="en-CA" sz="2100" kern="1200" dirty="0">
              <a:latin typeface="Centaur" panose="02030504050205020304" pitchFamily="18" charset="0"/>
            </a:rPr>
            <a:t>Increasing the Zone of Flexibility</a:t>
          </a:r>
        </a:p>
      </dsp:txBody>
      <dsp:txXfrm>
        <a:off x="6498499" y="790"/>
        <a:ext cx="2323714" cy="1394228"/>
      </dsp:txXfrm>
    </dsp:sp>
    <dsp:sp modelId="{EF3766C7-E718-408D-95D3-B2D06A11C8E3}">
      <dsp:nvSpPr>
        <dsp:cNvPr id="0" name=""/>
        <dsp:cNvSpPr/>
      </dsp:nvSpPr>
      <dsp:spPr>
        <a:xfrm>
          <a:off x="3104075" y="2580868"/>
          <a:ext cx="503854" cy="91440"/>
        </a:xfrm>
        <a:custGeom>
          <a:avLst/>
          <a:gdLst/>
          <a:ahLst/>
          <a:cxnLst/>
          <a:rect l="0" t="0" r="0" b="0"/>
          <a:pathLst>
            <a:path>
              <a:moveTo>
                <a:pt x="0" y="45720"/>
              </a:moveTo>
              <a:lnTo>
                <a:pt x="50385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42641" y="2623916"/>
        <a:ext cx="26722" cy="5344"/>
      </dsp:txXfrm>
    </dsp:sp>
    <dsp:sp modelId="{AE7C86CB-9B73-47DE-8267-D5A17E795E13}">
      <dsp:nvSpPr>
        <dsp:cNvPr id="0" name=""/>
        <dsp:cNvSpPr/>
      </dsp:nvSpPr>
      <dsp:spPr>
        <a:xfrm>
          <a:off x="782160" y="1929474"/>
          <a:ext cx="2323714" cy="1394228"/>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864" tIns="119520" rIns="113864" bIns="119520" numCol="1" spcCol="1270" anchor="ctr" anchorCtr="0">
          <a:noAutofit/>
        </a:bodyPr>
        <a:lstStyle/>
        <a:p>
          <a:pPr marL="0" lvl="0" indent="0" algn="ctr" defTabSz="933450">
            <a:lnSpc>
              <a:spcPct val="90000"/>
            </a:lnSpc>
            <a:spcBef>
              <a:spcPct val="0"/>
            </a:spcBef>
            <a:spcAft>
              <a:spcPct val="35000"/>
            </a:spcAft>
            <a:buNone/>
          </a:pPr>
          <a:r>
            <a:rPr lang="en-CA" sz="2100" kern="1200" dirty="0">
              <a:latin typeface="Centaur" panose="02030504050205020304" pitchFamily="18" charset="0"/>
            </a:rPr>
            <a:t>Grounding and Centering</a:t>
          </a:r>
        </a:p>
      </dsp:txBody>
      <dsp:txXfrm>
        <a:off x="782160" y="1929474"/>
        <a:ext cx="2323714" cy="1394228"/>
      </dsp:txXfrm>
    </dsp:sp>
    <dsp:sp modelId="{02970511-7F42-440C-89E1-2B26E342F725}">
      <dsp:nvSpPr>
        <dsp:cNvPr id="0" name=""/>
        <dsp:cNvSpPr/>
      </dsp:nvSpPr>
      <dsp:spPr>
        <a:xfrm>
          <a:off x="5962244" y="2580868"/>
          <a:ext cx="503854" cy="91440"/>
        </a:xfrm>
        <a:custGeom>
          <a:avLst/>
          <a:gdLst/>
          <a:ahLst/>
          <a:cxnLst/>
          <a:rect l="0" t="0" r="0" b="0"/>
          <a:pathLst>
            <a:path>
              <a:moveTo>
                <a:pt x="0" y="45720"/>
              </a:moveTo>
              <a:lnTo>
                <a:pt x="50385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00810" y="2623916"/>
        <a:ext cx="26722" cy="5344"/>
      </dsp:txXfrm>
    </dsp:sp>
    <dsp:sp modelId="{0181A445-7468-4211-A267-E58A16649115}">
      <dsp:nvSpPr>
        <dsp:cNvPr id="0" name=""/>
        <dsp:cNvSpPr/>
      </dsp:nvSpPr>
      <dsp:spPr>
        <a:xfrm>
          <a:off x="3640330" y="1929474"/>
          <a:ext cx="2323714" cy="1394228"/>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864" tIns="119520" rIns="113864" bIns="119520" numCol="1" spcCol="1270" anchor="ctr" anchorCtr="0">
          <a:noAutofit/>
        </a:bodyPr>
        <a:lstStyle/>
        <a:p>
          <a:pPr marL="0" lvl="0" indent="0" algn="ctr" defTabSz="933450">
            <a:lnSpc>
              <a:spcPct val="90000"/>
            </a:lnSpc>
            <a:spcBef>
              <a:spcPct val="0"/>
            </a:spcBef>
            <a:spcAft>
              <a:spcPct val="35000"/>
            </a:spcAft>
            <a:buNone/>
          </a:pPr>
          <a:r>
            <a:rPr lang="en-CA" sz="2100" kern="1200" dirty="0">
              <a:latin typeface="Centaur" panose="02030504050205020304" pitchFamily="18" charset="0"/>
            </a:rPr>
            <a:t>Dropping Anchor</a:t>
          </a:r>
        </a:p>
      </dsp:txBody>
      <dsp:txXfrm>
        <a:off x="3640330" y="1929474"/>
        <a:ext cx="2323714" cy="1394228"/>
      </dsp:txXfrm>
    </dsp:sp>
    <dsp:sp modelId="{BFBDE121-1240-4926-A816-14AF73136B07}">
      <dsp:nvSpPr>
        <dsp:cNvPr id="0" name=""/>
        <dsp:cNvSpPr/>
      </dsp:nvSpPr>
      <dsp:spPr>
        <a:xfrm>
          <a:off x="6498499" y="1929474"/>
          <a:ext cx="2323714" cy="1394228"/>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864" tIns="119520" rIns="113864" bIns="119520" numCol="1" spcCol="1270" anchor="ctr" anchorCtr="0">
          <a:noAutofit/>
        </a:bodyPr>
        <a:lstStyle/>
        <a:p>
          <a:pPr marL="0" lvl="0" indent="0" algn="ctr" defTabSz="933450">
            <a:lnSpc>
              <a:spcPct val="90000"/>
            </a:lnSpc>
            <a:spcBef>
              <a:spcPct val="0"/>
            </a:spcBef>
            <a:spcAft>
              <a:spcPct val="35000"/>
            </a:spcAft>
            <a:buNone/>
          </a:pPr>
          <a:r>
            <a:rPr lang="en-CA" sz="2100" kern="1200" dirty="0">
              <a:latin typeface="Centaur" panose="02030504050205020304" pitchFamily="18" charset="0"/>
            </a:rPr>
            <a:t>Working with Flashbacks</a:t>
          </a:r>
        </a:p>
      </dsp:txBody>
      <dsp:txXfrm>
        <a:off x="6498499" y="1929474"/>
        <a:ext cx="2323714" cy="13942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39F9E-4D82-4E9A-8DD8-9F61212FA2C9}" type="slidenum">
              <a:rPr lang="en-US" smtClean="0"/>
              <a:t>‹#›</a:t>
            </a:fld>
            <a:endParaRPr lang="en-US" dirty="0"/>
          </a:p>
        </p:txBody>
      </p:sp>
      <p:sp>
        <p:nvSpPr>
          <p:cNvPr id="8" name="Slide Image Placeholder 7">
            <a:extLst>
              <a:ext uri="{FF2B5EF4-FFF2-40B4-BE49-F238E27FC236}">
                <a16:creationId xmlns:a16="http://schemas.microsoft.com/office/drawing/2014/main" id="{55E3195A-C906-4F75-B7CF-F3AF13722ED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1077102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5F639F9E-4D82-4E9A-8DD8-9F61212FA2C9}" type="slidenum">
              <a:rPr lang="en-US" smtClean="0"/>
              <a:t>1</a:t>
            </a:fld>
            <a:endParaRPr lang="en-US" dirty="0"/>
          </a:p>
        </p:txBody>
      </p:sp>
    </p:spTree>
    <p:extLst>
      <p:ext uri="{BB962C8B-B14F-4D97-AF65-F5344CB8AC3E}">
        <p14:creationId xmlns:p14="http://schemas.microsoft.com/office/powerpoint/2010/main" val="149326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CA" dirty="0"/>
              <a:t>clients want to know the science behind their symptoms. The science behind the polyvagal theory is that the vagus nerve, the 2</a:t>
            </a:r>
            <a:r>
              <a:rPr lang="en-CA" baseline="30000" dirty="0"/>
              <a:t>nd</a:t>
            </a:r>
            <a:r>
              <a:rPr lang="en-CA" dirty="0"/>
              <a:t> largest nerve behind the spinal cord, comes from our brain stem and wraps around some of our big organs has 2 sides, </a:t>
            </a:r>
          </a:p>
          <a:p>
            <a:endParaRPr lang="en-CA" dirty="0"/>
          </a:p>
          <a:p>
            <a:r>
              <a:rPr lang="en-CA" dirty="0"/>
              <a:t>the ventral  (front) is for social engagement, OPEN, curious, engaged, PRESENT, is part of the parasympathetic NS, it is rest and digest, chill, sex and so forth. A good way to remember it is </a:t>
            </a:r>
            <a:r>
              <a:rPr lang="en-CA" b="1" dirty="0"/>
              <a:t>BREED AND FEED</a:t>
            </a:r>
          </a:p>
          <a:p>
            <a:endParaRPr lang="en-CA" dirty="0"/>
          </a:p>
          <a:p>
            <a:pPr algn="l"/>
            <a:r>
              <a:rPr lang="en-CA" dirty="0"/>
              <a:t>The dorsal or back, is the emergency shut down mode, and is the fight, flight or freeze, when an immobility occurs in the face of a threat. </a:t>
            </a:r>
            <a:endParaRPr lang="en-CA" sz="1000" b="0" i="0" u="none" strike="noStrike" baseline="0" dirty="0">
              <a:solidFill>
                <a:srgbClr val="000000"/>
              </a:solidFill>
              <a:latin typeface="Calibri" panose="020F0502020204030204" pitchFamily="34" charset="0"/>
            </a:endParaRPr>
          </a:p>
          <a:p>
            <a:r>
              <a:rPr lang="en-CA" sz="1000" b="0" i="0" u="none" strike="noStrike" baseline="0" dirty="0">
                <a:latin typeface="Calibri" panose="020F0502020204030204" pitchFamily="34" charset="0"/>
              </a:rPr>
              <a:t> </a:t>
            </a:r>
          </a:p>
        </p:txBody>
      </p:sp>
      <p:sp>
        <p:nvSpPr>
          <p:cNvPr id="4" name="Slide Number Placeholder 3"/>
          <p:cNvSpPr>
            <a:spLocks noGrp="1"/>
          </p:cNvSpPr>
          <p:nvPr>
            <p:ph type="sldNum" sz="quarter" idx="5"/>
          </p:nvPr>
        </p:nvSpPr>
        <p:spPr/>
        <p:txBody>
          <a:bodyPr/>
          <a:lstStyle/>
          <a:p>
            <a:fld id="{5F639F9E-4D82-4E9A-8DD8-9F61212FA2C9}" type="slidenum">
              <a:rPr lang="en-US" smtClean="0"/>
              <a:t>10</a:t>
            </a:fld>
            <a:endParaRPr lang="en-US" dirty="0"/>
          </a:p>
        </p:txBody>
      </p:sp>
    </p:spTree>
    <p:extLst>
      <p:ext uri="{BB962C8B-B14F-4D97-AF65-F5344CB8AC3E}">
        <p14:creationId xmlns:p14="http://schemas.microsoft.com/office/powerpoint/2010/main" val="1939373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CA" b="0" dirty="0"/>
              <a:t>clients can swing from hypo to hyperarousal very quickly. So its important to know the signs of hyper and hypo arousal. </a:t>
            </a:r>
          </a:p>
          <a:p>
            <a:endParaRPr lang="en-CA" b="1" dirty="0"/>
          </a:p>
          <a:p>
            <a:r>
              <a:rPr lang="en-US" b="1" dirty="0">
                <a:effectLst/>
                <a:latin typeface="Arial" panose="020B0604020202020204" pitchFamily="34" charset="0"/>
              </a:rPr>
              <a:t>Hypo-arousal: </a:t>
            </a:r>
            <a:r>
              <a:rPr lang="en-US" b="0" dirty="0">
                <a:effectLst/>
                <a:latin typeface="Arial" panose="020B0604020202020204" pitchFamily="34" charset="0"/>
              </a:rPr>
              <a:t>is your freeze</a:t>
            </a:r>
            <a:r>
              <a:rPr lang="en-US" dirty="0">
                <a:effectLst/>
                <a:latin typeface="Arial" panose="020B0604020202020204" pitchFamily="34" charset="0"/>
              </a:rPr>
              <a:t>/flop drop: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Freeze: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response is staying very still with the aim of evading the potential danger or aiming for it to be over quicker. Its being frozen /paralyzed with fear.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Flop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When someone experiences significant trauma, the associated feelings can be overwhelming that it triggers a physical collapse- a flop response. All animals have this ingrained survival response. Our minds choose a survival response automatically within a split second. We do not consciously decide what to do in a threatening situation as this would take too long and our survival could be compromised.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Clients can feel confused about why they acted a certain way during a traumatic incident. Teaching clients that it was the best option, given the information their brains received at that particular time. </a:t>
            </a:r>
            <a:r>
              <a:rPr kumimoji="0" lang="en-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teaching and validating a client is important, particularly when they are fused with self-defeating, shameful thinking,. When Flop drop happens in session, it can last anywhere from 30 seconds to 30 minutes.</a:t>
            </a:r>
          </a:p>
          <a:p>
            <a:endParaRPr lang="en-US" dirty="0">
              <a:effectLst/>
              <a:latin typeface="Arial" panose="020B0604020202020204" pitchFamily="34" charset="0"/>
            </a:endParaRPr>
          </a:p>
          <a:p>
            <a:r>
              <a:rPr lang="en-US" b="1" dirty="0">
                <a:effectLst/>
                <a:latin typeface="Arial" panose="020B0604020202020204" pitchFamily="34" charset="0"/>
              </a:rPr>
              <a:t>Signs your client is in this mode are: </a:t>
            </a:r>
            <a:r>
              <a:rPr lang="en-US" dirty="0">
                <a:effectLst/>
                <a:latin typeface="Arial" panose="020B0604020202020204" pitchFamily="34" charset="0"/>
              </a:rPr>
              <a:t>numbing out, low energy, they will ask you to lie down, passive stance, vacant, dissociating, staring off, f</a:t>
            </a:r>
            <a:r>
              <a:rPr lang="en-US" dirty="0"/>
              <a:t>eel cold, numbness in the body, skin is pale, feel stiff or heavy, sense of dread, heart is pounding, heart rate may decrease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200" b="1" i="0" u="none" strike="noStrike" kern="1200" cap="none" spc="0" normalizeH="0" baseline="0" noProof="0" dirty="0">
                <a:ln>
                  <a:noFill/>
                </a:ln>
                <a:solidFill>
                  <a:prstClr val="black"/>
                </a:solidFill>
                <a:effectLst/>
                <a:uLnTx/>
                <a:uFillTx/>
                <a:latin typeface="Calibri" panose="020F0502020204030204"/>
                <a:ea typeface="+mn-ea"/>
                <a:cs typeface="+mn-cs"/>
              </a:rPr>
              <a:t>Hyperarousal </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is your fight or flight response, our clients are in extreme fear mode, they will report many symptoms.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Fight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cry, feel rage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feel like punching someone or something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Your jaw is tight, or you grind your teeth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glare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stomping or kicking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Increased heart rate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Irritability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agitation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impulsivity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feel like killing someone, perhaps even yourself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feeling in your stomach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Flight: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need to run away or running away or escaping.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Your legs are restless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feel numbness in your extremities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Your eyes dilate and dart around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constantly move your legs and feet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You're fidgety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You're tense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feel trapped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Easily startled</a:t>
            </a: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endParaRPr lang="en-US"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F639F9E-4D82-4E9A-8DD8-9F61212FA2C9}" type="slidenum">
              <a:rPr lang="en-US" smtClean="0"/>
              <a:t>11</a:t>
            </a:fld>
            <a:endParaRPr lang="en-US" dirty="0"/>
          </a:p>
        </p:txBody>
      </p:sp>
    </p:spTree>
    <p:extLst>
      <p:ext uri="{BB962C8B-B14F-4D97-AF65-F5344CB8AC3E}">
        <p14:creationId xmlns:p14="http://schemas.microsoft.com/office/powerpoint/2010/main" val="1167495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100" dirty="0">
                <a:effectLst/>
                <a:latin typeface="Arial" panose="020B0604020202020204" pitchFamily="34" charset="0"/>
                <a:cs typeface="Arial" panose="020B0604020202020204" pitchFamily="34" charset="0"/>
              </a:rPr>
              <a:t>Psychological flexibility is the ability to be in the present moment with full awareness and openness to our experiences and to take action guided by our values. it’s the ability to “be present,  to open up, and do what matters.“ Triflex)</a:t>
            </a:r>
          </a:p>
          <a:p>
            <a:endParaRPr lang="en-US" sz="1100" dirty="0">
              <a:effectLst/>
              <a:latin typeface="Arial" panose="020B0604020202020204" pitchFamily="34" charset="0"/>
              <a:cs typeface="Arial" panose="020B0604020202020204" pitchFamily="34" charset="0"/>
            </a:endParaRPr>
          </a:p>
          <a:p>
            <a:r>
              <a:rPr lang="en-US" sz="1100" dirty="0">
                <a:effectLst/>
                <a:latin typeface="Arial" panose="020B0604020202020204" pitchFamily="34" charset="0"/>
                <a:cs typeface="Arial" panose="020B0604020202020204" pitchFamily="34" charset="0"/>
              </a:rPr>
              <a:t>T</a:t>
            </a:r>
            <a:r>
              <a:rPr lang="en-US" sz="1600" dirty="0">
                <a:effectLst/>
                <a:latin typeface="Times New Roman" panose="02020603050405020304" pitchFamily="18" charset="0"/>
              </a:rPr>
              <a:t>he primary aim of ACT is to increase psychological flexibility. In session, we are moving our clients through acknowledging their thoughts, feelings, flashbacks, and memories. Clients are taught how to connect with their bodies, to engage with their world, to see with their eyes. </a:t>
            </a:r>
          </a:p>
          <a:p>
            <a:endParaRPr lang="en-US" sz="16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we are psychologically </a:t>
            </a: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inflexible,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greater difficulty with being fully present in our currently unfolding reality and we are more </a:t>
            </a:r>
            <a:r>
              <a:rPr kumimoji="0" lang="en-U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rigid</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our attempts to adapt our behaviors to fit both the present context and our values. There may also be a sense of living in discord with one’s values, having clouded awareness of the present moment, or feeling unable to </a:t>
            </a:r>
            <a:r>
              <a:rPr kumimoji="0" lang="en-U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accept</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what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sz="1600" dirty="0">
              <a:effectLst/>
              <a:latin typeface="Times New Roman" panose="02020603050405020304" pitchFamily="18" charset="0"/>
            </a:endParaRPr>
          </a:p>
          <a:p>
            <a:endParaRPr lang="en-US" sz="1600" dirty="0">
              <a:effectLst/>
              <a:latin typeface="Times New Roman" panose="02020603050405020304" pitchFamily="18"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F639F9E-4D82-4E9A-8DD8-9F61212FA2C9}" type="slidenum">
              <a:rPr lang="en-US" smtClean="0"/>
              <a:t>12</a:t>
            </a:fld>
            <a:endParaRPr lang="en-US" dirty="0"/>
          </a:p>
        </p:txBody>
      </p:sp>
    </p:spTree>
    <p:extLst>
      <p:ext uri="{BB962C8B-B14F-4D97-AF65-F5344CB8AC3E}">
        <p14:creationId xmlns:p14="http://schemas.microsoft.com/office/powerpoint/2010/main" val="982135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CA" b="0" dirty="0"/>
              <a:t>In ACT we use:</a:t>
            </a:r>
          </a:p>
          <a:p>
            <a:pPr marL="171450" indent="-171450">
              <a:buFont typeface="Arial" panose="020B0604020202020204" pitchFamily="34" charset="0"/>
              <a:buChar char="•"/>
            </a:pPr>
            <a:r>
              <a:rPr lang="en-CA" b="0" dirty="0"/>
              <a:t>being present (mindfulness), </a:t>
            </a:r>
          </a:p>
          <a:p>
            <a:pPr marL="171450" indent="-171450">
              <a:buFont typeface="Arial" panose="020B0604020202020204" pitchFamily="34" charset="0"/>
              <a:buChar char="•"/>
            </a:pPr>
            <a:r>
              <a:rPr lang="en-CA" b="0" dirty="0"/>
              <a:t>engaging with our world, </a:t>
            </a:r>
          </a:p>
          <a:p>
            <a:pPr marL="171450" indent="-171450">
              <a:buFont typeface="Arial" panose="020B0604020202020204" pitchFamily="34" charset="0"/>
              <a:buChar char="•"/>
            </a:pPr>
            <a:r>
              <a:rPr lang="en-CA" b="0" dirty="0"/>
              <a:t>doing what matters (values-based), </a:t>
            </a:r>
          </a:p>
          <a:p>
            <a:pPr marL="171450" indent="-171450">
              <a:buFont typeface="Arial" panose="020B0604020202020204" pitchFamily="34" charset="0"/>
              <a:buChar char="•"/>
            </a:pPr>
            <a:r>
              <a:rPr lang="en-CA" b="0" dirty="0"/>
              <a:t>and opening up (the triflex) in grounding and centering. </a:t>
            </a:r>
          </a:p>
          <a:p>
            <a:pPr marL="171450" indent="-171450">
              <a:buFont typeface="Arial" panose="020B0604020202020204" pitchFamily="34" charset="0"/>
              <a:buChar char="•"/>
            </a:pP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We teach our clients to take time to notice their state, i.e. dissociation, rage, shame etc., we acknowledge how difficult it is to open up to the uncomfortable inner stuff (under our skin), turning towards our pain, instead of away from it, acknowledging our pain and suffering, expanding our awareness, being a part of our emotional stress no matter how great- so being psychologically flexible as mentioned.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Expansion means opening up and making room for difficult feelings, urges and sensations – thereby allowing them to ‘flow through’ you without a struggle. </a:t>
            </a:r>
            <a:endParaRPr lang="en-US" dirty="0">
              <a:effectLst/>
            </a:endParaRPr>
          </a:p>
          <a:p>
            <a:endParaRPr lang="en-CA" b="0" dirty="0"/>
          </a:p>
          <a:p>
            <a:pPr algn="l"/>
            <a:r>
              <a:rPr lang="en-US" sz="1200" b="0" i="0" u="none" strike="noStrike" baseline="0" dirty="0">
                <a:latin typeface="Calibri" panose="020F0502020204030204" pitchFamily="34" charset="0"/>
              </a:rPr>
              <a:t>I’ve found I like to plant the seeds for Self As Context or the observing self as early as possible, with most clients. The part of you that notices, to step back and watch whatever arises, surfaces, appears as part of the expansion</a:t>
            </a:r>
            <a:endParaRPr lang="en-CA" b="0" dirty="0"/>
          </a:p>
        </p:txBody>
      </p:sp>
      <p:sp>
        <p:nvSpPr>
          <p:cNvPr id="4" name="Slide Number Placeholder 3"/>
          <p:cNvSpPr>
            <a:spLocks noGrp="1"/>
          </p:cNvSpPr>
          <p:nvPr>
            <p:ph type="sldNum" sz="quarter" idx="5"/>
          </p:nvPr>
        </p:nvSpPr>
        <p:spPr/>
        <p:txBody>
          <a:bodyPr/>
          <a:lstStyle/>
          <a:p>
            <a:fld id="{5F639F9E-4D82-4E9A-8DD8-9F61212FA2C9}" type="slidenum">
              <a:rPr lang="en-US" smtClean="0"/>
              <a:t>13</a:t>
            </a:fld>
            <a:endParaRPr lang="en-US" dirty="0"/>
          </a:p>
        </p:txBody>
      </p:sp>
    </p:spTree>
    <p:extLst>
      <p:ext uri="{BB962C8B-B14F-4D97-AF65-F5344CB8AC3E}">
        <p14:creationId xmlns:p14="http://schemas.microsoft.com/office/powerpoint/2010/main" val="868971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CA" dirty="0"/>
          </a:p>
          <a:p>
            <a:r>
              <a:rPr lang="en-US" dirty="0">
                <a:effectLst/>
                <a:latin typeface="Arial" panose="020B0604020202020204" pitchFamily="34" charset="0"/>
              </a:rPr>
              <a:t>Dropping anchor is a very useful skill. You can use it for </a:t>
            </a:r>
          </a:p>
          <a:p>
            <a:r>
              <a:rPr lang="en-US" dirty="0">
                <a:effectLst/>
                <a:latin typeface="Arial" panose="020B0604020202020204" pitchFamily="34" charset="0"/>
              </a:rPr>
              <a:t>handling difficult thoughts, feelings, emotions, memories, urges and sensations more effectively; </a:t>
            </a:r>
          </a:p>
          <a:p>
            <a:r>
              <a:rPr lang="en-US" dirty="0">
                <a:effectLst/>
                <a:latin typeface="Arial" panose="020B0604020202020204" pitchFamily="34" charset="0"/>
              </a:rPr>
              <a:t>switching off auto-pilot and engaging in life; </a:t>
            </a:r>
          </a:p>
          <a:p>
            <a:r>
              <a:rPr lang="en-US" dirty="0">
                <a:effectLst/>
                <a:latin typeface="Arial" panose="020B0604020202020204" pitchFamily="34" charset="0"/>
              </a:rPr>
              <a:t>grounding and steadying yourself in difficult situations; </a:t>
            </a:r>
          </a:p>
          <a:p>
            <a:r>
              <a:rPr lang="en-US" dirty="0">
                <a:effectLst/>
                <a:latin typeface="Arial" panose="020B0604020202020204" pitchFamily="34" charset="0"/>
              </a:rPr>
              <a:t>disrupting flashbacks and rumination, </a:t>
            </a:r>
          </a:p>
          <a:p>
            <a:r>
              <a:rPr lang="en-US" dirty="0">
                <a:effectLst/>
                <a:latin typeface="Arial" panose="020B0604020202020204" pitchFamily="34" charset="0"/>
              </a:rPr>
              <a:t>disrupting obsessing and worrying; </a:t>
            </a:r>
          </a:p>
          <a:p>
            <a:r>
              <a:rPr lang="en-US" dirty="0">
                <a:effectLst/>
                <a:latin typeface="Arial" panose="020B0604020202020204" pitchFamily="34" charset="0"/>
              </a:rPr>
              <a:t>focusing your attention on the task or activity you are doing; </a:t>
            </a:r>
          </a:p>
          <a:p>
            <a:r>
              <a:rPr lang="en-US" dirty="0">
                <a:effectLst/>
                <a:latin typeface="Arial" panose="020B0604020202020204" pitchFamily="34" charset="0"/>
              </a:rPr>
              <a:t>developing more self-control; and as a ‘circuit-breaker’ for impulsive, compulsive, aggressive, addictive or other problematic behaviours . </a:t>
            </a:r>
          </a:p>
          <a:p>
            <a:r>
              <a:rPr lang="en-US" dirty="0">
                <a:effectLst/>
                <a:latin typeface="Arial" panose="020B0604020202020204" pitchFamily="34" charset="0"/>
              </a:rPr>
              <a:t>this skill is often used as a first step in handling flashbacks, panic attacks, chronic pain, </a:t>
            </a:r>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Dropping anchor has a simple formula: called 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panose="020F0502020204030204"/>
                <a:ea typeface="+mn-ea"/>
                <a:cs typeface="+mn-cs"/>
              </a:rPr>
              <a:t>A-acknowledge</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 thoughts feelings flashbacks memories- </a:t>
            </a:r>
            <a:r>
              <a:rPr lang="en-US" dirty="0">
                <a:effectLst/>
                <a:latin typeface="Arial" panose="020B0604020202020204" pitchFamily="34" charset="0"/>
              </a:rPr>
              <a:t>Silently and kindly acknowledge whatever is ‘showing up’ inside you: thoughts, feelings, emotions, memories, sensation, urges. Take the stance of a curious scientist, observing what’s going on in your inner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panose="020F0502020204030204"/>
                <a:ea typeface="+mn-ea"/>
                <a:cs typeface="+mn-cs"/>
              </a:rPr>
              <a:t>C-come back </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into your body: </a:t>
            </a:r>
            <a:r>
              <a:rPr lang="en-US" dirty="0">
                <a:effectLst/>
                <a:latin typeface="Arial" panose="020B0604020202020204" pitchFamily="34" charset="0"/>
              </a:rPr>
              <a:t>Slowly pushing your feet hard into the floor. Slowly straightening up your back and spine; if sitting, sitting upright and forward in your chair. Slowly pressing your fingertips together Slowly stretching your arms or neck, shrugging your shoulders. Slowly breathing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panose="020F0502020204030204"/>
                <a:ea typeface="+mn-ea"/>
                <a:cs typeface="+mn-cs"/>
              </a:rPr>
              <a:t>E- engaging </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in what you are doing and with the world, </a:t>
            </a:r>
            <a:r>
              <a:rPr lang="en-US" dirty="0">
                <a:effectLst/>
                <a:latin typeface="Arial" panose="020B0604020202020204" pitchFamily="34" charset="0"/>
              </a:rPr>
              <a:t>Get a sense of where you are and refocus your attention on the activity you are doing-Look around the room and notice 5 things you can see. Notice 3 or 4 things you can hear. Notice what you can smell or taste or sense in your nose and mouth Notice what you are doing</a:t>
            </a:r>
            <a:endParaRPr lang="en-CA" dirty="0"/>
          </a:p>
        </p:txBody>
      </p:sp>
      <p:sp>
        <p:nvSpPr>
          <p:cNvPr id="4" name="Slide Number Placeholder 3"/>
          <p:cNvSpPr>
            <a:spLocks noGrp="1"/>
          </p:cNvSpPr>
          <p:nvPr>
            <p:ph type="sldNum" sz="quarter" idx="5"/>
          </p:nvPr>
        </p:nvSpPr>
        <p:spPr/>
        <p:txBody>
          <a:bodyPr/>
          <a:lstStyle/>
          <a:p>
            <a:fld id="{5F639F9E-4D82-4E9A-8DD8-9F61212FA2C9}" type="slidenum">
              <a:rPr lang="en-US" smtClean="0"/>
              <a:t>14</a:t>
            </a:fld>
            <a:endParaRPr lang="en-US" dirty="0"/>
          </a:p>
        </p:txBody>
      </p:sp>
    </p:spTree>
    <p:extLst>
      <p:ext uri="{BB962C8B-B14F-4D97-AF65-F5344CB8AC3E}">
        <p14:creationId xmlns:p14="http://schemas.microsoft.com/office/powerpoint/2010/main" val="1775842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effectLst/>
                <a:latin typeface="Arial" panose="020B0604020202020204" pitchFamily="34" charset="0"/>
              </a:rPr>
              <a:t>Clients will inevitably fuse (get hooked) with painful memories and flashbacks. You will have to work through extreme fusion in session. Anything can trigger a flashback , you won’t even see it coming, and so that is why we teach grounding and polyvagal breathing in the first session</a:t>
            </a:r>
          </a:p>
          <a:p>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How to work a flashback?</a:t>
            </a:r>
          </a:p>
          <a:p>
            <a:r>
              <a:rPr lang="en-US" dirty="0">
                <a:effectLst/>
                <a:latin typeface="Arial" panose="020B0604020202020204" pitchFamily="34" charset="0"/>
              </a:rPr>
              <a:t>Our goal is to always get the client back into their body and back to the room.. We can start with saying things like “can you hear me”, can you nod for me? Push your feet into the ground. Push your hands together, move your arms out and down. Have the client say if able, "I am here with Kim and I am safe”. “I notice my pain, my sensations, my symptoms of my FB here (point to where), and my body is here”.</a:t>
            </a:r>
          </a:p>
          <a:p>
            <a:endParaRPr lang="en-US" dirty="0">
              <a:effectLst/>
              <a:latin typeface="Arial" panose="020B0604020202020204" pitchFamily="34" charset="0"/>
            </a:endParaRPr>
          </a:p>
          <a:p>
            <a:r>
              <a:rPr lang="en-US" dirty="0">
                <a:effectLst/>
                <a:latin typeface="Arial" panose="020B0604020202020204" pitchFamily="34" charset="0"/>
              </a:rPr>
              <a:t>We can use this sequence – </a:t>
            </a:r>
          </a:p>
          <a:p>
            <a:r>
              <a:rPr lang="en-US" b="1" dirty="0">
                <a:effectLst/>
                <a:latin typeface="Arial" panose="020B0604020202020204" pitchFamily="34" charset="0"/>
              </a:rPr>
              <a:t>drop anchor-</a:t>
            </a:r>
          </a:p>
          <a:p>
            <a:r>
              <a:rPr lang="en-US" b="1" dirty="0">
                <a:effectLst/>
                <a:latin typeface="Arial" panose="020B0604020202020204" pitchFamily="34" charset="0"/>
              </a:rPr>
              <a:t>notice and name- </a:t>
            </a:r>
            <a:r>
              <a:rPr lang="en-US" dirty="0">
                <a:effectLst/>
                <a:latin typeface="Arial" panose="020B0604020202020204" pitchFamily="34" charset="0"/>
              </a:rPr>
              <a:t>have the client notice and say where they are, what they are doing, that they are safe, name the memory with defusion language “I am having a flashback of a memory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latin typeface="Arial" panose="020B0604020202020204" pitchFamily="34" charset="0"/>
              </a:rPr>
              <a:t>expand awareness-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we engage in experiential exercises in session such as 1. Name the memory which is facilitating defusion and reconnection with the body and the room. Often times with this sort of exercise, the flashback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will completely disappear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that moment, you can do an experiential exercise with any fused physical sensation, thought, emotion, or flashback.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ACT uses metaphors to help explain complex concepts to clients.  Some helpful ones we use with flashbacks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latin typeface="Arial" panose="020B0604020202020204" pitchFamily="34" charset="0"/>
              </a:rPr>
              <a:t>Hands As Thoughts Metaphor:: </a:t>
            </a:r>
            <a:r>
              <a:rPr lang="en-US" dirty="0">
                <a:effectLst/>
                <a:latin typeface="Arial" panose="020B0604020202020204" pitchFamily="34" charset="0"/>
              </a:rPr>
              <a:t>Imagine for a moment that your hands are your thoughts. hold your hands together, palms open, as if they’re the pages of an open book. slowly and steadily raise your hands up toward your face. Keep going until they’re covering your eyes. Then take a few seconds to look at the world around you through the gaps in between your fingers and notice how this affects your view of the world. So what would it be like going around all day with your hands covering your eyes in this manner? How much would it limit you? How much would you miss out on? How would it reduce your ability to take workable action and respond to the world and really notice and attend to the people you love? This is like “cognitive fusion” with our mind’s stories, I’d like you to cover your eyes with your hands, yet this time, lower them from your face very, very slowly. As the distance between your hands and your face increases, notice how much easier it is to connect with the world around you - defusion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latin typeface="Arial" panose="020B0604020202020204" pitchFamily="34" charset="0"/>
              </a:rPr>
              <a:t>Horror movie metaphor: </a:t>
            </a:r>
            <a:r>
              <a:rPr lang="en-US" b="0" dirty="0">
                <a:effectLst/>
                <a:latin typeface="Arial" panose="020B0604020202020204" pitchFamily="34" charset="0"/>
              </a:rPr>
              <a:t>defusion from FB’s is like watching a horror movie except its real-life, imagine you are alone in a house in the country. What if we play it on a small TV, with your loved ones in a lit room and you watch the same horror movie. Over and over, eventually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latin typeface="Arial" panose="020B0604020202020204" pitchFamily="34" charset="0"/>
              </a:rPr>
              <a:t>Your brain’s a librarian: </a:t>
            </a:r>
            <a:r>
              <a:rPr lang="en-US" b="0" dirty="0">
                <a:effectLst/>
                <a:latin typeface="Arial" panose="020B0604020202020204" pitchFamily="34" charset="0"/>
              </a:rPr>
              <a:t>cataloguing everything, every FB, memory and nightmare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We can also do self-massage, which serves as self-soothing, self compassion, acknowledging that there is a lot of pain here versus distracting from it. Often it is useful and needed to go through repeated cycles of grounding just as in mindful breathing “how many times have you said to a client, just come back to your breath”</a:t>
            </a:r>
          </a:p>
          <a:p>
            <a:endParaRPr lang="en-US" b="1"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F639F9E-4D82-4E9A-8DD8-9F61212FA2C9}" type="slidenum">
              <a:rPr lang="en-US" smtClean="0"/>
              <a:t>15</a:t>
            </a:fld>
            <a:endParaRPr lang="en-US" dirty="0"/>
          </a:p>
        </p:txBody>
      </p:sp>
    </p:spTree>
    <p:extLst>
      <p:ext uri="{BB962C8B-B14F-4D97-AF65-F5344CB8AC3E}">
        <p14:creationId xmlns:p14="http://schemas.microsoft.com/office/powerpoint/2010/main" val="3366897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effectLst/>
                <a:latin typeface="Arial" panose="020B0604020202020204" pitchFamily="34" charset="0"/>
              </a:rPr>
              <a:t>Some of the things we can ask our clients in these difficult moments in session are:</a:t>
            </a:r>
          </a:p>
          <a:p>
            <a:endParaRPr lang="en-US" dirty="0">
              <a:effectLst/>
              <a:latin typeface="Arial" panose="020B0604020202020204" pitchFamily="34" charset="0"/>
            </a:endParaRPr>
          </a:p>
          <a:p>
            <a:pPr marL="171450" indent="-171450">
              <a:buFont typeface="Arial" panose="020B0604020202020204" pitchFamily="34" charset="0"/>
              <a:buChar char="•"/>
            </a:pPr>
            <a:r>
              <a:rPr lang="en-US" dirty="0">
                <a:effectLst/>
                <a:latin typeface="Arial" panose="020B0604020202020204" pitchFamily="34" charset="0"/>
              </a:rPr>
              <a:t>How could this help you? Link the flashbacks, the symptoms of it, to the clients treatment goals, in a nonjudgmental way.</a:t>
            </a:r>
          </a:p>
          <a:p>
            <a:pPr marL="171450" indent="-171450">
              <a:buFont typeface="Arial" panose="020B0604020202020204" pitchFamily="34" charset="0"/>
              <a:buChar char="•"/>
            </a:pPr>
            <a:r>
              <a:rPr lang="en-US" dirty="0">
                <a:effectLst/>
                <a:latin typeface="Arial" panose="020B0604020202020204" pitchFamily="34" charset="0"/>
              </a:rPr>
              <a:t>Can we do more on….. (getting permission from client to work on something specific)</a:t>
            </a:r>
          </a:p>
          <a:p>
            <a:pPr marL="171450" indent="-171450">
              <a:buFont typeface="Arial" panose="020B0604020202020204" pitchFamily="34" charset="0"/>
              <a:buChar char="•"/>
            </a:pPr>
            <a:r>
              <a:rPr lang="en-US" dirty="0">
                <a:effectLst/>
                <a:latin typeface="Arial" panose="020B0604020202020204" pitchFamily="34" charset="0"/>
              </a:rPr>
              <a:t>Can we start off with…. Dropping anchor etc.</a:t>
            </a:r>
          </a:p>
          <a:p>
            <a:pPr marL="171450" indent="-171450">
              <a:buFont typeface="Arial" panose="020B0604020202020204" pitchFamily="34" charset="0"/>
              <a:buChar char="•"/>
            </a:pPr>
            <a:r>
              <a:rPr lang="en-US" dirty="0">
                <a:effectLst/>
                <a:latin typeface="Arial" panose="020B0604020202020204" pitchFamily="34" charset="0"/>
              </a:rPr>
              <a:t>Would you practice this between sessions? (getting an idea if a client would practice a new skill, have them rate their likelihood out of 10- anything under 7, its unlikely they will do, so you need to change it up)</a:t>
            </a:r>
          </a:p>
          <a:p>
            <a:pPr marL="171450" indent="-171450">
              <a:buFont typeface="Arial" panose="020B0604020202020204" pitchFamily="34" charset="0"/>
              <a:buChar char="•"/>
            </a:pPr>
            <a:r>
              <a:rPr lang="en-US" dirty="0">
                <a:effectLst/>
                <a:latin typeface="Arial" panose="020B0604020202020204" pitchFamily="34" charset="0"/>
              </a:rPr>
              <a:t>What are the barriers to using the skills at home to help defuse from difficult memories, flashbacks,? How will you work through those barriers?</a:t>
            </a:r>
          </a:p>
          <a:p>
            <a:pPr marL="171450" indent="-171450">
              <a:buFont typeface="Arial" panose="020B0604020202020204" pitchFamily="34" charset="0"/>
              <a:buChar char="•"/>
            </a:pPr>
            <a:endParaRPr lang="en-US" dirty="0">
              <a:effectLst/>
              <a:latin typeface="Arial" panose="020B0604020202020204" pitchFamily="34" charset="0"/>
            </a:endParaRPr>
          </a:p>
          <a:p>
            <a:pPr algn="l"/>
            <a:r>
              <a:rPr lang="en-US" sz="1200" b="1" i="0" u="none" strike="noStrike" baseline="0" dirty="0">
                <a:latin typeface="Helvetica" panose="020B0604020202020204" pitchFamily="34" charset="0"/>
              </a:rPr>
              <a:t>If you want to find out what’s reinforcing away moves (when clients are engaging in behaviours that move them away from their values) ask your clients.</a:t>
            </a:r>
          </a:p>
          <a:p>
            <a:pPr algn="l"/>
            <a:r>
              <a:rPr lang="en-US" sz="1000" b="0" i="0" u="none" strike="noStrike" baseline="0" dirty="0">
                <a:latin typeface="Helvetica-Light"/>
              </a:rPr>
              <a:t>• </a:t>
            </a:r>
            <a:r>
              <a:rPr lang="en-US" sz="1200" b="0" i="0" u="none" strike="noStrike" baseline="0" dirty="0">
                <a:latin typeface="Helvetica-Light"/>
              </a:rPr>
              <a:t>What happens when you do that (or immediately after you do that)?</a:t>
            </a:r>
          </a:p>
          <a:p>
            <a:pPr algn="l"/>
            <a:r>
              <a:rPr lang="en-US" sz="1000" b="0" i="0" u="none" strike="noStrike" baseline="0" dirty="0">
                <a:latin typeface="Helvetica-Light"/>
              </a:rPr>
              <a:t>• </a:t>
            </a:r>
            <a:r>
              <a:rPr lang="en-US" sz="1200" b="0" i="0" u="none" strike="noStrike" baseline="0" dirty="0">
                <a:latin typeface="Helvetica-Light"/>
              </a:rPr>
              <a:t>Do you feel good or better in some way: relieved, calmer, hurting less, chilled, relaxed, stronger, in</a:t>
            </a:r>
          </a:p>
          <a:p>
            <a:pPr algn="l"/>
            <a:r>
              <a:rPr lang="en-US" sz="1200" b="0" i="0" u="none" strike="noStrike" baseline="0" dirty="0">
                <a:latin typeface="Helvetica-Light"/>
              </a:rPr>
              <a:t>the right, standing up for yourself?</a:t>
            </a:r>
          </a:p>
          <a:p>
            <a:pPr algn="l"/>
            <a:r>
              <a:rPr lang="en-US" sz="1000" b="0" i="0" u="none" strike="noStrike" baseline="0" dirty="0">
                <a:latin typeface="Helvetica-Light"/>
              </a:rPr>
              <a:t>• </a:t>
            </a:r>
            <a:r>
              <a:rPr lang="en-US" sz="1200" b="0" i="0" u="none" strike="noStrike" baseline="0" dirty="0">
                <a:latin typeface="Helvetica-Light"/>
              </a:rPr>
              <a:t>Do you get to escape or avoid something you don’t want? E.g. a difficult person, place, event,</a:t>
            </a:r>
          </a:p>
          <a:p>
            <a:pPr algn="l"/>
            <a:r>
              <a:rPr lang="en-US" sz="1200" b="0" i="0" u="none" strike="noStrike" baseline="0" dirty="0">
                <a:latin typeface="Helvetica-Light"/>
              </a:rPr>
              <a:t>situation, interaction, task, duty, responsibility, challenge; or some difficult thoughts, feelings,</a:t>
            </a:r>
          </a:p>
          <a:p>
            <a:pPr algn="l"/>
            <a:r>
              <a:rPr lang="en-CA" sz="1200" b="0" i="0" u="none" strike="noStrike" baseline="0" dirty="0">
                <a:latin typeface="Helvetica-Light"/>
              </a:rPr>
              <a:t>memories?</a:t>
            </a:r>
          </a:p>
          <a:p>
            <a:pPr algn="l"/>
            <a:r>
              <a:rPr lang="en-US" sz="1000" b="0" i="0" u="none" strike="noStrike" baseline="0" dirty="0">
                <a:latin typeface="Helvetica-Light"/>
              </a:rPr>
              <a:t>• </a:t>
            </a:r>
            <a:r>
              <a:rPr lang="en-US" sz="1200" b="0" i="0" u="none" strike="noStrike" baseline="0" dirty="0">
                <a:latin typeface="Helvetica-Light"/>
              </a:rPr>
              <a:t>Do you get something you want? Do you get your needs met in some way?</a:t>
            </a:r>
            <a:endParaRPr lang="en-US" dirty="0">
              <a:effectLst/>
              <a:latin typeface="Arial" panose="020B0604020202020204" pitchFamily="34" charset="0"/>
            </a:endParaRPr>
          </a:p>
          <a:p>
            <a:pPr marL="171450" indent="-171450">
              <a:buFont typeface="Arial" panose="020B0604020202020204" pitchFamily="34" charset="0"/>
              <a:buChar char="•"/>
            </a:pPr>
            <a:endParaRPr lang="en-US" dirty="0">
              <a:effectLst/>
              <a:latin typeface="Arial" panose="020B0604020202020204" pitchFamily="34" charset="0"/>
            </a:endParaRPr>
          </a:p>
          <a:p>
            <a:endParaRPr lang="en-US"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F639F9E-4D82-4E9A-8DD8-9F61212FA2C9}" type="slidenum">
              <a:rPr lang="en-US" smtClean="0"/>
              <a:t>16</a:t>
            </a:fld>
            <a:endParaRPr lang="en-US" dirty="0"/>
          </a:p>
        </p:txBody>
      </p:sp>
    </p:spTree>
    <p:extLst>
      <p:ext uri="{BB962C8B-B14F-4D97-AF65-F5344CB8AC3E}">
        <p14:creationId xmlns:p14="http://schemas.microsoft.com/office/powerpoint/2010/main" val="2684957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l"/>
            <a:r>
              <a:rPr lang="en-CA" sz="1400" b="0" i="0" u="none" strike="noStrike" baseline="0" dirty="0">
                <a:solidFill>
                  <a:srgbClr val="000000"/>
                </a:solidFill>
                <a:latin typeface="Calibri" panose="020F0502020204030204" pitchFamily="34" charset="0"/>
              </a:rPr>
              <a:t>Healing from the past, is in part, letting go of clinging tightly to the experiential avoidance agenda which in essence helps us to “make it all go away”</a:t>
            </a:r>
          </a:p>
          <a:p>
            <a:pPr algn="l"/>
            <a:endParaRPr lang="en-CA" sz="1400" b="0" i="0" u="none" strike="noStrike" baseline="0" dirty="0">
              <a:solidFill>
                <a:srgbClr val="000000"/>
              </a:solidFill>
              <a:latin typeface="Calibri" panose="020F0502020204030204" pitchFamily="34" charset="0"/>
            </a:endParaRPr>
          </a:p>
          <a:p>
            <a:pPr algn="l"/>
            <a:r>
              <a:rPr lang="en-CA" sz="1400" b="0" i="0" u="none" strike="noStrike" baseline="0" dirty="0">
                <a:solidFill>
                  <a:srgbClr val="000000"/>
                </a:solidFill>
                <a:latin typeface="Calibri" panose="020F0502020204030204" pitchFamily="34" charset="0"/>
              </a:rPr>
              <a:t>Russ Harris coined the phrase</a:t>
            </a:r>
          </a:p>
          <a:p>
            <a:r>
              <a:rPr lang="en-US" sz="1400" b="0" i="0" u="none" strike="noStrike" baseline="0" dirty="0">
                <a:solidFill>
                  <a:srgbClr val="000000"/>
                </a:solidFill>
                <a:latin typeface="Calibri" panose="020F0502020204030204" pitchFamily="34" charset="0"/>
              </a:rPr>
              <a:t> </a:t>
            </a:r>
            <a:r>
              <a:rPr lang="en-US" sz="1200" b="0" i="0" u="none" strike="noStrike" baseline="0" dirty="0">
                <a:solidFill>
                  <a:srgbClr val="000000"/>
                </a:solidFill>
                <a:latin typeface="Calibri" panose="020F0502020204030204" pitchFamily="34" charset="0"/>
              </a:rPr>
              <a:t>“First dance in the dark, then lead to the light” to convey the importance of a calm, patient, empathic approach for helping highly fused clients to gently defuse.</a:t>
            </a:r>
          </a:p>
          <a:p>
            <a:endParaRPr lang="en-US" sz="12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When our clients are stumbling around in a thick, black, impenetrable smog of fusion, we naturally feel an urge to flick on the high beams of defusion and light up a path out of the darkness. The problem is, if we rush into defusion techniques without first taking the time to truly empathize, see things from the client’s perspective, validate her pain and suffering, then it’s not likely to go well. Rather, it’s likely to invalidate the client and ramp up fusion. </a:t>
            </a:r>
          </a:p>
          <a:p>
            <a:endParaRPr lang="en-US" sz="12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So if a client is fused with the past, let’s first “dance in the dark” for a while, and “lead her to the light.” acknowledge and allow the fusion for a while; sit with it, instead of rushing in to disperse it. Dancing in the dark would involve: </a:t>
            </a:r>
          </a:p>
          <a:p>
            <a:r>
              <a:rPr lang="en-US" sz="1200" b="0" i="0" u="none" strike="noStrike" baseline="0" dirty="0">
                <a:solidFill>
                  <a:srgbClr val="000000"/>
                </a:solidFill>
                <a:latin typeface="Calibri" panose="020F0502020204030204" pitchFamily="34" charset="0"/>
              </a:rPr>
              <a:t>A. Listening with openness and curiosity </a:t>
            </a:r>
          </a:p>
          <a:p>
            <a:r>
              <a:rPr lang="en-US" sz="1200" b="0" i="0" u="none" strike="noStrike" baseline="0" dirty="0">
                <a:solidFill>
                  <a:srgbClr val="000000"/>
                </a:solidFill>
                <a:latin typeface="Calibri" panose="020F0502020204030204" pitchFamily="34" charset="0"/>
              </a:rPr>
              <a:t>B. Seeing things from the client’s perspective </a:t>
            </a:r>
          </a:p>
          <a:p>
            <a:r>
              <a:rPr lang="en-US" sz="1200" b="0" i="0" u="none" strike="noStrike" baseline="0" dirty="0">
                <a:solidFill>
                  <a:srgbClr val="000000"/>
                </a:solidFill>
                <a:latin typeface="Calibri" panose="020F0502020204030204" pitchFamily="34" charset="0"/>
              </a:rPr>
              <a:t>C. Empathizing, normalizing, and validating </a:t>
            </a:r>
          </a:p>
          <a:p>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5F639F9E-4D82-4E9A-8DD8-9F61212FA2C9}" type="slidenum">
              <a:rPr lang="en-US" smtClean="0"/>
              <a:t>17</a:t>
            </a:fld>
            <a:endParaRPr lang="en-US" dirty="0"/>
          </a:p>
        </p:txBody>
      </p:sp>
    </p:spTree>
    <p:extLst>
      <p:ext uri="{BB962C8B-B14F-4D97-AF65-F5344CB8AC3E}">
        <p14:creationId xmlns:p14="http://schemas.microsoft.com/office/powerpoint/2010/main" val="1573663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Experiential avoidance is a method of actively avoiding or escaping particular private experiences, under your skin, and is related to overall psychological functioning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Experiential avoidance is significantly correlated with posttraumatic symptomology. Within PTSD, private experiences may include negative emotional states, traumatic memories, negative thoughts about oneself, others, or the world, and/or distressing physiological reactions.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Interestingly, experiential avoidance has a paradoxical effect on the development and maintenance of PTSD.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On one hand, avoidance may temporarily alleviate distress related to the unwanted private experiences and provide a sense of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On the other hand, this avoidance or inability to contact the private experience, results in a negative reinforcement cycle.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Ultimately, life becomes about escaping or avoiding distress resulting in notable reduction in positive and meaningful life activities.</a:t>
            </a:r>
          </a:p>
          <a:p>
            <a:endParaRPr lang="en-US"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F639F9E-4D82-4E9A-8DD8-9F61212FA2C9}" type="slidenum">
              <a:rPr lang="en-US" smtClean="0"/>
              <a:t>18</a:t>
            </a:fld>
            <a:endParaRPr lang="en-US" dirty="0"/>
          </a:p>
        </p:txBody>
      </p:sp>
    </p:spTree>
    <p:extLst>
      <p:ext uri="{BB962C8B-B14F-4D97-AF65-F5344CB8AC3E}">
        <p14:creationId xmlns:p14="http://schemas.microsoft.com/office/powerpoint/2010/main" val="2114403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l"/>
            <a:endParaRPr lang="en-CA" sz="1800" b="0" i="0" u="none" strike="noStrike" baseline="0" dirty="0">
              <a:solidFill>
                <a:srgbClr val="000000"/>
              </a:solidFill>
              <a:latin typeface="Times New Roman" panose="02020603050405020304" pitchFamily="18" charset="0"/>
            </a:endParaRPr>
          </a:p>
          <a:p>
            <a:r>
              <a:rPr lang="en-US" sz="2000" b="1" i="0" u="none" strike="noStrike" baseline="0" dirty="0">
                <a:solidFill>
                  <a:srgbClr val="000000"/>
                </a:solidFill>
                <a:latin typeface="Times New Roman" panose="02020603050405020304" pitchFamily="18" charset="0"/>
              </a:rPr>
              <a:t>Join the D.O.T.S. </a:t>
            </a:r>
            <a:endParaRPr lang="en-US" sz="2000" b="0" i="0" u="none" strike="noStrike" baseline="0" dirty="0">
              <a:solidFill>
                <a:srgbClr val="000000"/>
              </a:solidFill>
              <a:latin typeface="Times New Roman" panose="02020603050405020304" pitchFamily="18" charset="0"/>
            </a:endParaRPr>
          </a:p>
          <a:p>
            <a:r>
              <a:rPr lang="en-US" sz="1200" b="0" i="0" u="none" strike="noStrike" baseline="0" dirty="0">
                <a:solidFill>
                  <a:srgbClr val="000000"/>
                </a:solidFill>
                <a:latin typeface="Times New Roman" panose="02020603050405020304" pitchFamily="18" charset="0"/>
              </a:rPr>
              <a:t>We all try to avoid or get rid of difficult thoughts &amp; feelings. this exercise helps to find out which methods your clients use, and how they work in the long term. We </a:t>
            </a:r>
            <a:r>
              <a:rPr lang="en-US" sz="1200" b="1" i="0" u="none" strike="noStrike" baseline="0" dirty="0">
                <a:solidFill>
                  <a:srgbClr val="000000"/>
                </a:solidFill>
                <a:latin typeface="Times New Roman" panose="02020603050405020304" pitchFamily="18" charset="0"/>
              </a:rPr>
              <a:t>do not </a:t>
            </a:r>
            <a:r>
              <a:rPr lang="en-US" sz="1200" b="0" i="0" u="none" strike="noStrike" baseline="0" dirty="0">
                <a:solidFill>
                  <a:srgbClr val="000000"/>
                </a:solidFill>
                <a:latin typeface="Times New Roman" panose="02020603050405020304" pitchFamily="18" charset="0"/>
              </a:rPr>
              <a:t>judge these methods as ‘good’ or ‘bad’, ‘right’ or ‘wrong’, ‘positive’ or ‘negative’. simply to find out if these methods are </a:t>
            </a:r>
            <a:r>
              <a:rPr lang="en-US" sz="1200" b="1" i="0" u="none" strike="noStrike" baseline="0" dirty="0">
                <a:solidFill>
                  <a:srgbClr val="000000"/>
                </a:solidFill>
                <a:latin typeface="Times New Roman" panose="02020603050405020304" pitchFamily="18" charset="0"/>
              </a:rPr>
              <a:t>workable </a:t>
            </a:r>
            <a:r>
              <a:rPr lang="en-US" sz="1200" b="0" i="0" u="none" strike="noStrike" baseline="0" dirty="0">
                <a:solidFill>
                  <a:srgbClr val="000000"/>
                </a:solidFill>
                <a:latin typeface="Times New Roman" panose="02020603050405020304" pitchFamily="18" charset="0"/>
              </a:rPr>
              <a:t>give your client a rich, full and meaningful life? </a:t>
            </a:r>
          </a:p>
          <a:p>
            <a:pPr algn="l"/>
            <a:endParaRPr lang="en-CA" sz="1400" b="0" i="0" u="none" strike="noStrike" baseline="0" dirty="0">
              <a:solidFill>
                <a:srgbClr val="000000"/>
              </a:solidFill>
              <a:latin typeface="Times New Roman" panose="02020603050405020304" pitchFamily="18" charset="0"/>
            </a:endParaRPr>
          </a:p>
          <a:p>
            <a:r>
              <a:rPr lang="en-US" sz="1200" b="1" i="0" u="none" strike="noStrike" baseline="0" dirty="0">
                <a:solidFill>
                  <a:srgbClr val="000000"/>
                </a:solidFill>
                <a:latin typeface="Times New Roman" panose="02020603050405020304" pitchFamily="18" charset="0"/>
              </a:rPr>
              <a:t>What are the main thoughts, feelings, sensations, memories, emotions, urges that you do not want? </a:t>
            </a:r>
          </a:p>
          <a:p>
            <a:pPr algn="l"/>
            <a:endParaRPr lang="en-CA" sz="1800" b="0" i="0" u="none" strike="noStrike" baseline="0" dirty="0">
              <a:solidFill>
                <a:srgbClr val="000000"/>
              </a:solidFill>
              <a:latin typeface="Times New Roman" panose="02020603050405020304" pitchFamily="18" charset="0"/>
            </a:endParaRPr>
          </a:p>
          <a:p>
            <a:r>
              <a:rPr lang="en-US" sz="1200" b="1" i="0" u="none" strike="noStrike" baseline="0" dirty="0">
                <a:solidFill>
                  <a:srgbClr val="000000"/>
                </a:solidFill>
                <a:latin typeface="Times New Roman" panose="02020603050405020304" pitchFamily="18" charset="0"/>
              </a:rPr>
              <a:t>D - D</a:t>
            </a:r>
            <a:r>
              <a:rPr lang="en-US" sz="1200" b="0" i="0" u="none" strike="noStrike" baseline="0" dirty="0">
                <a:solidFill>
                  <a:srgbClr val="000000"/>
                </a:solidFill>
                <a:latin typeface="Times New Roman" panose="02020603050405020304" pitchFamily="18" charset="0"/>
              </a:rPr>
              <a:t>istraction: what do you do to distract yourself from, painful thoughts &amp; feelings? (e.g. movies, TV, internet, books, computer games, exercise, gardening, gambling, food, drugs, alcohol) </a:t>
            </a:r>
          </a:p>
          <a:p>
            <a:endParaRPr lang="en-US" sz="1200" b="0" i="0" u="none" strike="noStrike" baseline="0" dirty="0">
              <a:solidFill>
                <a:srgbClr val="000000"/>
              </a:solidFill>
              <a:latin typeface="Times New Roman" panose="02020603050405020304" pitchFamily="18" charset="0"/>
            </a:endParaRPr>
          </a:p>
          <a:p>
            <a:r>
              <a:rPr lang="en-US" sz="1200" b="1" i="0" u="none" strike="noStrike" baseline="0" dirty="0">
                <a:solidFill>
                  <a:srgbClr val="000000"/>
                </a:solidFill>
                <a:latin typeface="Times New Roman" panose="02020603050405020304" pitchFamily="18" charset="0"/>
              </a:rPr>
              <a:t>O - O</a:t>
            </a:r>
            <a:r>
              <a:rPr lang="en-US" sz="1200" b="0" i="0" u="none" strike="noStrike" baseline="0" dirty="0">
                <a:solidFill>
                  <a:srgbClr val="000000"/>
                </a:solidFill>
                <a:latin typeface="Times New Roman" panose="02020603050405020304" pitchFamily="18" charset="0"/>
              </a:rPr>
              <a:t>pting out: what </a:t>
            </a:r>
            <a:r>
              <a:rPr lang="en-US" sz="1200" b="0" i="1" u="none" strike="noStrike" baseline="0" dirty="0">
                <a:solidFill>
                  <a:srgbClr val="000000"/>
                </a:solidFill>
                <a:latin typeface="Times New Roman" panose="02020603050405020304" pitchFamily="18" charset="0"/>
              </a:rPr>
              <a:t>important, meaningful or life-enhancing </a:t>
            </a:r>
            <a:r>
              <a:rPr lang="en-US" sz="1200" b="0" i="0" u="none" strike="noStrike" baseline="0" dirty="0">
                <a:solidFill>
                  <a:srgbClr val="000000"/>
                </a:solidFill>
                <a:latin typeface="Times New Roman" panose="02020603050405020304" pitchFamily="18" charset="0"/>
              </a:rPr>
              <a:t>activities, events, tasks, challenges, or people, do you avoid, quit, escape, procrastinate, or withdraw from? </a:t>
            </a:r>
          </a:p>
          <a:p>
            <a:endParaRPr lang="en-US" sz="1200" b="0" i="0" u="none" strike="noStrike" baseline="0" dirty="0">
              <a:solidFill>
                <a:srgbClr val="000000"/>
              </a:solidFill>
              <a:latin typeface="Times New Roman" panose="02020603050405020304" pitchFamily="18" charset="0"/>
            </a:endParaRPr>
          </a:p>
          <a:p>
            <a:r>
              <a:rPr lang="en-US" sz="1200" b="1" i="0" u="none" strike="noStrike" baseline="0" dirty="0">
                <a:solidFill>
                  <a:srgbClr val="000000"/>
                </a:solidFill>
                <a:latin typeface="Times New Roman" panose="02020603050405020304" pitchFamily="18" charset="0"/>
              </a:rPr>
              <a:t>T- T</a:t>
            </a:r>
            <a:r>
              <a:rPr lang="en-US" sz="1200" b="0" i="0" u="none" strike="noStrike" baseline="0" dirty="0">
                <a:solidFill>
                  <a:srgbClr val="000000"/>
                </a:solidFill>
                <a:latin typeface="Times New Roman" panose="02020603050405020304" pitchFamily="18" charset="0"/>
              </a:rPr>
              <a:t>hinking strategies: how do you try to think your way out of pain?  Worrying; Dwelling on the past; Fantasizing about the future; Imagining escape scenarios (Thinking ‘It’s not fair or ‘If only … Blaming; Talking logically and rationally to yourself; Positive thinking; Positive affirmations; Judging or criticizing yourself; Giving yourself a hard time; Analyzing </a:t>
            </a:r>
            <a:r>
              <a:rPr lang="en-CA" sz="1200" b="0" i="0" u="none" strike="noStrike" baseline="0" dirty="0">
                <a:solidFill>
                  <a:srgbClr val="000000"/>
                </a:solidFill>
                <a:latin typeface="Times New Roman" panose="02020603050405020304" pitchFamily="18" charset="0"/>
              </a:rPr>
              <a:t>: </a:t>
            </a:r>
          </a:p>
          <a:p>
            <a:endParaRPr lang="en-CA" sz="1200" b="0" i="0" u="none" strike="noStrike" baseline="0" dirty="0">
              <a:solidFill>
                <a:srgbClr val="000000"/>
              </a:solidFill>
              <a:latin typeface="Times New Roman" panose="02020603050405020304" pitchFamily="18" charset="0"/>
            </a:endParaRPr>
          </a:p>
          <a:p>
            <a:r>
              <a:rPr lang="en-US" sz="1200" b="1" i="0" u="none" strike="noStrike" baseline="0" dirty="0">
                <a:solidFill>
                  <a:srgbClr val="000000"/>
                </a:solidFill>
                <a:latin typeface="Times New Roman" panose="02020603050405020304" pitchFamily="18" charset="0"/>
              </a:rPr>
              <a:t>S – S</a:t>
            </a:r>
            <a:r>
              <a:rPr lang="en-US" sz="1200" b="0" i="0" u="none" strike="noStrike" baseline="0" dirty="0">
                <a:solidFill>
                  <a:srgbClr val="000000"/>
                </a:solidFill>
                <a:latin typeface="Times New Roman" panose="02020603050405020304" pitchFamily="18" charset="0"/>
              </a:rPr>
              <a:t>ubstances &amp; other </a:t>
            </a:r>
            <a:r>
              <a:rPr lang="en-US" sz="1200" b="1" i="0" u="none" strike="noStrike" baseline="0" dirty="0">
                <a:solidFill>
                  <a:srgbClr val="000000"/>
                </a:solidFill>
                <a:latin typeface="Times New Roman" panose="02020603050405020304" pitchFamily="18" charset="0"/>
              </a:rPr>
              <a:t>S</a:t>
            </a:r>
            <a:r>
              <a:rPr lang="en-US" sz="1200" b="0" i="0" u="none" strike="noStrike" baseline="0" dirty="0">
                <a:solidFill>
                  <a:srgbClr val="000000"/>
                </a:solidFill>
                <a:latin typeface="Times New Roman" panose="02020603050405020304" pitchFamily="18" charset="0"/>
              </a:rPr>
              <a:t>trategies: what substances do you use put into your body to avoid or get rid of pain, (foods, drinks, cigarettes, drugs, naturopathic and herbal remedies, and prescription medication)? Any other Strategies you use to get rid of or avoid pain (e.g. yoga, meditation, having affairs, aggressiveness, Tai Chi, massage, exercise, picking fights, dancing, music, suicide attempts, self-harming, prayer, smashing things, staying in bed, self-help books, seeing a therapist, mindfulness)? </a:t>
            </a:r>
          </a:p>
          <a:p>
            <a:pPr algn="l"/>
            <a:endParaRPr lang="en-CA" sz="1800" b="0" i="0" u="none" strike="noStrike" baseline="0" dirty="0">
              <a:solidFill>
                <a:srgbClr val="000000"/>
              </a:solidFill>
              <a:latin typeface="Times New Roman" panose="02020603050405020304" pitchFamily="18" charset="0"/>
            </a:endParaRPr>
          </a:p>
          <a:p>
            <a:r>
              <a:rPr lang="en-US" sz="1200" b="0" i="0" u="none" strike="noStrike" baseline="0" dirty="0">
                <a:solidFill>
                  <a:srgbClr val="000000"/>
                </a:solidFill>
                <a:latin typeface="Times New Roman" panose="02020603050405020304" pitchFamily="18" charset="0"/>
              </a:rPr>
              <a:t>Most of these strategies give short term relief. But do they get rid of your unwanted thoughts and feelings, so they </a:t>
            </a:r>
            <a:r>
              <a:rPr lang="en-US" sz="1200" b="0" i="1" u="none" strike="noStrike" baseline="0" dirty="0">
                <a:solidFill>
                  <a:srgbClr val="000000"/>
                </a:solidFill>
                <a:latin typeface="Times New Roman" panose="02020603050405020304" pitchFamily="18" charset="0"/>
              </a:rPr>
              <a:t>never come back</a:t>
            </a:r>
            <a:r>
              <a:rPr lang="en-US" sz="1200" b="0" i="0" u="none" strike="noStrike" baseline="0" dirty="0">
                <a:solidFill>
                  <a:srgbClr val="000000"/>
                </a:solidFill>
                <a:latin typeface="Times New Roman" panose="02020603050405020304" pitchFamily="18" charset="0"/>
              </a:rPr>
              <a:t>? </a:t>
            </a:r>
          </a:p>
          <a:p>
            <a:endParaRPr lang="en-US" sz="1200" b="0" i="0" u="none" strike="noStrike" baseline="0" dirty="0">
              <a:solidFill>
                <a:srgbClr val="000000"/>
              </a:solidFill>
              <a:latin typeface="Times New Roman" panose="02020603050405020304" pitchFamily="18" charset="0"/>
            </a:endParaRPr>
          </a:p>
          <a:p>
            <a:r>
              <a:rPr lang="en-US" sz="1200" b="0" i="0" u="none" strike="noStrike" baseline="0" dirty="0">
                <a:solidFill>
                  <a:srgbClr val="000000"/>
                </a:solidFill>
                <a:latin typeface="Times New Roman" panose="02020603050405020304" pitchFamily="18" charset="0"/>
              </a:rPr>
              <a:t>what have they cost you-  health, money, wasted time, relationships, missed opportunities, work, increased pain, etc.? </a:t>
            </a:r>
          </a:p>
        </p:txBody>
      </p:sp>
      <p:sp>
        <p:nvSpPr>
          <p:cNvPr id="4" name="Slide Number Placeholder 3"/>
          <p:cNvSpPr>
            <a:spLocks noGrp="1"/>
          </p:cNvSpPr>
          <p:nvPr>
            <p:ph type="sldNum" sz="quarter" idx="5"/>
          </p:nvPr>
        </p:nvSpPr>
        <p:spPr/>
        <p:txBody>
          <a:bodyPr/>
          <a:lstStyle/>
          <a:p>
            <a:fld id="{5F639F9E-4D82-4E9A-8DD8-9F61212FA2C9}" type="slidenum">
              <a:rPr lang="en-US" smtClean="0"/>
              <a:t>19</a:t>
            </a:fld>
            <a:endParaRPr lang="en-US" dirty="0"/>
          </a:p>
        </p:txBody>
      </p:sp>
    </p:spTree>
    <p:extLst>
      <p:ext uri="{BB962C8B-B14F-4D97-AF65-F5344CB8AC3E}">
        <p14:creationId xmlns:p14="http://schemas.microsoft.com/office/powerpoint/2010/main" val="91967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5F639F9E-4D82-4E9A-8DD8-9F61212FA2C9}" type="slidenum">
              <a:rPr lang="en-US" smtClean="0"/>
              <a:t>2</a:t>
            </a:fld>
            <a:endParaRPr lang="en-US" dirty="0"/>
          </a:p>
        </p:txBody>
      </p:sp>
    </p:spTree>
    <p:extLst>
      <p:ext uri="{BB962C8B-B14F-4D97-AF65-F5344CB8AC3E}">
        <p14:creationId xmlns:p14="http://schemas.microsoft.com/office/powerpoint/2010/main" val="902079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Acceptance is exposure, in service of your client’s values- to pursue values congruent with their goals, to do important things, to be the person they want to be. The first step in acceptance is what we call the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The 3 a’s of acceptance</a:t>
            </a:r>
          </a:p>
          <a:p>
            <a:endParaRPr lang="en-CA" dirty="0"/>
          </a:p>
          <a:p>
            <a:pPr marL="228600" indent="-228600">
              <a:buAutoNum type="arabicPeriod"/>
            </a:pPr>
            <a:r>
              <a:rPr lang="en-CA" dirty="0"/>
              <a:t>Acknowledging- difficult thoughts, feelings</a:t>
            </a:r>
          </a:p>
          <a:p>
            <a:pPr marL="228600" indent="-228600">
              <a:buAutoNum type="arabicPeriod"/>
            </a:pPr>
            <a:r>
              <a:rPr lang="en-CA" dirty="0"/>
              <a:t>Allowing- thoughts and feelings to be present</a:t>
            </a:r>
          </a:p>
          <a:p>
            <a:pPr marL="228600" indent="-228600">
              <a:buAutoNum type="arabicPeriod"/>
            </a:pPr>
            <a:r>
              <a:rPr lang="en-CA" dirty="0"/>
              <a:t>Accommodating- making room for and peace with their thoughts, to come and go</a:t>
            </a:r>
          </a:p>
        </p:txBody>
      </p:sp>
      <p:sp>
        <p:nvSpPr>
          <p:cNvPr id="4" name="Slide Number Placeholder 3"/>
          <p:cNvSpPr>
            <a:spLocks noGrp="1"/>
          </p:cNvSpPr>
          <p:nvPr>
            <p:ph type="sldNum" sz="quarter" idx="5"/>
          </p:nvPr>
        </p:nvSpPr>
        <p:spPr/>
        <p:txBody>
          <a:bodyPr/>
          <a:lstStyle/>
          <a:p>
            <a:fld id="{5F639F9E-4D82-4E9A-8DD8-9F61212FA2C9}" type="slidenum">
              <a:rPr lang="en-US" smtClean="0"/>
              <a:t>20</a:t>
            </a:fld>
            <a:endParaRPr lang="en-US" dirty="0"/>
          </a:p>
        </p:txBody>
      </p:sp>
    </p:spTree>
    <p:extLst>
      <p:ext uri="{BB962C8B-B14F-4D97-AF65-F5344CB8AC3E}">
        <p14:creationId xmlns:p14="http://schemas.microsoft.com/office/powerpoint/2010/main" val="1148495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l"/>
            <a:endParaRPr lang="en-CA" sz="9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CH as part of acceptance work. The aim of it is to open people to the “agenda of acceptance”. CH is an optional part of the ACT model. We use it if we suspect or know a client is clinging tightly to the “agenda of emotional control”: </a:t>
            </a:r>
          </a:p>
          <a:p>
            <a:endParaRPr lang="en-US" sz="1200" b="0" i="0" u="none" strike="noStrike" baseline="0" dirty="0">
              <a:solidFill>
                <a:srgbClr val="000000"/>
              </a:solidFill>
              <a:latin typeface="Calibri" panose="020F0502020204030204" pitchFamily="34" charset="0"/>
            </a:endParaRPr>
          </a:p>
          <a:p>
            <a:r>
              <a:rPr lang="en-US" sz="1200" b="0" i="1" u="none" strike="noStrike" baseline="0" dirty="0">
                <a:solidFill>
                  <a:srgbClr val="000000"/>
                </a:solidFill>
                <a:latin typeface="Calibri" panose="020F0502020204030204" pitchFamily="34" charset="0"/>
              </a:rPr>
              <a:t>In order to have a good life, I need to control how I feel: to get rid of unwanted thoughts &amp; feelings, and replace them with more desirable ones. </a:t>
            </a:r>
          </a:p>
          <a:p>
            <a:endParaRPr lang="en-US" sz="12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Clients clinging tightly to  the“ control agenda” are high in experiential avoidance</a:t>
            </a:r>
          </a:p>
          <a:p>
            <a:endParaRPr kumimoji="0" lang="en-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600"/>
              </a:spcBef>
              <a:spcAft>
                <a:spcPts val="600"/>
              </a:spcAft>
              <a:buClrTx/>
              <a:buSzTx/>
              <a:buFontTx/>
              <a:buNone/>
              <a:tabLst/>
              <a:defRPr/>
            </a:pPr>
            <a:r>
              <a:rPr kumimoji="0" lang="en-CA" sz="1200" b="1"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What Have You Tried?</a:t>
            </a:r>
            <a:endParaRPr kumimoji="0" lang="en-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600"/>
              </a:spcBef>
              <a:spcAft>
                <a:spcPts val="600"/>
              </a:spcAft>
              <a:buClrTx/>
              <a:buSzTx/>
              <a:buFontTx/>
              <a:buNone/>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Get a sense of their experiential avoidance strategies, their emotional control strategies i.e. alcohol, drugs, self-harming, promiscuity, eating, stealing (use the DOTS sheet)</a:t>
            </a:r>
          </a:p>
          <a:p>
            <a:pPr marL="0" marR="0" lvl="0" indent="0" algn="l" defTabSz="914400" rtl="0" eaLnBrk="1" fontAlgn="base" latinLnBrk="0" hangingPunct="1">
              <a:lnSpc>
                <a:spcPct val="107000"/>
              </a:lnSpc>
              <a:spcBef>
                <a:spcPts val="600"/>
              </a:spcBef>
              <a:spcAft>
                <a:spcPts val="60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600"/>
              </a:spcBef>
              <a:spcAft>
                <a:spcPts val="600"/>
              </a:spcAft>
              <a:buClrTx/>
              <a:buSzTx/>
              <a:buFontTx/>
              <a:buNone/>
              <a:tabLst/>
              <a:defRPr/>
            </a:pPr>
            <a:r>
              <a:rPr kumimoji="0" lang="en-CA" sz="1200" b="1"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How Has It Worked?</a:t>
            </a:r>
            <a:endParaRPr kumimoji="0" lang="en-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600"/>
              </a:spcBef>
              <a:spcAft>
                <a:spcPts val="600"/>
              </a:spcAft>
              <a:buClrTx/>
              <a:buSzTx/>
              <a:buFontTx/>
              <a:buNone/>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We want to gently ask 'how has that worked'</a:t>
            </a:r>
            <a:endParaRPr kumimoji="0" lang="en-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Does that work?</a:t>
            </a:r>
            <a:endPar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Does that give you some relief?</a:t>
            </a:r>
            <a:endPar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Does that make you feel better?</a:t>
            </a:r>
            <a:endPar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Is it giving you the life you want?</a:t>
            </a:r>
          </a:p>
          <a:p>
            <a:pPr marL="342900" marR="0" lvl="0" indent="-342900" algn="l"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endPar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600"/>
              </a:spcBef>
              <a:spcAft>
                <a:spcPts val="600"/>
              </a:spcAft>
              <a:buClrTx/>
              <a:buSzTx/>
              <a:buFontTx/>
              <a:buNone/>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​In the long term….</a:t>
            </a:r>
            <a:endParaRPr kumimoji="0" lang="en-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How does it work?</a:t>
            </a:r>
            <a:endPar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Is it solving these issues or problems?</a:t>
            </a:r>
            <a:endPar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Is it giving you the life you wanted to lead?</a:t>
            </a:r>
            <a:endPar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en-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kumimoji="0" lang="en-CA" sz="1200" b="1"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What Has It Cost?</a:t>
            </a:r>
            <a:endParaRPr kumimoji="0" lang="en-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Tease out the unpleasant and unexpected costs to the behaviours. </a:t>
            </a:r>
            <a:endParaRPr kumimoji="0" lang="en-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Have there been any unintended consequences?</a:t>
            </a:r>
            <a:endPar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Has this had any negative impact on your health or relationships?</a:t>
            </a:r>
            <a:endPar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Have there been any unexpected costs?</a:t>
            </a:r>
            <a:endPar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Is it creating any new problems for you?</a:t>
            </a:r>
            <a:endPar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600"/>
              </a:spcBef>
              <a:spcAft>
                <a:spcPts val="600"/>
              </a:spcAft>
              <a:buClrTx/>
              <a:buSzTx/>
              <a:buFontTx/>
              <a:buNone/>
              <a:tabLst/>
              <a:defRPr/>
            </a:pPr>
            <a:endParaRPr kumimoji="0" lang="en-US"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7000"/>
              </a:lnSpc>
              <a:spcBef>
                <a:spcPts val="600"/>
              </a:spcBef>
              <a:spcAft>
                <a:spcPts val="600"/>
              </a:spcAft>
              <a:buClrTx/>
              <a:buSzTx/>
              <a:buFontTx/>
              <a:buNone/>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1.I’ll know things are getting better when....</a:t>
            </a:r>
            <a:endParaRPr kumimoji="0" lang="en-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2.I’ll know my life is improving when.... </a:t>
            </a:r>
            <a:endParaRPr kumimoji="0" lang="en-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3.I’ll know I'm improving when....</a:t>
            </a:r>
          </a:p>
          <a:p>
            <a:pPr marL="342900" marR="0" lvl="0" indent="-342900" algn="l" defTabSz="914400" rtl="0" eaLnBrk="1" fontAlgn="base"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endPar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639F9E-4D82-4E9A-8DD8-9F61212FA2C9}" type="slidenum">
              <a:rPr lang="en-US" smtClean="0"/>
              <a:t>21</a:t>
            </a:fld>
            <a:endParaRPr lang="en-US" dirty="0"/>
          </a:p>
        </p:txBody>
      </p:sp>
    </p:spTree>
    <p:extLst>
      <p:ext uri="{BB962C8B-B14F-4D97-AF65-F5344CB8AC3E}">
        <p14:creationId xmlns:p14="http://schemas.microsoft.com/office/powerpoint/2010/main" val="850766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l"/>
            <a:r>
              <a:rPr lang="en-CA"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Many clients </a:t>
            </a:r>
            <a:r>
              <a:rPr lang="en-CA" sz="12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cannot</a:t>
            </a:r>
            <a:r>
              <a:rPr lang="en-CA"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engage in self-soothing, self-touching, self-massage, self-compassion skills early on in therapy. This is often linked to sexual assaults. This is something that can be done with graded exposure slowly. </a:t>
            </a:r>
          </a:p>
          <a:p>
            <a:pPr algn="l"/>
            <a:endParaRPr lang="en-CA"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algn="l"/>
            <a:r>
              <a:rPr lang="en-CA"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Do clients have to reconnect with their bodies? NO! But clients will often say they don’t want to feel numb or dead or empty because it leads to self-destructive behaviours. </a:t>
            </a:r>
          </a:p>
          <a:p>
            <a:pPr algn="l"/>
            <a:endParaRPr lang="en-CA"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algn="l"/>
            <a:r>
              <a:rPr lang="en-CA"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Health teaching might include that reconnecting will give the client a sense of vitality, being alive and coming back to life. Reconnecting helps us to access a full range of emotions both painful and pleasant. The less aware of our emotions, the less self-control we have. The more cut off from your body, the more likely one will make unwise choices. It is also hard to access gut feelings. If your client wants to feel safe in their body, they need to explore it</a:t>
            </a:r>
          </a:p>
          <a:p>
            <a:pPr algn="l"/>
            <a:endParaRPr lang="en-CA"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algn="l"/>
            <a:r>
              <a:rPr lang="en-US" sz="1200" b="0" i="0" u="none" strike="noStrike" baseline="0" dirty="0">
                <a:latin typeface="Calibri" panose="020F0502020204030204" pitchFamily="34" charset="0"/>
              </a:rPr>
              <a:t>Self‐touch has various purposes in ACT-based trauma therapy:</a:t>
            </a:r>
          </a:p>
          <a:p>
            <a:pPr algn="l"/>
            <a:r>
              <a:rPr lang="en-US" sz="1200" b="0" i="0" u="none" strike="noStrike" baseline="0" dirty="0">
                <a:latin typeface="ArialMT"/>
              </a:rPr>
              <a:t>• </a:t>
            </a:r>
            <a:r>
              <a:rPr lang="en-US" sz="1200" b="0" i="0" u="none" strike="noStrike" baseline="0" dirty="0">
                <a:latin typeface="Calibri" panose="020F0502020204030204" pitchFamily="34" charset="0"/>
              </a:rPr>
              <a:t>Grounding &amp; centering</a:t>
            </a:r>
          </a:p>
          <a:p>
            <a:pPr algn="l"/>
            <a:r>
              <a:rPr lang="en-US" sz="1200" b="0" i="0" u="none" strike="noStrike" baseline="0" dirty="0">
                <a:latin typeface="ArialMT"/>
              </a:rPr>
              <a:t>• </a:t>
            </a:r>
            <a:r>
              <a:rPr lang="en-US" sz="1200" b="0" i="0" u="none" strike="noStrike" baseline="0" dirty="0">
                <a:latin typeface="Calibri" panose="020F0502020204030204" pitchFamily="34" charset="0"/>
              </a:rPr>
              <a:t>Self--‐soothing</a:t>
            </a:r>
          </a:p>
          <a:p>
            <a:pPr algn="l"/>
            <a:r>
              <a:rPr lang="en-US" sz="1200" b="0" i="0" u="none" strike="noStrike" baseline="0" dirty="0">
                <a:latin typeface="ArialMT"/>
              </a:rPr>
              <a:t>• </a:t>
            </a:r>
            <a:r>
              <a:rPr lang="en-US" sz="1200" b="0" i="0" u="none" strike="noStrike" baseline="0" dirty="0">
                <a:latin typeface="Calibri" panose="020F0502020204030204" pitchFamily="34" charset="0"/>
              </a:rPr>
              <a:t>Acceptance</a:t>
            </a:r>
          </a:p>
          <a:p>
            <a:pPr algn="l"/>
            <a:r>
              <a:rPr lang="en-US" sz="1200" b="0" i="0" u="none" strike="noStrike" baseline="0" dirty="0">
                <a:latin typeface="ArialMT"/>
              </a:rPr>
              <a:t>• </a:t>
            </a:r>
            <a:r>
              <a:rPr lang="en-US" sz="1200" b="0" i="0" u="none" strike="noStrike" baseline="0" dirty="0">
                <a:latin typeface="Calibri" panose="020F0502020204030204" pitchFamily="34" charset="0"/>
              </a:rPr>
              <a:t>Self--‐compassion</a:t>
            </a:r>
          </a:p>
          <a:p>
            <a:pPr algn="l"/>
            <a:r>
              <a:rPr lang="en-US" sz="1200" b="0" i="0" u="none" strike="noStrike" baseline="0" dirty="0">
                <a:latin typeface="ArialMT"/>
              </a:rPr>
              <a:t>• </a:t>
            </a:r>
            <a:r>
              <a:rPr lang="en-US" sz="1200" b="0" i="0" u="none" strike="noStrike" baseline="0" dirty="0">
                <a:latin typeface="Calibri" panose="020F0502020204030204" pitchFamily="34" charset="0"/>
              </a:rPr>
              <a:t>Reconnecting with the body</a:t>
            </a:r>
          </a:p>
          <a:p>
            <a:pPr algn="l"/>
            <a:r>
              <a:rPr lang="en-US" sz="1200" b="0" i="0" u="none" strike="noStrike" baseline="0" dirty="0">
                <a:latin typeface="ArialMT"/>
              </a:rPr>
              <a:t>• </a:t>
            </a:r>
            <a:r>
              <a:rPr lang="en-US" sz="1200" b="0" i="0" u="none" strike="noStrike" baseline="0" dirty="0">
                <a:latin typeface="Calibri" panose="020F0502020204030204" pitchFamily="34" charset="0"/>
              </a:rPr>
              <a:t>Exposure (to shame or anxiety)</a:t>
            </a:r>
          </a:p>
          <a:p>
            <a:pPr algn="l"/>
            <a:endParaRPr lang="en-CA"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algn="l"/>
            <a:r>
              <a:rPr lang="en-CA"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Graded exposure to the body helps the client to connect with their body, to all of their inner sensations, but the dorsal vagus may kick in. If the client tells you they want to lie down, it often indicates a move to flop-drop mode,-. If we allow this to happen, we are not helping the client to develop new ways of coping in the presence of hyperarousal. We want the client to drop anchor and ground, and take control of his or her actions. When they are in the cut off, immobilized state, getting floppy, feeling insecure in their body, we want them to reconnect with parts of the body that are safe to reconnect with. First, we need to ground, get active and do experiential work, always asking permission to continue.</a:t>
            </a:r>
          </a:p>
          <a:p>
            <a:pPr algn="l"/>
            <a:endParaRPr lang="en-CA"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If self-touch is too difficult in session, we go back to the stretching, yoga, tensing muscles, mindful walking.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We can ask them things like “where in your body do you feel the most unsafe?” Keep them present by doing movement. </a:t>
            </a:r>
          </a:p>
          <a:p>
            <a:pPr algn="l"/>
            <a:endParaRPr lang="en-CA" sz="1200" b="0" i="0" u="none" strike="noStrike" baseline="0" dirty="0">
              <a:solidFill>
                <a:srgbClr val="333333"/>
              </a:solidFill>
              <a:effectLst/>
              <a:latin typeface="Calibri" panose="020F0502020204030204" pitchFamily="34" charset="0"/>
              <a:cs typeface="Calibri" panose="020F0502020204030204" pitchFamily="34" charset="0"/>
            </a:endParaRPr>
          </a:p>
          <a:p>
            <a:pPr algn="l"/>
            <a:r>
              <a:rPr lang="en-US" sz="1200" b="0" i="0" u="none" strike="noStrike" baseline="0" dirty="0">
                <a:solidFill>
                  <a:srgbClr val="333333"/>
                </a:solidFill>
                <a:latin typeface="Helvetica" panose="020B0604020202020204" pitchFamily="34" charset="0"/>
              </a:rPr>
              <a:t>We can use kind self-touch, such as placing a hand gently on our heart or on top of a painful feeling, </a:t>
            </a:r>
            <a:r>
              <a:rPr lang="en-CA" sz="1200" b="0" i="0" u="none" strike="noStrike" baseline="0" dirty="0">
                <a:solidFill>
                  <a:srgbClr val="333333"/>
                </a:solidFill>
                <a:latin typeface="Helvetica" panose="020B0604020202020204" pitchFamily="34" charset="0"/>
              </a:rPr>
              <a:t>-Often, if you ever look at a client distressed in session, you may notice that they are rocking, or rubbing their arms without even knowing it. </a:t>
            </a:r>
          </a:p>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I</a:t>
            </a:r>
            <a:r>
              <a:rPr lang="en-US" sz="1200" b="0" i="0" u="none" strike="noStrike" baseline="0" dirty="0">
                <a:solidFill>
                  <a:srgbClr val="000000"/>
                </a:solidFill>
                <a:latin typeface="Calibri" panose="020F0502020204030204" pitchFamily="34" charset="0"/>
              </a:rPr>
              <a:t>s the intervention appropriate in terms of timing? On the first session with a brand new client – no  But in a later session after doing lots of mindfulness work,, then why not try it? Go slowly and gauge the response, continually checking for willingness and gauging the client’s reaction. </a:t>
            </a:r>
          </a:p>
          <a:p>
            <a:endParaRPr lang="en-US" sz="1200" b="0" i="0" u="none" strike="noStrike" baseline="0" dirty="0">
              <a:solidFill>
                <a:srgbClr val="000000"/>
              </a:solidFill>
              <a:latin typeface="Calibri" panose="020F0502020204030204" pitchFamily="34" charset="0"/>
            </a:endParaRPr>
          </a:p>
          <a:p>
            <a:pPr algn="l"/>
            <a:r>
              <a:rPr lang="en-US" sz="1200" b="0" i="0" u="none" strike="noStrike" baseline="0" dirty="0">
                <a:solidFill>
                  <a:srgbClr val="000000"/>
                </a:solidFill>
                <a:latin typeface="Calibri" panose="020F0502020204030204" pitchFamily="34" charset="0"/>
              </a:rPr>
              <a:t>I would hope that any client – no matter what her past history - would be able to eventually reach a point where he feel comfortable in her own body . I would not want clients going around for the rest of their lives unable to touch themselves in self-soothing or sensual ways. Sadly, some clients do go through life this way, despite our best attempts – Start with simple, less-confronting forms of self-touch, and gradually build up to more challenging ones. Use that basic 'graded exposure' approach. start with areas of the body a client already freely touches all the time - most people touch their face their laps, thighs or knees at times. So you could start with having the client mindfully touching those areas - practicing defusion, acceptance, grounding as difficult thoughts and feelings show up. But remember, we'd only do this if there is a clear rationale for it; i.e. how will it help her? How is it connected to her therapy goals? </a:t>
            </a:r>
          </a:p>
          <a:p>
            <a:endParaRPr lang="en-US" sz="1200" b="0" i="0" u="none" strike="noStrike" baseline="0" dirty="0">
              <a:solidFill>
                <a:srgbClr val="000000"/>
              </a:solidFill>
              <a:latin typeface="Calibri" panose="020F0502020204030204" pitchFamily="34" charset="0"/>
            </a:endParaRPr>
          </a:p>
          <a:p>
            <a:pPr algn="l"/>
            <a:r>
              <a:rPr lang="en-US" sz="1200" b="0" i="0" u="none" strike="noStrike" baseline="0" dirty="0">
                <a:solidFill>
                  <a:srgbClr val="000000"/>
                </a:solidFill>
                <a:latin typeface="Calibri" panose="020F0502020204030204" pitchFamily="34" charset="0"/>
              </a:rPr>
              <a:t>Recall the use of self-as context, </a:t>
            </a:r>
          </a:p>
          <a:p>
            <a:pPr algn="l"/>
            <a:r>
              <a:rPr lang="en-US" sz="1200" b="0" i="0" u="none" strike="noStrike" baseline="0" dirty="0">
                <a:solidFill>
                  <a:srgbClr val="000000"/>
                </a:solidFill>
                <a:latin typeface="Calibri" panose="020F0502020204030204" pitchFamily="34" charset="0"/>
              </a:rPr>
              <a:t>A)To experience a safe, still “place” inside our bodies</a:t>
            </a:r>
          </a:p>
          <a:p>
            <a:r>
              <a:rPr lang="en-US" sz="1200" b="0" i="0" u="none" strike="noStrike" baseline="0" dirty="0">
                <a:solidFill>
                  <a:srgbClr val="000000"/>
                </a:solidFill>
                <a:latin typeface="Calibri" panose="020F0502020204030204" pitchFamily="34" charset="0"/>
              </a:rPr>
              <a:t>B) To experience a stable sense of self </a:t>
            </a:r>
          </a:p>
          <a:p>
            <a:r>
              <a:rPr lang="en-US" sz="1200" b="0" i="0" u="none" strike="noStrike" baseline="0" dirty="0">
                <a:solidFill>
                  <a:srgbClr val="000000"/>
                </a:solidFill>
                <a:latin typeface="Calibri" panose="020F0502020204030204" pitchFamily="34" charset="0"/>
              </a:rPr>
              <a:t>C) To experience a transcendent sense of self </a:t>
            </a:r>
          </a:p>
          <a:p>
            <a:r>
              <a:rPr lang="en-US" sz="1200" b="0" i="0" u="none" strike="noStrike" baseline="0" dirty="0">
                <a:solidFill>
                  <a:srgbClr val="000000"/>
                </a:solidFill>
                <a:latin typeface="Calibri" panose="020F0502020204030204" pitchFamily="34" charset="0"/>
              </a:rPr>
              <a:t>D)To facilitate acceptance, defusion, contacting the present moment </a:t>
            </a:r>
          </a:p>
          <a:p>
            <a:r>
              <a:rPr lang="en-US" sz="1200" b="0" i="0" u="none" strike="noStrike" baseline="0" dirty="0">
                <a:solidFill>
                  <a:srgbClr val="000000"/>
                </a:solidFill>
                <a:latin typeface="Calibri" panose="020F0502020204030204" pitchFamily="34" charset="0"/>
              </a:rPr>
              <a:t>E) To facilitate defusion from the conceptualized self </a:t>
            </a:r>
          </a:p>
          <a:p>
            <a:endParaRPr lang="en-US" sz="1200" b="0" i="0" u="none" strike="noStrike" baseline="0" dirty="0">
              <a:solidFill>
                <a:srgbClr val="000000"/>
              </a:solidFill>
              <a:latin typeface="Calibri" panose="020F0502020204030204" pitchFamily="34" charset="0"/>
            </a:endParaRPr>
          </a:p>
          <a:p>
            <a:endParaRPr lang="en-CA" sz="1200" b="0" i="0" u="none" strike="noStrike" baseline="0" dirty="0">
              <a:solidFill>
                <a:srgbClr val="333333"/>
              </a:solidFill>
              <a:latin typeface="Helvetica" panose="020B0604020202020204" pitchFamily="34" charset="0"/>
            </a:endParaRPr>
          </a:p>
          <a:p>
            <a:pPr algn="l"/>
            <a:endParaRPr lang="en-CA" sz="1200" b="0" i="0" u="none" strike="noStrike" baseline="0" dirty="0">
              <a:solidFill>
                <a:srgbClr val="333333"/>
              </a:solidFill>
              <a:effectLst/>
              <a:latin typeface="Helvetica" panose="020B060402020202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F639F9E-4D82-4E9A-8DD8-9F61212FA2C9}" type="slidenum">
              <a:rPr lang="en-US" smtClean="0"/>
              <a:t>22</a:t>
            </a:fld>
            <a:endParaRPr lang="en-US" dirty="0"/>
          </a:p>
        </p:txBody>
      </p:sp>
    </p:spTree>
    <p:extLst>
      <p:ext uri="{BB962C8B-B14F-4D97-AF65-F5344CB8AC3E}">
        <p14:creationId xmlns:p14="http://schemas.microsoft.com/office/powerpoint/2010/main" val="998779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effectLst/>
                <a:latin typeface="Arial" panose="020B0604020202020204" pitchFamily="34" charset="0"/>
              </a:rPr>
              <a:t>Numbness is described as an empty hollow dead feeling inside, when clients dissociate from their emotions, they are left with an unpleasant numbness. In ACT, we help our clients to start accepting these sensations. Numbness is part of the shut-down mode, its useful to shut down from pain, it helps to avoid the pain linked to trauma at the time it occurs. It helped clients to survive and now it helps them to escape. </a:t>
            </a:r>
          </a:p>
          <a:p>
            <a:endParaRPr lang="en-US" dirty="0">
              <a:effectLst/>
              <a:latin typeface="Arial" panose="020B0604020202020204" pitchFamily="34" charset="0"/>
            </a:endParaRPr>
          </a:p>
          <a:p>
            <a:r>
              <a:rPr lang="en-US" dirty="0">
                <a:effectLst/>
                <a:latin typeface="Arial" panose="020B0604020202020204" pitchFamily="34" charset="0"/>
              </a:rPr>
              <a:t>ACT helps clients to accept numbness and other difficult trauma related emotions (horror, fear, shame, rage), and build up their ability to accept them over time, allowing the numbness to dissipate so real emotions can surface.</a:t>
            </a:r>
          </a:p>
          <a:p>
            <a:endParaRPr lang="en-US" dirty="0">
              <a:effectLst/>
              <a:latin typeface="Arial" panose="020B0604020202020204" pitchFamily="34" charset="0"/>
            </a:endParaRPr>
          </a:p>
          <a:p>
            <a:r>
              <a:rPr lang="en-US" dirty="0">
                <a:effectLst/>
                <a:latin typeface="Arial" panose="020B0604020202020204" pitchFamily="34" charset="0"/>
              </a:rPr>
              <a:t>In ACT, we work with what is present in session, so either with the numbness or what is underneath it. If the numbness stays and does not change, accept that and encourage self-compassion. Doing a body scan can show where the numbness or emptiness is. You can help the client to physicalize the area:</a:t>
            </a:r>
          </a:p>
          <a:p>
            <a:pPr algn="l"/>
            <a:endParaRPr lang="en-CA" sz="14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facilitate accepting a feeling by imagining it as a physical object in the body </a:t>
            </a:r>
          </a:p>
          <a:p>
            <a:r>
              <a:rPr lang="en-US" sz="1200" b="1" i="0" u="none" strike="noStrike" baseline="0" dirty="0">
                <a:solidFill>
                  <a:srgbClr val="000000"/>
                </a:solidFill>
                <a:latin typeface="Calibri" panose="020F0502020204030204" pitchFamily="34" charset="0"/>
              </a:rPr>
              <a:t>Step1: </a:t>
            </a:r>
            <a:r>
              <a:rPr lang="en-US" sz="1200" b="0" i="0" u="none" strike="noStrike" baseline="0" dirty="0">
                <a:solidFill>
                  <a:srgbClr val="000000"/>
                </a:solidFill>
                <a:latin typeface="Calibri" panose="020F0502020204030204" pitchFamily="34" charset="0"/>
              </a:rPr>
              <a:t>Notice with curiosity where the feeling is located </a:t>
            </a:r>
          </a:p>
          <a:p>
            <a:r>
              <a:rPr lang="en-US" sz="1200" b="1" i="0" u="none" strike="noStrike" baseline="0" dirty="0">
                <a:solidFill>
                  <a:srgbClr val="000000"/>
                </a:solidFill>
                <a:latin typeface="Calibri" panose="020F0502020204030204" pitchFamily="34" charset="0"/>
              </a:rPr>
              <a:t>Step 2: </a:t>
            </a:r>
            <a:r>
              <a:rPr lang="en-US" sz="1200" b="0" i="0" u="none" strike="noStrike" baseline="0" dirty="0">
                <a:solidFill>
                  <a:srgbClr val="000000"/>
                </a:solidFill>
                <a:latin typeface="Calibri" panose="020F0502020204030204" pitchFamily="34" charset="0"/>
              </a:rPr>
              <a:t>Imagine the feeling as an object inside the body </a:t>
            </a:r>
          </a:p>
          <a:p>
            <a:r>
              <a:rPr lang="en-CA" sz="1200" b="0" i="0" u="none" strike="noStrike" baseline="0" dirty="0">
                <a:solidFill>
                  <a:srgbClr val="000000"/>
                </a:solidFill>
                <a:latin typeface="Calibri" panose="020F0502020204030204" pitchFamily="34" charset="0"/>
              </a:rPr>
              <a:t>Where is it located? </a:t>
            </a:r>
          </a:p>
          <a:p>
            <a:r>
              <a:rPr lang="en-US" sz="1200" b="0" i="0" u="none" strike="noStrike" baseline="0" dirty="0">
                <a:solidFill>
                  <a:srgbClr val="000000"/>
                </a:solidFill>
                <a:latin typeface="Calibri" panose="020F0502020204030204" pitchFamily="34" charset="0"/>
              </a:rPr>
              <a:t>Is it at the surface, or deep inside? </a:t>
            </a:r>
          </a:p>
          <a:p>
            <a:r>
              <a:rPr lang="en-CA" sz="1200" b="0" i="0" u="none" strike="noStrike" baseline="0" dirty="0">
                <a:solidFill>
                  <a:srgbClr val="000000"/>
                </a:solidFill>
                <a:latin typeface="Calibri" panose="020F0502020204030204" pitchFamily="34" charset="0"/>
              </a:rPr>
              <a:t>Moving/still? </a:t>
            </a:r>
          </a:p>
          <a:p>
            <a:r>
              <a:rPr lang="en-CA" sz="1200" b="0" i="0" u="none" strike="noStrike" baseline="0" dirty="0">
                <a:solidFill>
                  <a:srgbClr val="000000"/>
                </a:solidFill>
                <a:latin typeface="Calibri" panose="020F0502020204030204" pitchFamily="34" charset="0"/>
              </a:rPr>
              <a:t>Shape &amp; size? </a:t>
            </a:r>
          </a:p>
          <a:p>
            <a:r>
              <a:rPr lang="en-CA" sz="1200" b="0" i="0" u="none" strike="noStrike" baseline="0" dirty="0">
                <a:solidFill>
                  <a:srgbClr val="000000"/>
                </a:solidFill>
                <a:latin typeface="Calibri" panose="020F0502020204030204" pitchFamily="34" charset="0"/>
              </a:rPr>
              <a:t>Light, heavy or weightless? </a:t>
            </a:r>
          </a:p>
          <a:p>
            <a:r>
              <a:rPr lang="en-CA" sz="1200" b="0" i="0" u="none" strike="noStrike" baseline="0" dirty="0">
                <a:solidFill>
                  <a:srgbClr val="000000"/>
                </a:solidFill>
                <a:latin typeface="Calibri" panose="020F0502020204030204" pitchFamily="34" charset="0"/>
              </a:rPr>
              <a:t>Liquid, solid, gaseous? </a:t>
            </a:r>
          </a:p>
          <a:p>
            <a:r>
              <a:rPr lang="en-CA" sz="1200" b="0" i="0" u="none" strike="noStrike" baseline="0" dirty="0">
                <a:solidFill>
                  <a:srgbClr val="000000"/>
                </a:solidFill>
                <a:latin typeface="Calibri" panose="020F0502020204030204" pitchFamily="34" charset="0"/>
              </a:rPr>
              <a:t>Colour(s)? </a:t>
            </a:r>
          </a:p>
          <a:p>
            <a:r>
              <a:rPr lang="en-CA" sz="1200" b="0" i="0" u="none" strike="noStrike" baseline="0" dirty="0">
                <a:solidFill>
                  <a:srgbClr val="000000"/>
                </a:solidFill>
                <a:latin typeface="Calibri" panose="020F0502020204030204" pitchFamily="34" charset="0"/>
              </a:rPr>
              <a:t>Transparent or opaque? </a:t>
            </a:r>
          </a:p>
          <a:p>
            <a:r>
              <a:rPr lang="en-US" sz="1200" b="0" i="0" u="none" strike="noStrike" baseline="0" dirty="0">
                <a:solidFill>
                  <a:srgbClr val="000000"/>
                </a:solidFill>
                <a:latin typeface="Calibri" panose="020F0502020204030204" pitchFamily="34" charset="0"/>
              </a:rPr>
              <a:t>Temperature? </a:t>
            </a:r>
          </a:p>
          <a:p>
            <a:r>
              <a:rPr lang="en-US" sz="1200" b="0" i="0" u="none" strike="noStrike" baseline="0" dirty="0">
                <a:solidFill>
                  <a:srgbClr val="000000"/>
                </a:solidFill>
                <a:latin typeface="Calibri" panose="020F0502020204030204" pitchFamily="34" charset="0"/>
              </a:rPr>
              <a:t>Texture Movement, vibration, pulsation or sound? </a:t>
            </a:r>
          </a:p>
          <a:p>
            <a:endParaRPr lang="en-US" sz="1200" b="1" i="0" u="none" strike="noStrike" baseline="0" dirty="0">
              <a:solidFill>
                <a:srgbClr val="000000"/>
              </a:solidFill>
              <a:latin typeface="Calibri" panose="020F0502020204030204" pitchFamily="34" charset="0"/>
            </a:endParaRPr>
          </a:p>
          <a:p>
            <a:r>
              <a:rPr lang="en-CA" sz="1200" b="1" i="0" u="none" strike="noStrike" baseline="0" dirty="0">
                <a:solidFill>
                  <a:srgbClr val="000000"/>
                </a:solidFill>
                <a:latin typeface="Calibri" panose="020F0502020204030204" pitchFamily="34" charset="0"/>
              </a:rPr>
              <a:t>Step 3: Expansion </a:t>
            </a:r>
          </a:p>
          <a:p>
            <a:r>
              <a:rPr lang="en-US" sz="1200" b="0" i="0" u="none" strike="noStrike" baseline="0" dirty="0">
                <a:solidFill>
                  <a:srgbClr val="000000"/>
                </a:solidFill>
                <a:latin typeface="Calibri" panose="020F0502020204030204" pitchFamily="34" charset="0"/>
              </a:rPr>
              <a:t>Breathe into it/ make room for it/ place a compassionate hand on it</a:t>
            </a:r>
          </a:p>
          <a:p>
            <a:r>
              <a:rPr lang="en-US" sz="1200" b="1" i="0" u="none" strike="noStrike" baseline="0" dirty="0">
                <a:solidFill>
                  <a:srgbClr val="000000"/>
                </a:solidFill>
                <a:latin typeface="Calibri" panose="020F0502020204030204" pitchFamily="34" charset="0"/>
              </a:rPr>
              <a:t>Step 4: </a:t>
            </a:r>
            <a:r>
              <a:rPr lang="en-US" sz="1200" b="0" i="0" u="none" strike="noStrike" baseline="0" dirty="0">
                <a:solidFill>
                  <a:srgbClr val="000000"/>
                </a:solidFill>
                <a:latin typeface="Calibri" panose="020F0502020204030204" pitchFamily="34" charset="0"/>
              </a:rPr>
              <a:t>Link acceptance to values: </a:t>
            </a:r>
          </a:p>
          <a:p>
            <a:r>
              <a:rPr lang="en-US" sz="1200" b="0" i="0" u="none" strike="noStrike" baseline="0" dirty="0">
                <a:solidFill>
                  <a:srgbClr val="000000"/>
                </a:solidFill>
                <a:latin typeface="Calibri" panose="020F0502020204030204" pitchFamily="34" charset="0"/>
              </a:rPr>
              <a:t>Are you willing to make room for this object, in order to xyz (mention some values-guided action or goal, e.g. in order to maintain your sobriety? </a:t>
            </a:r>
            <a:endParaRPr lang="en-US" dirty="0">
              <a:effectLst/>
              <a:latin typeface="Arial" panose="020B0604020202020204" pitchFamily="34" charset="0"/>
            </a:endParaRPr>
          </a:p>
          <a:p>
            <a:pPr algn="l"/>
            <a:endParaRPr lang="en-US" sz="1200" b="0" i="0" u="none" strike="noStrike" baseline="0" dirty="0">
              <a:solidFill>
                <a:srgbClr val="333333"/>
              </a:solidFill>
              <a:latin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33"/>
                </a:solidFill>
                <a:effectLst/>
                <a:uLnTx/>
                <a:uFillTx/>
                <a:latin typeface="GillSans"/>
                <a:ea typeface="+mn-ea"/>
                <a:cs typeface="+mn-cs"/>
              </a:rPr>
              <a:t>MINDFULNESS OF THE BODY’S SURFACE</a:t>
            </a:r>
          </a:p>
          <a:p>
            <a:pPr algn="l"/>
            <a:endParaRPr lang="en-US" sz="1200" b="0" i="0" u="none" strike="noStrike" baseline="0" dirty="0">
              <a:solidFill>
                <a:srgbClr val="333333"/>
              </a:solidFill>
              <a:latin typeface="Helvetica" panose="020B0604020202020204" pitchFamily="34" charset="0"/>
            </a:endParaRPr>
          </a:p>
          <a:p>
            <a:pPr algn="l"/>
            <a:r>
              <a:rPr lang="en-US" sz="1200" b="0" i="0" u="none" strike="noStrike" baseline="0" dirty="0">
                <a:solidFill>
                  <a:srgbClr val="333333"/>
                </a:solidFill>
                <a:latin typeface="Helvetica" panose="020B0604020202020204" pitchFamily="34" charset="0"/>
              </a:rPr>
              <a:t>Clients that are “numb” inside the body are often able to notice changes at the surface of their body: tears on their face, hotness in their cheeks, coldness or tingling or pallor in their fingers, sweatiness in their palms, the </a:t>
            </a:r>
            <a:r>
              <a:rPr lang="en-CA" sz="1200" b="0" i="0" u="none" strike="noStrike" baseline="0" dirty="0">
                <a:solidFill>
                  <a:srgbClr val="333333"/>
                </a:solidFill>
                <a:latin typeface="Helvetica" panose="020B0604020202020204" pitchFamily="34" charset="0"/>
              </a:rPr>
              <a:t>movements of their ribcage. </a:t>
            </a:r>
            <a:r>
              <a:rPr lang="en-US" sz="1200" b="0" i="0" u="none" strike="noStrike" baseline="0" dirty="0">
                <a:solidFill>
                  <a:srgbClr val="333333"/>
                </a:solidFill>
                <a:latin typeface="Helvetica" panose="020B0604020202020204" pitchFamily="34" charset="0"/>
              </a:rPr>
              <a:t>We can ask the client to mindfully </a:t>
            </a:r>
            <a:r>
              <a:rPr lang="en-CA" sz="1200" b="0" i="0" u="none" strike="noStrike" baseline="0" dirty="0">
                <a:solidFill>
                  <a:srgbClr val="333333"/>
                </a:solidFill>
                <a:latin typeface="Helvetica" panose="020B0604020202020204" pitchFamily="34" charset="0"/>
              </a:rPr>
              <a:t>notice these things.</a:t>
            </a:r>
          </a:p>
          <a:p>
            <a:pPr algn="l"/>
            <a:endParaRPr lang="en-CA" sz="1200" b="0" i="0" u="none" strike="noStrike" baseline="0" dirty="0">
              <a:solidFill>
                <a:srgbClr val="333333"/>
              </a:solidFill>
              <a:effectLst/>
              <a:latin typeface="Helvetica" panose="020B0604020202020204" pitchFamily="34" charset="0"/>
            </a:endParaRPr>
          </a:p>
          <a:p>
            <a:pPr algn="l"/>
            <a:r>
              <a:rPr lang="en-CA" sz="1200" b="0" i="0" u="none" strike="noStrike" baseline="0" dirty="0">
                <a:solidFill>
                  <a:srgbClr val="333333"/>
                </a:solidFill>
                <a:latin typeface="Helvetica" panose="020B0604020202020204" pitchFamily="34" charset="0"/>
              </a:rPr>
              <a:t>Dissociative clients typically “turn </a:t>
            </a:r>
            <a:r>
              <a:rPr lang="en-US" sz="1200" b="0" i="0" u="none" strike="noStrike" baseline="0" dirty="0">
                <a:solidFill>
                  <a:srgbClr val="333333"/>
                </a:solidFill>
                <a:latin typeface="Helvetica" panose="020B0604020202020204" pitchFamily="34" charset="0"/>
              </a:rPr>
              <a:t>away” from the feared emotions, feelings, urges and sensations that show up inside their body, but  are able and willing to “turn </a:t>
            </a:r>
            <a:r>
              <a:rPr lang="en-CA" sz="1200" b="0" i="0" u="none" strike="noStrike" baseline="0" dirty="0">
                <a:solidFill>
                  <a:srgbClr val="333333"/>
                </a:solidFill>
                <a:latin typeface="Helvetica" panose="020B0604020202020204" pitchFamily="34" charset="0"/>
              </a:rPr>
              <a:t>towards” harmless physical sensations </a:t>
            </a:r>
            <a:r>
              <a:rPr lang="en-US" sz="1200" b="0" i="0" u="none" strike="noStrike" baseline="0" dirty="0">
                <a:solidFill>
                  <a:srgbClr val="333333"/>
                </a:solidFill>
                <a:latin typeface="Helvetica" panose="020B0604020202020204" pitchFamily="34" charset="0"/>
              </a:rPr>
              <a:t>in the body, such as those created by </a:t>
            </a:r>
            <a:r>
              <a:rPr lang="en-CA" sz="1200" b="0" i="0" u="none" strike="noStrike" baseline="0" dirty="0">
                <a:solidFill>
                  <a:srgbClr val="333333"/>
                </a:solidFill>
                <a:latin typeface="Helvetica" panose="020B0604020202020204" pitchFamily="34" charset="0"/>
              </a:rPr>
              <a:t>stretching or tensing muscles. </a:t>
            </a:r>
            <a:r>
              <a:rPr lang="en-US" sz="1200" b="0" i="0" u="none" strike="noStrike" baseline="0" dirty="0">
                <a:solidFill>
                  <a:srgbClr val="333333"/>
                </a:solidFill>
                <a:latin typeface="Helvetica" panose="020B0604020202020204" pitchFamily="34" charset="0"/>
              </a:rPr>
              <a:t>Thus it’s often useful to ask clients to stretch, and mindfully notice the </a:t>
            </a:r>
            <a:r>
              <a:rPr lang="en-CA" sz="1200" b="0" i="0" u="none" strike="noStrike" baseline="0" dirty="0">
                <a:solidFill>
                  <a:srgbClr val="333333"/>
                </a:solidFill>
                <a:latin typeface="Helvetica" panose="020B0604020202020204" pitchFamily="34" charset="0"/>
              </a:rPr>
              <a:t>feelings of stretching. Its also useful to breathe into and around the numbness and ask if there is anything under the numbness trying to get to the surface? This exploration and acceptance  allows whatever surfaces, painful memories, feelings and physical sensations.</a:t>
            </a:r>
          </a:p>
          <a:p>
            <a:pPr algn="l"/>
            <a:endParaRPr lang="en-CA" sz="1200" b="0" i="0" u="none" strike="noStrike" baseline="0" dirty="0">
              <a:solidFill>
                <a:srgbClr val="333333"/>
              </a:solidFill>
              <a:latin typeface="Helvetica" panose="020B0604020202020204" pitchFamily="34" charset="0"/>
            </a:endParaRPr>
          </a:p>
        </p:txBody>
      </p:sp>
      <p:sp>
        <p:nvSpPr>
          <p:cNvPr id="4" name="Slide Number Placeholder 3"/>
          <p:cNvSpPr>
            <a:spLocks noGrp="1"/>
          </p:cNvSpPr>
          <p:nvPr>
            <p:ph type="sldNum" sz="quarter" idx="5"/>
          </p:nvPr>
        </p:nvSpPr>
        <p:spPr/>
        <p:txBody>
          <a:bodyPr/>
          <a:lstStyle/>
          <a:p>
            <a:fld id="{5F639F9E-4D82-4E9A-8DD8-9F61212FA2C9}" type="slidenum">
              <a:rPr lang="en-US" smtClean="0"/>
              <a:t>23</a:t>
            </a:fld>
            <a:endParaRPr lang="en-US" dirty="0"/>
          </a:p>
        </p:txBody>
      </p:sp>
    </p:spTree>
    <p:extLst>
      <p:ext uri="{BB962C8B-B14F-4D97-AF65-F5344CB8AC3E}">
        <p14:creationId xmlns:p14="http://schemas.microsoft.com/office/powerpoint/2010/main" val="2127539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l"/>
            <a:r>
              <a:rPr lang="en-US" sz="1200" b="0" i="0" u="none" strike="noStrike" baseline="0" dirty="0">
                <a:latin typeface="HelveticaNeue-Medium"/>
              </a:rPr>
              <a:t>In a context where shame (or any other emotion) has become problematic, we can expect to find all of the following elements:</a:t>
            </a:r>
          </a:p>
          <a:p>
            <a:pPr algn="l"/>
            <a:endParaRPr lang="en-US" sz="1200" b="0" i="0" u="none" strike="noStrike" baseline="0" dirty="0">
              <a:latin typeface="HelveticaNeue-Medium"/>
            </a:endParaRPr>
          </a:p>
          <a:p>
            <a:pPr algn="l"/>
            <a:r>
              <a:rPr lang="en-US" sz="1200" b="0" i="0" u="none" strike="noStrike" baseline="0" dirty="0">
                <a:latin typeface="HelveticaNeue"/>
              </a:rPr>
              <a:t>harsh self-judgments, shame-evoking, memories, and anxieties about negative evaluation or rejection by others, self-defeating actions, resentment, injustice, </a:t>
            </a:r>
            <a:r>
              <a:rPr lang="en-CA" sz="1200" b="0" i="0" u="none" strike="noStrike" baseline="0" dirty="0">
                <a:latin typeface="HelveticaNeue"/>
              </a:rPr>
              <a:t>hopelessness /worthlessness. </a:t>
            </a:r>
            <a:r>
              <a:rPr lang="en-US" sz="1200" b="0" i="0" u="none" strike="noStrike" baseline="0" dirty="0">
                <a:latin typeface="HelveticaNeue"/>
              </a:rPr>
              <a:t>reliving of painful memories. – especially a lot of anxiety of others discovering the ‘truth’ about the client’s ‘shameful past’).</a:t>
            </a:r>
          </a:p>
          <a:p>
            <a:pPr algn="l"/>
            <a:r>
              <a:rPr lang="en-US" sz="1200" b="0" i="0" u="none" strike="noStrike" baseline="0" dirty="0">
                <a:latin typeface="HelveticaNeue"/>
              </a:rPr>
              <a:t>self-judgment: “I am bad, broken, disgusting, unworthy, hopeless, undeserving of happiness etc.”.</a:t>
            </a:r>
          </a:p>
          <a:p>
            <a:pPr algn="l"/>
            <a:endParaRPr lang="en-US" sz="1200" b="1" i="0" u="none" strike="noStrike" baseline="0" dirty="0">
              <a:latin typeface="HelveticaNeue-Bold"/>
            </a:endParaRPr>
          </a:p>
          <a:p>
            <a:pPr algn="l"/>
            <a:r>
              <a:rPr lang="en-US" sz="1200" b="1" i="0" u="none" strike="noStrike" baseline="0" dirty="0">
                <a:latin typeface="HelveticaNeue-Bold"/>
              </a:rPr>
              <a:t>Reason-Giving </a:t>
            </a:r>
            <a:r>
              <a:rPr lang="en-US" sz="1200" b="0" i="0" u="none" strike="noStrike" baseline="0" dirty="0">
                <a:latin typeface="HelveticaNeue"/>
              </a:rPr>
              <a:t>– all the reasons why I can’t or shouldn’t even try to change. </a:t>
            </a:r>
            <a:endParaRPr lang="en-CA" sz="1200" b="0" i="0" u="none" strike="noStrike" baseline="0" dirty="0">
              <a:latin typeface="HelveticaNeue"/>
            </a:endParaRPr>
          </a:p>
          <a:p>
            <a:pPr algn="l"/>
            <a:endParaRPr lang="en-US" sz="1200" b="0" i="1" u="none" strike="noStrike" baseline="0" dirty="0">
              <a:latin typeface="HelveticaNeue-Italic"/>
            </a:endParaRPr>
          </a:p>
          <a:p>
            <a:pPr algn="l"/>
            <a:r>
              <a:rPr lang="en-US" sz="1400" b="0" i="0" u="none" strike="noStrike" baseline="0" dirty="0">
                <a:latin typeface="HelveticaNeue-Light"/>
              </a:rPr>
              <a:t>Working with shame in the ACT model can involve any or all of </a:t>
            </a:r>
            <a:r>
              <a:rPr lang="en-CA" sz="1400" b="0" i="0" u="none" strike="noStrike" baseline="0" dirty="0">
                <a:latin typeface="HelveticaNeue-Light"/>
              </a:rPr>
              <a:t>the following:</a:t>
            </a:r>
          </a:p>
          <a:p>
            <a:pPr algn="l"/>
            <a:r>
              <a:rPr lang="en-CA" sz="1200" b="0" i="0" u="none" strike="noStrike" baseline="0" dirty="0">
                <a:latin typeface="HelveticaNeue-Light"/>
              </a:rPr>
              <a:t>-</a:t>
            </a:r>
            <a:r>
              <a:rPr lang="en-CA" sz="1200" b="0" i="0" u="none" strike="noStrike" baseline="0" dirty="0">
                <a:latin typeface="HelveticaNeue"/>
              </a:rPr>
              <a:t>- Body posture.</a:t>
            </a:r>
          </a:p>
          <a:p>
            <a:pPr algn="l"/>
            <a:r>
              <a:rPr lang="en-CA" sz="1200" b="0" i="0" u="none" strike="noStrike" baseline="0" dirty="0">
                <a:latin typeface="HelveticaNeue-Light"/>
              </a:rPr>
              <a:t>-</a:t>
            </a:r>
            <a:r>
              <a:rPr lang="en-CA" sz="1200" b="0" i="0" u="none" strike="noStrike" baseline="0" dirty="0">
                <a:latin typeface="HelveticaNeue"/>
              </a:rPr>
              <a:t>- Defusion (including noticing &amp; naming).</a:t>
            </a:r>
          </a:p>
          <a:p>
            <a:pPr algn="l"/>
            <a:r>
              <a:rPr lang="en-US" sz="1200" b="0" i="0" u="none" strike="noStrike" baseline="0" dirty="0">
                <a:latin typeface="HelveticaNeue-Light"/>
              </a:rPr>
              <a:t>-</a:t>
            </a:r>
            <a:r>
              <a:rPr lang="en-US" sz="1200" b="0" i="0" u="none" strike="noStrike" baseline="0" dirty="0">
                <a:latin typeface="HelveticaNeue"/>
              </a:rPr>
              <a:t>- Acceptance (including normalizing, validating &amp; expansive awareness).</a:t>
            </a:r>
          </a:p>
          <a:p>
            <a:pPr algn="l"/>
            <a:r>
              <a:rPr lang="en-US" sz="1200" b="0" i="0" u="none" strike="noStrike" baseline="0" dirty="0">
                <a:latin typeface="HelveticaNeue-Light"/>
              </a:rPr>
              <a:t>-</a:t>
            </a:r>
            <a:r>
              <a:rPr lang="en-US" sz="1200" b="0" i="0" u="none" strike="noStrike" baseline="0" dirty="0">
                <a:latin typeface="HelveticaNeue"/>
              </a:rPr>
              <a:t>- Contacting the present moment (including grounding &amp; centering).</a:t>
            </a:r>
          </a:p>
          <a:p>
            <a:pPr algn="l"/>
            <a:r>
              <a:rPr lang="en-US" sz="1200" b="0" i="0" u="none" strike="noStrike" baseline="0" dirty="0">
                <a:latin typeface="HelveticaNeue-Light"/>
              </a:rPr>
              <a:t>-</a:t>
            </a:r>
            <a:r>
              <a:rPr lang="en-US" sz="1200" b="0" i="0" u="none" strike="noStrike" baseline="0" dirty="0">
                <a:latin typeface="HelveticaNeue"/>
              </a:rPr>
              <a:t>- Self-as-context (including noticing how shame changes over time).</a:t>
            </a:r>
          </a:p>
          <a:p>
            <a:pPr algn="l"/>
            <a:r>
              <a:rPr lang="en-CA" sz="1200" b="0" i="0" u="none" strike="noStrike" baseline="0" dirty="0">
                <a:latin typeface="HelveticaNeue-Light"/>
              </a:rPr>
              <a:t>-</a:t>
            </a:r>
            <a:r>
              <a:rPr lang="en-CA" sz="1200" b="0" i="0" u="none" strike="noStrike" baseline="0" dirty="0">
                <a:latin typeface="HelveticaNeue"/>
              </a:rPr>
              <a:t>- Values.</a:t>
            </a:r>
          </a:p>
          <a:p>
            <a:pPr algn="l"/>
            <a:r>
              <a:rPr lang="en-CA" sz="1200" b="0" i="0" u="none" strike="noStrike" baseline="0" dirty="0">
                <a:latin typeface="HelveticaNeue-Light"/>
              </a:rPr>
              <a:t>-</a:t>
            </a:r>
            <a:r>
              <a:rPr lang="en-CA" sz="1200" b="0" i="0" u="none" strike="noStrike" baseline="0" dirty="0">
                <a:latin typeface="HelveticaNeue"/>
              </a:rPr>
              <a:t>- Committed action.</a:t>
            </a:r>
          </a:p>
          <a:p>
            <a:pPr algn="l"/>
            <a:r>
              <a:rPr lang="en-CA" sz="1200" b="0" i="0" u="none" strike="noStrike" baseline="0" dirty="0">
                <a:latin typeface="HelveticaNeue-Light"/>
              </a:rPr>
              <a:t>-</a:t>
            </a:r>
            <a:r>
              <a:rPr lang="en-CA" sz="1200" b="0" i="0" u="none" strike="noStrike" baseline="0" dirty="0">
                <a:latin typeface="HelveticaNeue"/>
              </a:rPr>
              <a:t>- Self-compassion.</a:t>
            </a:r>
          </a:p>
          <a:p>
            <a:pPr algn="l"/>
            <a:r>
              <a:rPr lang="en-CA" sz="1200" b="0" i="0" u="none" strike="noStrike" baseline="0" dirty="0">
                <a:latin typeface="HelveticaNeue-Light"/>
              </a:rPr>
              <a:t>-</a:t>
            </a:r>
            <a:r>
              <a:rPr lang="en-CA" sz="1200" b="0" i="0" u="none" strike="noStrike" baseline="0" dirty="0">
                <a:latin typeface="HelveticaNeue"/>
              </a:rPr>
              <a:t>- Exposure.</a:t>
            </a:r>
          </a:p>
          <a:p>
            <a:pPr algn="l"/>
            <a:r>
              <a:rPr lang="en-CA" sz="1200" b="0" i="0" u="none" strike="noStrike" baseline="0" dirty="0">
                <a:latin typeface="HelveticaNeue-Light"/>
              </a:rPr>
              <a:t>-</a:t>
            </a:r>
            <a:r>
              <a:rPr lang="en-CA" sz="1200" b="0" i="0" u="none" strike="noStrike" baseline="0" dirty="0">
                <a:latin typeface="HelveticaNeue"/>
              </a:rPr>
              <a:t>- Urge-surfing.</a:t>
            </a:r>
          </a:p>
          <a:p>
            <a:pPr algn="l"/>
            <a:r>
              <a:rPr lang="en-CA" sz="1200" b="0" i="0" u="none" strike="noStrike" baseline="0" dirty="0">
                <a:latin typeface="HelveticaNeue-Light"/>
              </a:rPr>
              <a:t>-</a:t>
            </a:r>
            <a:r>
              <a:rPr lang="en-CA" sz="1200" b="0" i="0" u="none" strike="noStrike" baseline="0" dirty="0">
                <a:latin typeface="HelveticaNeue"/>
              </a:rPr>
              <a:t>- Acting flexibly with shame.</a:t>
            </a:r>
          </a:p>
          <a:p>
            <a:pPr algn="l"/>
            <a:r>
              <a:rPr lang="en-US" sz="1200" b="0" i="0" u="none" strike="noStrike" baseline="0" dirty="0">
                <a:latin typeface="HelveticaNeue-Light"/>
              </a:rPr>
              <a:t>-</a:t>
            </a:r>
            <a:r>
              <a:rPr lang="en-US" sz="1200" b="0" i="0" u="none" strike="noStrike" baseline="0" dirty="0">
                <a:latin typeface="HelveticaNeue"/>
              </a:rPr>
              <a:t>- Insight into how shame developed, and functions it has had both past and </a:t>
            </a:r>
            <a:r>
              <a:rPr lang="en-CA" sz="1200" b="0" i="0" u="none" strike="noStrike" baseline="0" dirty="0">
                <a:latin typeface="HelveticaNeue"/>
              </a:rPr>
              <a:t>present.</a:t>
            </a:r>
            <a:endParaRPr lang="en-US" sz="1200" b="0" i="1" u="none" strike="noStrike" baseline="0" dirty="0">
              <a:latin typeface="HelveticaNeue-Italic"/>
            </a:endParaRPr>
          </a:p>
          <a:p>
            <a:pPr algn="l"/>
            <a:endParaRPr lang="en-CA" sz="1200" b="0" i="0" u="none" strike="noStrike" baseline="0" dirty="0">
              <a:latin typeface="HelveticaNeue"/>
            </a:endParaRPr>
          </a:p>
          <a:p>
            <a:pPr algn="l"/>
            <a:r>
              <a:rPr lang="en-US" sz="1200" b="0" i="0" u="none" strike="noStrike" baseline="0" dirty="0">
                <a:latin typeface="HelveticaNeue"/>
              </a:rPr>
              <a:t>Often, when clients are fused with self-blame, we as therapists feel the urge to say “It wasn’t your fault” – especially for victims of child abuse. However, such interventions are often ineffective; the client may disagree or debate with you, dismiss or deny your comment, go along with it intellectually but have no deep resonance with it, or simply disbelieve you. Some things you can ask your client are:</a:t>
            </a:r>
          </a:p>
          <a:p>
            <a:pPr algn="l"/>
            <a:endParaRPr lang="en-US" sz="1200" b="0" i="0" u="none" strike="noStrike" baseline="0" dirty="0">
              <a:latin typeface="HelveticaNeue"/>
            </a:endParaRPr>
          </a:p>
          <a:p>
            <a:pPr algn="l"/>
            <a:endParaRPr lang="en-CA" sz="1200" b="0" i="0" u="none" strike="noStrike" baseline="0" dirty="0">
              <a:solidFill>
                <a:srgbClr val="333333"/>
              </a:solidFill>
              <a:effectLst/>
              <a:latin typeface="HelveticaNeue"/>
              <a:ea typeface="Times New Roman" panose="02020603050405020304" pitchFamily="18" charset="0"/>
              <a:cs typeface="Calibri" panose="020F0502020204030204" pitchFamily="34" charset="0"/>
            </a:endParaRPr>
          </a:p>
          <a:p>
            <a:pPr algn="l"/>
            <a:endParaRPr lang="en-CA"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F639F9E-4D82-4E9A-8DD8-9F61212FA2C9}" type="slidenum">
              <a:rPr lang="en-US" smtClean="0"/>
              <a:t>24</a:t>
            </a:fld>
            <a:endParaRPr lang="en-US" dirty="0"/>
          </a:p>
        </p:txBody>
      </p:sp>
    </p:spTree>
    <p:extLst>
      <p:ext uri="{BB962C8B-B14F-4D97-AF65-F5344CB8AC3E}">
        <p14:creationId xmlns:p14="http://schemas.microsoft.com/office/powerpoint/2010/main" val="737937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l"/>
            <a:r>
              <a:rPr lang="en-CA" sz="1200" b="0" i="0" u="none" strike="noStrike" baseline="0" dirty="0">
                <a:latin typeface="HelveticaNeue"/>
              </a:rPr>
              <a:t>There </a:t>
            </a:r>
            <a:r>
              <a:rPr lang="en-US" sz="1200" b="0" i="0" u="none" strike="noStrike" baseline="0" dirty="0">
                <a:latin typeface="HelveticaNeue"/>
              </a:rPr>
              <a:t>are alternative ways of tackling shame and self-blame  in the ACT model, such as  the “inner child” imagery and rescripting. In ACT, “inner child” takes the form of interactive experiential exercises. Typically the therapist guides the client to vividly imagine herself, as she is today, traveling back in time to comfort and care for a childhood version of herself that is suffering. Often this is linked to an explicit memory of childhood trauma, abuse or neglect. </a:t>
            </a:r>
          </a:p>
          <a:p>
            <a:pPr algn="l"/>
            <a:endParaRPr lang="en-US" sz="1200" b="0" i="0" u="none" strike="noStrike" baseline="0" dirty="0">
              <a:latin typeface="HelveticaNeue"/>
            </a:endParaRPr>
          </a:p>
          <a:p>
            <a:pPr algn="l"/>
            <a:r>
              <a:rPr lang="en-US" sz="1200" b="0" i="0" u="none" strike="noStrike" baseline="0" dirty="0">
                <a:latin typeface="HelveticaNeue"/>
              </a:rPr>
              <a:t>The therapist coaches the client to act compassionately towards the child self – offering comfort, solace, kindness, support and wisdom. The exercises usually end with the adult hugging or holding the child self, and/or taking her to a safe place. These deeply emotive experiential exercises are usually far more effective in helping clients to let go of self-blame and recognize their own innocence, than telling them “it wasn’t your fault” and trying to justify this with logic and reason.</a:t>
            </a:r>
          </a:p>
          <a:p>
            <a:pPr algn="l"/>
            <a:endParaRPr lang="en-US" sz="1200" b="0" i="0" u="none" strike="noStrike" baseline="0" dirty="0">
              <a:latin typeface="HelveticaNeue"/>
            </a:endParaRPr>
          </a:p>
          <a:p>
            <a:pPr algn="l"/>
            <a:r>
              <a:rPr lang="en-CA" sz="1200" b="1" i="0" u="none" strike="noStrike" baseline="0" dirty="0">
                <a:latin typeface="Calibri-Bold"/>
              </a:rPr>
              <a:t>A few words of caution:</a:t>
            </a:r>
          </a:p>
          <a:p>
            <a:pPr algn="l"/>
            <a:r>
              <a:rPr lang="en-CA" sz="1200" b="0" i="0" u="none" strike="noStrike" baseline="0" dirty="0">
                <a:latin typeface="Calibri" panose="020F0502020204030204" pitchFamily="34" charset="0"/>
              </a:rPr>
              <a:t>1. grounding/centering/dropping anchor/expansive awareness skills before doing this type of imagery</a:t>
            </a:r>
          </a:p>
          <a:p>
            <a:pPr algn="l"/>
            <a:r>
              <a:rPr lang="en-CA" sz="1200" b="0" i="0" u="none" strike="noStrike" baseline="0" dirty="0">
                <a:latin typeface="Calibri" panose="020F0502020204030204" pitchFamily="34" charset="0"/>
              </a:rPr>
              <a:t>2. Set up the exercise so that there is clearly an ‘adult you’ – ‘childhood you’ back then. Always have your client look through the eyes of her adult self</a:t>
            </a:r>
          </a:p>
          <a:p>
            <a:pPr algn="l"/>
            <a:endParaRPr lang="en-CA" sz="1200" b="0" i="0" u="none" strike="noStrike" baseline="0" dirty="0">
              <a:latin typeface="Calibri" panose="020F0502020204030204" pitchFamily="34" charset="0"/>
            </a:endParaRPr>
          </a:p>
          <a:p>
            <a:pPr algn="l"/>
            <a:r>
              <a:rPr lang="en-US" sz="1200" b="0" i="1" u="none" strike="noStrike" baseline="0" dirty="0">
                <a:latin typeface="HelveticaNeue-Italic"/>
              </a:rPr>
              <a:t>(By the way, I’d never use the term “inner child work” with a client, because it has negative connotations for many people, especially therapy veterans. I’d simply say, “Would you be willing to do an exercise with me to help you with this issue?”)</a:t>
            </a:r>
            <a:endParaRPr lang="en-CA" dirty="0"/>
          </a:p>
        </p:txBody>
      </p:sp>
      <p:sp>
        <p:nvSpPr>
          <p:cNvPr id="4" name="Slide Number Placeholder 3"/>
          <p:cNvSpPr>
            <a:spLocks noGrp="1"/>
          </p:cNvSpPr>
          <p:nvPr>
            <p:ph type="sldNum" sz="quarter" idx="5"/>
          </p:nvPr>
        </p:nvSpPr>
        <p:spPr/>
        <p:txBody>
          <a:bodyPr/>
          <a:lstStyle/>
          <a:p>
            <a:fld id="{5F639F9E-4D82-4E9A-8DD8-9F61212FA2C9}" type="slidenum">
              <a:rPr lang="en-US" smtClean="0"/>
              <a:t>25</a:t>
            </a:fld>
            <a:endParaRPr lang="en-US" dirty="0"/>
          </a:p>
        </p:txBody>
      </p:sp>
    </p:spTree>
    <p:extLst>
      <p:ext uri="{BB962C8B-B14F-4D97-AF65-F5344CB8AC3E}">
        <p14:creationId xmlns:p14="http://schemas.microsoft.com/office/powerpoint/2010/main" val="2132481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cognitive fusion” describes times when we are so tightly stuck to our thoughts, we become “fused” to them. When we’re experiencing cognitive fusion, we can’t separate ourselves from our thoughts. Our thoughts become our reality. We feel removed from the world outside of our thoughts, removed from our senses, from what we’re doing, and even from the people around us. </a:t>
            </a:r>
          </a:p>
          <a:p>
            <a:endParaRPr lang="en-US" dirty="0"/>
          </a:p>
          <a:p>
            <a:r>
              <a:rPr lang="en-US" dirty="0"/>
              <a:t>The opposite of “cognitive fusion” is “cognitive </a:t>
            </a:r>
            <a:r>
              <a:rPr lang="en-US" i="1" dirty="0"/>
              <a:t>defusion</a:t>
            </a:r>
            <a:r>
              <a:rPr lang="en-US" dirty="0"/>
              <a:t>.” -involves taking a step back from what’s going on in our minds, and detaching a little from our thoughts., we can observe thoughts and other internal processes without getting lost in them, stuck in them or fused with them. simply notice our thoughts, watch them, accept them and let them go if we choose to.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Much of trauma therapy focuses on helping clients who are fused with cognitions around shame, hopelessness, powerlessness, rigid rules, mistrust, self-blame, self-hatred, sense of failure, the past and so forth.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There are many defusion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observing self is a defusion strategy actually,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Labeling your thoughts as thoughts</a:t>
            </a:r>
          </a:p>
          <a:p>
            <a:pPr algn="l"/>
            <a:r>
              <a:rPr lang="en-CA" sz="1200" b="1" i="0" u="none" strike="noStrike" baseline="0" dirty="0">
                <a:latin typeface="Tahoma-Bold"/>
              </a:rPr>
              <a:t>YOUR MIND IS LIKE ....</a:t>
            </a:r>
          </a:p>
          <a:p>
            <a:pPr algn="l"/>
            <a:r>
              <a:rPr lang="en-US" sz="1200" b="0" i="0" u="none" strike="noStrike" baseline="0" dirty="0">
                <a:latin typeface="Symbol" panose="05050102010706020507" pitchFamily="18" charset="2"/>
              </a:rPr>
              <a:t>• </a:t>
            </a:r>
            <a:r>
              <a:rPr lang="en-US" sz="1200" b="0" i="0" u="none" strike="noStrike" baseline="0" dirty="0">
                <a:latin typeface="Tahoma" panose="020B0604030504040204" pitchFamily="34" charset="0"/>
              </a:rPr>
              <a:t>a “don’t get killed” machine</a:t>
            </a:r>
          </a:p>
          <a:p>
            <a:pPr algn="l"/>
            <a:r>
              <a:rPr lang="en-CA" sz="1200" b="0" i="0" u="none" strike="noStrike" baseline="0" dirty="0">
                <a:latin typeface="Symbol" panose="05050102010706020507" pitchFamily="18" charset="2"/>
              </a:rPr>
              <a:t>• </a:t>
            </a:r>
            <a:r>
              <a:rPr lang="en-CA" sz="1200" b="0" i="0" u="none" strike="noStrike" baseline="0" dirty="0">
                <a:latin typeface="Tahoma" panose="020B0604030504040204" pitchFamily="34" charset="0"/>
              </a:rPr>
              <a:t>a word machine</a:t>
            </a:r>
          </a:p>
          <a:p>
            <a:pPr algn="l"/>
            <a:r>
              <a:rPr lang="en-CA" sz="1200" b="0" i="0" u="none" strike="noStrike" baseline="0" dirty="0">
                <a:latin typeface="Symbol" panose="05050102010706020507" pitchFamily="18" charset="2"/>
              </a:rPr>
              <a:t>• </a:t>
            </a:r>
            <a:r>
              <a:rPr lang="en-CA" sz="1200" b="0" i="0" u="none" strike="noStrike" baseline="0" dirty="0">
                <a:latin typeface="Tahoma" panose="020B0604030504040204" pitchFamily="34" charset="0"/>
              </a:rPr>
              <a:t>radio “doom and gloom”</a:t>
            </a:r>
          </a:p>
          <a:p>
            <a:pPr algn="l"/>
            <a:r>
              <a:rPr lang="en-CA" sz="1200" b="0" i="0" u="none" strike="noStrike" baseline="0" dirty="0">
                <a:latin typeface="Symbol" panose="05050102010706020507" pitchFamily="18" charset="2"/>
              </a:rPr>
              <a:t>• </a:t>
            </a:r>
            <a:r>
              <a:rPr lang="en-CA" sz="1200" b="0" i="0" u="none" strike="noStrike" baseline="0" dirty="0">
                <a:latin typeface="Tahoma" panose="020B0604030504040204" pitchFamily="34" charset="0"/>
              </a:rPr>
              <a:t>a masterful salesman</a:t>
            </a:r>
          </a:p>
          <a:p>
            <a:pPr algn="l"/>
            <a:r>
              <a:rPr lang="en-US" sz="1200" b="0" i="0" u="none" strike="noStrike" baseline="0" dirty="0">
                <a:latin typeface="Symbol" panose="05050102010706020507" pitchFamily="18" charset="2"/>
              </a:rPr>
              <a:t>• </a:t>
            </a:r>
            <a:r>
              <a:rPr lang="en-US" sz="1200" b="0" i="0" u="none" strike="noStrike" baseline="0" dirty="0">
                <a:latin typeface="Tahoma" panose="020B0604030504040204" pitchFamily="34" charset="0"/>
              </a:rPr>
              <a:t>the world’s greatest story teller</a:t>
            </a:r>
          </a:p>
          <a:p>
            <a:pPr algn="l"/>
            <a:r>
              <a:rPr lang="en-CA" sz="1200" b="0" i="0" u="none" strike="noStrike" baseline="0" dirty="0">
                <a:latin typeface="Symbol" panose="05050102010706020507" pitchFamily="18" charset="2"/>
              </a:rPr>
              <a:t>• </a:t>
            </a:r>
            <a:r>
              <a:rPr lang="en-CA" sz="1200" b="0" i="0" u="none" strike="noStrike" baseline="0" dirty="0">
                <a:latin typeface="Tahoma" panose="020B0604030504040204" pitchFamily="34" charset="0"/>
              </a:rPr>
              <a:t>a fascist dictator</a:t>
            </a:r>
          </a:p>
          <a:p>
            <a:pPr marL="171450" indent="-171450" algn="l">
              <a:buFont typeface="Symbol" panose="05050102010706020507" pitchFamily="18" charset="2"/>
              <a:buChar char="•"/>
            </a:pPr>
            <a:r>
              <a:rPr lang="en-CA" sz="1200" b="0" i="0" u="none" strike="noStrike" baseline="0" dirty="0">
                <a:latin typeface="Tahoma" panose="020B0604030504040204" pitchFamily="34" charset="0"/>
              </a:rPr>
              <a:t>a judgment factory</a:t>
            </a:r>
          </a:p>
          <a:p>
            <a:pPr marL="171450" indent="-171450" algn="l">
              <a:buFont typeface="Symbol" panose="05050102010706020507" pitchFamily="18" charset="2"/>
              <a:buChar char="•"/>
            </a:pPr>
            <a:r>
              <a:rPr lang="en-CA" sz="1200" b="0" i="0" u="none" strike="noStrike" baseline="0" dirty="0">
                <a:latin typeface="Tahoma" panose="020B0604030504040204" pitchFamily="34" charset="0"/>
              </a:rPr>
              <a:t>A bad best friend</a:t>
            </a:r>
          </a:p>
          <a:p>
            <a:pPr algn="l"/>
            <a:endParaRPr lang="en-US" sz="1400" b="0" i="0" u="none" strike="noStrike" baseline="0" dirty="0">
              <a:solidFill>
                <a:srgbClr val="000000"/>
              </a:solidFill>
              <a:latin typeface="Arial" panose="020B0604020202020204" pitchFamily="34" charset="0"/>
            </a:endParaRPr>
          </a:p>
          <a:p>
            <a:r>
              <a:rPr lang="en-US" sz="1400" b="0" i="0" u="none" strike="noStrike" baseline="0" dirty="0">
                <a:solidFill>
                  <a:srgbClr val="000000"/>
                </a:solidFill>
                <a:latin typeface="Arial" panose="020B0604020202020204" pitchFamily="34" charset="0"/>
              </a:rPr>
              <a:t> </a:t>
            </a:r>
            <a:r>
              <a:rPr lang="en-US" sz="1200" b="1" i="0" u="none" strike="noStrike" baseline="0" dirty="0">
                <a:solidFill>
                  <a:srgbClr val="000000"/>
                </a:solidFill>
                <a:latin typeface="Arial" panose="020B0604020202020204" pitchFamily="34" charset="0"/>
              </a:rPr>
              <a:t>Say the thought out loud quickly and repeat it until it loses its meaning </a:t>
            </a:r>
          </a:p>
          <a:p>
            <a:r>
              <a:rPr lang="en-US" sz="1400" b="0" i="0" u="none" strike="noStrike" baseline="0" dirty="0">
                <a:solidFill>
                  <a:srgbClr val="000000"/>
                </a:solidFill>
                <a:latin typeface="Arial" panose="020B0604020202020204" pitchFamily="34" charset="0"/>
              </a:rPr>
              <a:t> </a:t>
            </a:r>
            <a:r>
              <a:rPr lang="en-US" sz="1200" b="1" i="0" u="none" strike="noStrike" baseline="0" dirty="0">
                <a:solidFill>
                  <a:srgbClr val="000000"/>
                </a:solidFill>
                <a:latin typeface="Arial" panose="020B0604020202020204" pitchFamily="34" charset="0"/>
              </a:rPr>
              <a:t>Thank your mind </a:t>
            </a: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Thank your mind when you notice it butting in with worries and judgments </a:t>
            </a:r>
            <a:endParaRPr lang="en-CA" sz="1200" b="0" i="0" u="none" strike="noStrike" baseline="0" dirty="0">
              <a:latin typeface="Tahoma" panose="020B0604030504040204" pitchFamily="34" charset="0"/>
            </a:endParaRPr>
          </a:p>
          <a:p>
            <a:pPr marL="171450" indent="-171450" algn="l">
              <a:buFont typeface="Symbol" panose="05050102010706020507" pitchFamily="18" charset="2"/>
              <a:buChar cha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n’s- notice name and neutralize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fontAlgn="base">
              <a:lnSpc>
                <a:spcPct val="107000"/>
              </a:lnSpc>
              <a:spcBef>
                <a:spcPts val="600"/>
              </a:spcBef>
              <a:spcAft>
                <a:spcPts val="600"/>
              </a:spcAft>
            </a:pPr>
            <a:endPar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spcBef>
                <a:spcPts val="600"/>
              </a:spcBef>
              <a:spcAft>
                <a:spcPts val="600"/>
              </a:spcAft>
            </a:pPr>
            <a:endPar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spcBef>
                <a:spcPts val="600"/>
              </a:spcBef>
              <a:spcAft>
                <a:spcPts val="600"/>
              </a:spcAft>
            </a:pP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600"/>
              </a:spcBef>
              <a:spcAft>
                <a:spcPts val="6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639F9E-4D82-4E9A-8DD8-9F61212FA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584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Pct val="85000"/>
              <a:buFont typeface="Courier New" panose="02070309020205020404" pitchFamily="49" charset="0"/>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When we start to work on exposure with our clients, we can expect to meet fusion with thoughts. </a:t>
            </a:r>
          </a:p>
          <a:p>
            <a:pPr marL="0" marR="0" lvl="0" indent="0" algn="l" defTabSz="914400" rtl="0" eaLnBrk="1" fontAlgn="auto" latinLnBrk="0" hangingPunct="1">
              <a:lnSpc>
                <a:spcPct val="100000"/>
              </a:lnSpc>
              <a:spcBef>
                <a:spcPct val="20000"/>
              </a:spcBef>
              <a:spcAft>
                <a:spcPts val="0"/>
              </a:spcAft>
              <a:buClrTx/>
              <a:buSzPct val="85000"/>
              <a:buFont typeface="Courier New" panose="02070309020205020404" pitchFamily="49" charset="0"/>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Pct val="85000"/>
              <a:buFont typeface="Courier New" panose="02070309020205020404" pitchFamily="49" charset="0"/>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We need to lay the groundwork in the most compassionate way, as we have been doing in each session. You will hear a lot of “but its true” from your clients, and you may up in a tug of war about true or false, the fusion debate over thought content. Part of the exposure work is validating and normalizing the clients thoughts, reminding of useful defusion techniques, centering, grounding and breathing. When the client is confused, this is good, it means we are trying something new and different. </a:t>
            </a:r>
          </a:p>
          <a:p>
            <a:pPr marL="0" marR="0" lvl="0" indent="0" algn="l" defTabSz="914400" rtl="0" eaLnBrk="1" fontAlgn="auto" latinLnBrk="0" hangingPunct="1">
              <a:lnSpc>
                <a:spcPct val="100000"/>
              </a:lnSpc>
              <a:spcBef>
                <a:spcPct val="20000"/>
              </a:spcBef>
              <a:spcAft>
                <a:spcPts val="0"/>
              </a:spcAft>
              <a:buClrTx/>
              <a:buSzPct val="85000"/>
              <a:buFont typeface="Courier New" panose="02070309020205020404" pitchFamily="49" charset="0"/>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Pct val="85000"/>
              <a:buFont typeface="Courier New" panose="02070309020205020404" pitchFamily="49" charset="0"/>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Compassion is fundamental. We validate, care, normalize. We acknowledge their pain and respond with kindness.</a:t>
            </a:r>
          </a:p>
          <a:p>
            <a:pPr marL="0" marR="0" lvl="0" indent="0" algn="l" defTabSz="914400" rtl="0" eaLnBrk="1" fontAlgn="auto" latinLnBrk="0" hangingPunct="1">
              <a:lnSpc>
                <a:spcPct val="100000"/>
              </a:lnSpc>
              <a:spcBef>
                <a:spcPct val="20000"/>
              </a:spcBef>
              <a:spcAft>
                <a:spcPts val="0"/>
              </a:spcAft>
              <a:buClrTx/>
              <a:buSzPct val="85000"/>
              <a:buFont typeface="Courier New" panose="02070309020205020404" pitchFamily="49" charset="0"/>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Pct val="85000"/>
              <a:buFont typeface="Courier New" panose="02070309020205020404" pitchFamily="49" charset="0"/>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5F639F9E-4D82-4E9A-8DD8-9F61212FA2C9}" type="slidenum">
              <a:rPr lang="en-US" smtClean="0"/>
              <a:t>27</a:t>
            </a:fld>
            <a:endParaRPr lang="en-US" dirty="0"/>
          </a:p>
        </p:txBody>
      </p:sp>
    </p:spTree>
    <p:extLst>
      <p:ext uri="{BB962C8B-B14F-4D97-AF65-F5344CB8AC3E}">
        <p14:creationId xmlns:p14="http://schemas.microsoft.com/office/powerpoint/2010/main" val="1990385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In practicing self-compassion, - we recognize our pain and suffering, we acknowledge our needs for caring and comfort, soothing and being seen, safety and security, and we respond to these needs with kindness, warmth and openness. self-compassion is like developing a secure attachment pattern in your relationship with yourself.  Sadly, </a:t>
            </a:r>
            <a:r>
              <a:rPr kumimoji="0" lang="en-US" sz="1200" b="0" i="0" u="none" strike="noStrike" kern="1200" cap="none" spc="0" normalizeH="0" baseline="0" noProof="0" dirty="0">
                <a:ln>
                  <a:noFill/>
                </a:ln>
                <a:solidFill>
                  <a:prstClr val="black"/>
                </a:solidFill>
                <a:effectLst/>
                <a:uLnTx/>
                <a:uFillTx/>
                <a:latin typeface="Calibri"/>
                <a:ea typeface="+mn-ea"/>
                <a:cs typeface="+mn-cs"/>
              </a:rPr>
              <a:t>Many people have little or no experience of self-compassion, and some may find it threatening or overwhelming </a:t>
            </a:r>
            <a:r>
              <a:rPr kumimoji="0" lang="en-CA" sz="1200" b="0" i="0" u="none" strike="noStrike" kern="1200" cap="none" spc="0" normalizeH="0" baseline="0" noProof="0" dirty="0">
                <a:ln>
                  <a:noFill/>
                </a:ln>
                <a:solidFill>
                  <a:prstClr val="black"/>
                </a:solidFill>
                <a:effectLst/>
                <a:uLnTx/>
                <a:uFillTx/>
                <a:latin typeface="Calibri"/>
                <a:ea typeface="+mn-ea"/>
                <a:cs typeface="+mn-cs"/>
              </a:rPr>
              <a:t>and difficult.  The god thing is, it is easy to learn.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CA" sz="1200" b="1" i="0" u="none" strike="noStrike" kern="1200" cap="none" spc="0" normalizeH="0" baseline="0" noProof="0" dirty="0">
                <a:ln>
                  <a:noFill/>
                </a:ln>
                <a:solidFill>
                  <a:prstClr val="black"/>
                </a:solidFill>
                <a:effectLst/>
                <a:uLnTx/>
                <a:uFillTx/>
                <a:latin typeface="Calibri"/>
                <a:ea typeface="+mn-ea"/>
                <a:cs typeface="+mn-cs"/>
              </a:rPr>
              <a:t>Acknowledge the pain: </a:t>
            </a:r>
            <a:r>
              <a:rPr kumimoji="0" lang="en-US" sz="1200" b="0" i="0" u="none" strike="noStrike" kern="1200" cap="none" spc="0" normalizeH="0" baseline="0" noProof="0" dirty="0">
                <a:ln>
                  <a:noFill/>
                </a:ln>
                <a:solidFill>
                  <a:prstClr val="black"/>
                </a:solidFill>
                <a:effectLst/>
                <a:uLnTx/>
                <a:uFillTx/>
                <a:latin typeface="Calibri"/>
                <a:ea typeface="+mn-ea"/>
                <a:cs typeface="+mn-cs"/>
              </a:rPr>
              <a:t>Contacting the present moment’ –flexibly noticing, with curiosity and openness, what is present: right here, right now. This is an essential first step in self-compassion: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Defusion from self-judgment:  </a:t>
            </a:r>
            <a:r>
              <a:rPr kumimoji="0" lang="en-US" sz="1200" b="0" i="0" u="none" strike="noStrike" kern="1200" cap="none" spc="0" normalizeH="0" baseline="0" noProof="0" dirty="0">
                <a:ln>
                  <a:noFill/>
                </a:ln>
                <a:solidFill>
                  <a:prstClr val="black"/>
                </a:solidFill>
                <a:effectLst/>
                <a:uLnTx/>
                <a:uFillTx/>
                <a:latin typeface="Calibri"/>
                <a:ea typeface="+mn-ea"/>
                <a:cs typeface="+mn-cs"/>
              </a:rPr>
              <a:t>Learning to separate/unhook/ detach from our negative self- thoughts and beliefs An essential aspect of self-compassion is learning how to defuse from all that harsh self-talk.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Acting with Kindness: </a:t>
            </a:r>
            <a:r>
              <a:rPr kumimoji="0" lang="en-US" sz="1200" b="0" i="0" u="none" strike="noStrike" kern="1200" cap="none" spc="0" normalizeH="0" baseline="0" noProof="0" dirty="0">
                <a:ln>
                  <a:noFill/>
                </a:ln>
                <a:solidFill>
                  <a:prstClr val="black"/>
                </a:solidFill>
                <a:effectLst/>
                <a:uLnTx/>
                <a:uFillTx/>
                <a:latin typeface="Calibri"/>
                <a:ea typeface="+mn-ea"/>
                <a:cs typeface="+mn-cs"/>
              </a:rPr>
              <a:t>‘how we want to treat ourselves- And we can do kind deeds, such as self-soothing rituals, or self-care activities, or spending quality time with people who treat us well.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Acceptance: </a:t>
            </a:r>
            <a:r>
              <a:rPr kumimoji="0" lang="en-US" sz="1200" b="0" i="0" u="none" strike="noStrike" kern="1200" cap="none" spc="0" normalizeH="0" baseline="0" noProof="0" dirty="0">
                <a:ln>
                  <a:noFill/>
                </a:ln>
                <a:solidFill>
                  <a:prstClr val="black"/>
                </a:solidFill>
                <a:effectLst/>
                <a:uLnTx/>
                <a:uFillTx/>
                <a:latin typeface="Calibri"/>
                <a:ea typeface="+mn-ea"/>
                <a:cs typeface="+mn-cs"/>
              </a:rPr>
              <a:t>Practicing accepting our painful thoughts, feelings, memories and sensations (instead of doing self-defeating or life-draining things to avoid them) is an act of kindness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VALIDATION-</a:t>
            </a:r>
            <a:r>
              <a:rPr kumimoji="0" lang="en-US" sz="1200" b="0" i="0" u="none" strike="noStrike" kern="1200" cap="none" spc="0" normalizeH="0" baseline="0" noProof="0" dirty="0">
                <a:ln>
                  <a:noFill/>
                </a:ln>
                <a:solidFill>
                  <a:prstClr val="black"/>
                </a:solidFill>
                <a:effectLst/>
                <a:uLnTx/>
                <a:uFillTx/>
                <a:latin typeface="Calibri"/>
                <a:ea typeface="+mn-ea"/>
                <a:cs typeface="+mn-cs"/>
              </a:rPr>
              <a:t> Often, when in great pain, we invalidate our own emotional experience. We don’t acknowledge our pain as a valid experience. Our minds tell us that we shouldn’t feel like this, we should be able to handle it better, One aspect of validating our experience is defusion. (unhook, detach) from harsh self-judgments, and unrealistic expectations.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CONNECTEDNESS: </a:t>
            </a:r>
            <a:r>
              <a:rPr kumimoji="0" lang="en-US" sz="1200" b="0" i="0" u="none" strike="noStrike" kern="1200" cap="none" spc="0" normalizeH="0" baseline="0" noProof="0" dirty="0">
                <a:ln>
                  <a:noFill/>
                </a:ln>
                <a:solidFill>
                  <a:prstClr val="black"/>
                </a:solidFill>
                <a:effectLst/>
                <a:uLnTx/>
                <a:uFillTx/>
                <a:latin typeface="Calibri"/>
                <a:ea typeface="+mn-ea"/>
                <a:cs typeface="+mn-cs"/>
              </a:rPr>
              <a:t> Our minds think “I am the only one going through this”, “No one cares”, “Why me?”, Thoughts like these are common, and natural. If we fuse with these thoughts –this creates a sense of disconnection. We feel cut off, disconnected from others;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kumimoji="0" lang="en-US" sz="1200" b="0" i="0" u="none" strike="noStrike" kern="1200" cap="none" spc="0" normalizeH="0" baseline="0" noProof="0" dirty="0">
              <a:ln>
                <a:noFill/>
              </a:ln>
              <a:solidFill>
                <a:srgbClr val="333333"/>
              </a:solidFill>
              <a:effectLst/>
              <a:uLnTx/>
              <a:uFillTx/>
              <a:latin typeface="Helvetica"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Helvetica" panose="020B0604020202020204" pitchFamily="34" charset="0"/>
                <a:ea typeface="+mn-ea"/>
                <a:cs typeface="+mn-cs"/>
              </a:rPr>
              <a:t>Here are some of the most common </a:t>
            </a:r>
            <a:r>
              <a:rPr kumimoji="0" lang="en-CA" sz="1200" b="0" i="0" u="none" strike="noStrike" kern="1200" cap="none" spc="0" normalizeH="0" baseline="0" noProof="0" dirty="0">
                <a:ln>
                  <a:noFill/>
                </a:ln>
                <a:solidFill>
                  <a:srgbClr val="333333"/>
                </a:solidFill>
                <a:effectLst/>
                <a:uLnTx/>
                <a:uFillTx/>
                <a:latin typeface="Helvetica" panose="020B0604020202020204" pitchFamily="34" charset="0"/>
                <a:ea typeface="+mn-ea"/>
                <a:cs typeface="+mn-cs"/>
              </a:rPr>
              <a:t>barriers to self-compassion: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333333"/>
                </a:solidFill>
                <a:effectLst/>
                <a:uLnTx/>
                <a:uFillTx/>
                <a:latin typeface="Helvetica-Bold"/>
                <a:ea typeface="+mn-ea"/>
                <a:cs typeface="+mn-cs"/>
              </a:rPr>
              <a:t>Fusion with unworthiness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Helvetica" panose="020B0604020202020204" pitchFamily="34" charset="0"/>
                <a:ea typeface="+mn-ea"/>
                <a:cs typeface="+mn-cs"/>
              </a:rPr>
              <a:t>The client fuses with self-narratives such as “I’m unworthy” or “I don’t deserve kindness”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333333"/>
                </a:solidFill>
                <a:effectLst/>
                <a:uLnTx/>
                <a:uFillTx/>
                <a:latin typeface="Helvetica-Bold"/>
                <a:ea typeface="+mn-ea"/>
                <a:cs typeface="+mn-cs"/>
              </a:rPr>
              <a:t>Overwhelming emotions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Helvetica" panose="020B0604020202020204" pitchFamily="34" charset="0"/>
                <a:ea typeface="+mn-ea"/>
                <a:cs typeface="+mn-cs"/>
              </a:rPr>
              <a:t>The client becomes overwhelmed by emotions such as anxiety, sadness, guilt, </a:t>
            </a:r>
            <a:r>
              <a:rPr kumimoji="0" lang="en-CA" sz="1200" b="0" i="0" u="none" strike="noStrike" kern="1200" cap="none" spc="0" normalizeH="0" baseline="0" noProof="0" dirty="0">
                <a:ln>
                  <a:noFill/>
                </a:ln>
                <a:solidFill>
                  <a:srgbClr val="333333"/>
                </a:solidFill>
                <a:effectLst/>
                <a:uLnTx/>
                <a:uFillTx/>
                <a:latin typeface="Helvetica" panose="020B0604020202020204" pitchFamily="34" charset="0"/>
                <a:ea typeface="+mn-ea"/>
                <a:cs typeface="+mn-cs"/>
              </a:rPr>
              <a:t>shame.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333333"/>
                </a:solidFill>
                <a:effectLst/>
                <a:uLnTx/>
                <a:uFillTx/>
                <a:latin typeface="Helvetica-Bold"/>
                <a:ea typeface="+mn-ea"/>
                <a:cs typeface="+mn-cs"/>
              </a:rPr>
              <a:t>Pointlessness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Helvetica" panose="020B0604020202020204" pitchFamily="34" charset="0"/>
                <a:ea typeface="+mn-ea"/>
                <a:cs typeface="+mn-cs"/>
              </a:rPr>
              <a:t>The client fails to see the point of self compassion: “How’s this going to help 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333333"/>
                </a:solidFill>
                <a:effectLst/>
                <a:uLnTx/>
                <a:uFillTx/>
                <a:latin typeface="Helvetica-Bold"/>
                <a:ea typeface="+mn-ea"/>
                <a:cs typeface="+mn-cs"/>
              </a:rPr>
              <a:t>Lack of personal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Helvetica" panose="020B0604020202020204" pitchFamily="34" charset="0"/>
                <a:ea typeface="+mn-ea"/>
                <a:cs typeface="+mn-cs"/>
              </a:rPr>
              <a:t>The client has no personal experience of kind and caring relationships with others.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333333"/>
                </a:solidFill>
                <a:effectLst/>
                <a:uLnTx/>
                <a:uFillTx/>
                <a:latin typeface="Helvetica-Bold"/>
                <a:ea typeface="+mn-ea"/>
                <a:cs typeface="+mn-cs"/>
              </a:rPr>
              <a:t>Prejudice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Helvetica" panose="020B0604020202020204" pitchFamily="34" charset="0"/>
                <a:ea typeface="+mn-ea"/>
                <a:cs typeface="+mn-cs"/>
              </a:rPr>
              <a:t>The client judges self-compassion harshly: as something ‘wishy-washy’ or a sign of weakness; </a:t>
            </a:r>
            <a:endParaRPr kumimoji="0" lang="en-CA" sz="12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5F639F9E-4D82-4E9A-8DD8-9F61212FA2C9}" type="slidenum">
              <a:rPr lang="en-US" smtClean="0"/>
              <a:t>28</a:t>
            </a:fld>
            <a:endParaRPr lang="en-US" dirty="0"/>
          </a:p>
        </p:txBody>
      </p:sp>
    </p:spTree>
    <p:extLst>
      <p:ext uri="{BB962C8B-B14F-4D97-AF65-F5344CB8AC3E}">
        <p14:creationId xmlns:p14="http://schemas.microsoft.com/office/powerpoint/2010/main" val="2563998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l"/>
            <a:r>
              <a:rPr lang="en-CA" sz="2800" b="1" i="0" u="none" strike="noStrike" baseline="0" dirty="0">
                <a:solidFill>
                  <a:srgbClr val="330033"/>
                </a:solidFill>
                <a:latin typeface="TimesNewRomanPSMT"/>
              </a:rPr>
              <a:t>Exposure Hierarchies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MT"/>
                <a:ea typeface="+mn-ea"/>
                <a:cs typeface="+mn-cs"/>
              </a:rPr>
              <a:t>In ‘traditional’ exposure the aim is primarily to reduce anxiety, with SUDS (Subjective Units of Distress Scores) – and ensuring they drop. But, this emphasis on lowering anxiety or reducing SUDS can easily feed into the agenda of experiential avoidance.</a:t>
            </a:r>
          </a:p>
          <a:p>
            <a:pPr algn="l"/>
            <a:endParaRPr lang="en-US" sz="1200" b="0" i="0" u="none" strike="noStrike" baseline="0" dirty="0">
              <a:solidFill>
                <a:srgbClr val="000000"/>
              </a:solidFill>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MT"/>
                <a:ea typeface="+mn-ea"/>
                <a:cs typeface="+mn-cs"/>
              </a:rPr>
              <a:t>ACT is an exposure-based model, </a:t>
            </a:r>
            <a:r>
              <a:rPr lang="en-US" sz="1200" b="0" i="0" u="none" strike="noStrike" baseline="0" dirty="0">
                <a:solidFill>
                  <a:srgbClr val="000000"/>
                </a:solidFill>
                <a:latin typeface="ArialMT"/>
              </a:rPr>
              <a:t>we typically work flexibly, spontaneously, fluidly, with whatever stimuli shows up for the client in this moment of the session.</a:t>
            </a:r>
            <a:r>
              <a:rPr kumimoji="0" lang="en-US" sz="1200" b="0" i="0" u="none" strike="noStrike" kern="1200" cap="none" spc="0" normalizeH="0" baseline="0" noProof="0" dirty="0">
                <a:ln>
                  <a:noFill/>
                </a:ln>
                <a:solidFill>
                  <a:srgbClr val="000000"/>
                </a:solidFill>
                <a:effectLst/>
                <a:uLnTx/>
                <a:uFillTx/>
                <a:latin typeface="ArialMT"/>
                <a:ea typeface="+mn-ea"/>
                <a:cs typeface="+mn-cs"/>
              </a:rPr>
              <a:t> The purpose of exposure in ACT is not to ‘habituate’ or ‘reduce anxiety’ (although both these are common outcomes of ACT based exposure). The purpose is to develop psychological flexibility in the presence of the stimulus.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 what does ACT have to offer in the field of trauma?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allows us to pay attention to that whole continuum of emotional experience: shame, guilt, fear, anxiety, anger, sadness, grief.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There’s an added focus on quality of life, not just symptom reduction.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There’s a bit of evidence that doing ACT and working on values, can improve response to exposure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MT"/>
                <a:ea typeface="+mn-ea"/>
                <a:cs typeface="+mn-cs"/>
              </a:rPr>
              <a:t>In ACT, we practice mindful, values-guided exposure. </a:t>
            </a:r>
            <a:r>
              <a:rPr kumimoji="0" lang="en-US" sz="1100" b="0" i="0" u="none" strike="noStrike" kern="1200" cap="none" spc="0" normalizeH="0" baseline="0" noProof="0" dirty="0">
                <a:ln>
                  <a:noFill/>
                </a:ln>
                <a:solidFill>
                  <a:srgbClr val="B3B3B3"/>
                </a:solidFill>
                <a:effectLst/>
                <a:uLnTx/>
                <a:uFillTx/>
                <a:latin typeface="ArialMT"/>
                <a:ea typeface="+mn-ea"/>
                <a:cs typeface="+mn-cs"/>
              </a:rPr>
              <a:t>• </a:t>
            </a:r>
            <a:r>
              <a:rPr kumimoji="0" lang="en-US" sz="1200" b="0" i="0" u="none" strike="noStrike" kern="1200" cap="none" spc="0" normalizeH="0" baseline="0" noProof="0" dirty="0">
                <a:ln>
                  <a:noFill/>
                </a:ln>
                <a:solidFill>
                  <a:srgbClr val="000000"/>
                </a:solidFill>
                <a:effectLst/>
                <a:uLnTx/>
                <a:uFillTx/>
                <a:latin typeface="ArialMT"/>
                <a:ea typeface="+mn-ea"/>
                <a:cs typeface="+mn-cs"/>
              </a:rPr>
              <a:t>In the service of our values, we take action, exposing ourselves to previously-avoided or neglected people, places, situations activities and events;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MT"/>
                <a:ea typeface="+mn-ea"/>
                <a:cs typeface="+mn-cs"/>
              </a:rPr>
              <a:t>exposing ourselves to things ‘outside our skin’ and ‘inside our skin’: difficult thoughts, memories, feelings, </a:t>
            </a:r>
            <a:r>
              <a:rPr kumimoji="0" lang="fr-FR" sz="1200" b="0" i="0" u="none" strike="noStrike" kern="1200" cap="none" spc="0" normalizeH="0" baseline="0" noProof="0" dirty="0">
                <a:ln>
                  <a:noFill/>
                </a:ln>
                <a:solidFill>
                  <a:srgbClr val="000000"/>
                </a:solidFill>
                <a:effectLst/>
                <a:uLnTx/>
                <a:uFillTx/>
                <a:latin typeface="ArialMT"/>
                <a:ea typeface="+mn-ea"/>
                <a:cs typeface="+mn-cs"/>
              </a:rPr>
              <a:t>emotions, sensations etc. </a:t>
            </a:r>
            <a:r>
              <a:rPr kumimoji="0" lang="en-US" sz="1100" b="0" i="0" u="none" strike="noStrike" kern="1200" cap="none" spc="0" normalizeH="0" baseline="0" noProof="0" dirty="0">
                <a:ln>
                  <a:noFill/>
                </a:ln>
                <a:solidFill>
                  <a:srgbClr val="000000"/>
                </a:solidFill>
                <a:effectLst/>
                <a:uLnTx/>
                <a:uFillTx/>
                <a:latin typeface="ArialMT"/>
                <a:ea typeface="+mn-ea"/>
                <a:cs typeface="+mn-cs"/>
              </a:rPr>
              <a:t>So instead of measuring SUDS or anxiety levels, we would be wiser to create simple 0-10 scales to measure aspects of psychological flexibility, such as: degree of acceptance or avoidance; degree of fusion or defusion; degree of presence/engagement; degree of control over actions; degree of </a:t>
            </a:r>
            <a:r>
              <a:rPr kumimoji="0" lang="en-CA" sz="1100" b="0" i="0" u="none" strike="noStrike" kern="1200" cap="none" spc="0" normalizeH="0" baseline="0" noProof="0" dirty="0">
                <a:ln>
                  <a:noFill/>
                </a:ln>
                <a:solidFill>
                  <a:srgbClr val="000000"/>
                </a:solidFill>
                <a:effectLst/>
                <a:uLnTx/>
                <a:uFillTx/>
                <a:latin typeface="ArialMT"/>
                <a:ea typeface="+mn-ea"/>
                <a:cs typeface="+mn-cs"/>
              </a:rPr>
              <a:t>connection with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rgbClr val="000000"/>
              </a:solidFill>
              <a:effectLst/>
              <a:uLnTx/>
              <a:uFillTx/>
              <a:latin typeface="Arial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000000"/>
                </a:solidFill>
                <a:effectLst/>
                <a:uLnTx/>
                <a:uFillTx/>
                <a:latin typeface="ArialMT"/>
                <a:ea typeface="+mn-ea"/>
                <a:cs typeface="+mn-cs"/>
              </a:rPr>
              <a:t>Talking about trauma is exposure. we keep asking the client regularly and frequently to notice with curiosity and openness the thoughts feelings emotions memories sensations urges and images that arise while talking. The therapist helps the client to stay grounded in the presence of these private experiences and to respond m ore flexibly to them with acceptance and defusion rather than avoidance and fusion.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rgbClr val="000000"/>
              </a:solidFill>
              <a:effectLst/>
              <a:uLnTx/>
              <a:uFillTx/>
              <a:latin typeface="Arial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MT"/>
                <a:ea typeface="+mn-ea"/>
                <a:cs typeface="+mn-cs"/>
              </a:rPr>
              <a:t>In ACT, we define exposure somewhat differently: </a:t>
            </a:r>
            <a:r>
              <a:rPr kumimoji="0" lang="en-US" sz="1200" b="0" i="1" u="none" strike="noStrike" kern="1200" cap="none" spc="0" normalizeH="0" baseline="0" noProof="0" dirty="0">
                <a:ln>
                  <a:noFill/>
                </a:ln>
                <a:solidFill>
                  <a:srgbClr val="000000"/>
                </a:solidFill>
                <a:effectLst/>
                <a:uLnTx/>
                <a:uFillTx/>
                <a:latin typeface="Arial-ItalicMT"/>
                <a:ea typeface="+mn-ea"/>
                <a:cs typeface="+mn-cs"/>
              </a:rPr>
              <a:t>organized contact with repertoire-narrowing stimuli for the purpose of </a:t>
            </a:r>
            <a:r>
              <a:rPr kumimoji="0" lang="en-CA" sz="1200" b="0" i="1" u="none" strike="noStrike" kern="1200" cap="none" spc="0" normalizeH="0" baseline="0" noProof="0" dirty="0">
                <a:ln>
                  <a:noFill/>
                </a:ln>
                <a:solidFill>
                  <a:srgbClr val="000000"/>
                </a:solidFill>
                <a:effectLst/>
                <a:uLnTx/>
                <a:uFillTx/>
                <a:latin typeface="Arial-ItalicMT"/>
                <a:ea typeface="+mn-ea"/>
                <a:cs typeface="+mn-cs"/>
              </a:rPr>
              <a:t>increasing psychological flexibility. </a:t>
            </a:r>
            <a:r>
              <a:rPr kumimoji="0" lang="en-US" sz="1200" b="0" i="0" u="none" strike="noStrike" kern="1200" cap="none" spc="0" normalizeH="0" baseline="0" noProof="0" dirty="0">
                <a:ln>
                  <a:noFill/>
                </a:ln>
                <a:solidFill>
                  <a:srgbClr val="000000"/>
                </a:solidFill>
                <a:effectLst/>
                <a:uLnTx/>
                <a:uFillTx/>
                <a:latin typeface="Arial-BoldItalicMT"/>
                <a:ea typeface="+mn-ea"/>
                <a:cs typeface="+mn-cs"/>
              </a:rPr>
              <a:t>Psychological flexibility includes emotional flexibility, cognitive flexibility, and behavioural flexibility</a:t>
            </a:r>
            <a:r>
              <a:rPr kumimoji="0" lang="en-US" sz="1600" b="0" i="0" u="none" strike="noStrike" kern="1200" cap="none" spc="0" normalizeH="0" baseline="0" noProof="0" dirty="0">
                <a:ln>
                  <a:noFill/>
                </a:ln>
                <a:solidFill>
                  <a:srgbClr val="000000"/>
                </a:solidFill>
                <a:effectLst/>
                <a:uLnTx/>
                <a:uFillTx/>
                <a:latin typeface="Arial-BoldItalicMT"/>
                <a:ea typeface="+mn-ea"/>
                <a:cs typeface="+mn-cs"/>
              </a:rPr>
              <a:t>. </a:t>
            </a:r>
            <a:r>
              <a:rPr kumimoji="0" lang="en-US" sz="1100" b="0" i="0" u="none" strike="noStrike" kern="1200" cap="none" spc="0" normalizeH="0" baseline="0" noProof="0" dirty="0">
                <a:ln>
                  <a:noFill/>
                </a:ln>
                <a:solidFill>
                  <a:srgbClr val="B3B3B3"/>
                </a:solidFill>
                <a:effectLst/>
                <a:uLnTx/>
                <a:uFillTx/>
                <a:latin typeface="ArialMT"/>
                <a:ea typeface="+mn-ea"/>
                <a:cs typeface="+mn-cs"/>
              </a:rPr>
              <a:t>• </a:t>
            </a:r>
            <a:r>
              <a:rPr kumimoji="0" lang="en-US" sz="1200" b="0" i="0" u="none" strike="noStrike" kern="1200" cap="none" spc="0" normalizeH="0" baseline="0" noProof="0" dirty="0">
                <a:ln>
                  <a:noFill/>
                </a:ln>
                <a:solidFill>
                  <a:srgbClr val="000000"/>
                </a:solidFill>
                <a:effectLst/>
                <a:uLnTx/>
                <a:uFillTx/>
                <a:latin typeface="ArialMT"/>
                <a:ea typeface="+mn-ea"/>
                <a:cs typeface="+mn-cs"/>
              </a:rPr>
              <a:t>“Repertoire-narrowing” basically means that behaviours becomes rigid, inflexible, limited – narrowing down to a small range of ineffective behavioural responses. Behavioural repertoires may be narrowed by all sorts of stimuli – not just by those that are </a:t>
            </a:r>
            <a:r>
              <a:rPr kumimoji="0" lang="en-CA" sz="1200" b="0" i="0" u="none" strike="noStrike" kern="1200" cap="none" spc="0" normalizeH="0" baseline="0" noProof="0" dirty="0">
                <a:ln>
                  <a:noFill/>
                </a:ln>
                <a:solidFill>
                  <a:srgbClr val="000000"/>
                </a:solidFill>
                <a:effectLst/>
                <a:uLnTx/>
                <a:uFillTx/>
                <a:latin typeface="ArialMT"/>
                <a:ea typeface="+mn-ea"/>
                <a:cs typeface="+mn-cs"/>
              </a:rPr>
              <a:t>fear-evoking. </a:t>
            </a:r>
          </a:p>
          <a:p>
            <a:endParaRPr lang="en-CA" b="1" dirty="0"/>
          </a:p>
          <a:p>
            <a:r>
              <a:rPr lang="en-CA" b="1" dirty="0"/>
              <a:t>Graded exposure – </a:t>
            </a:r>
            <a:r>
              <a:rPr lang="en-CA" b="0" dirty="0"/>
              <a:t>We talk about client’s personal traumatic events slowly, we lead up to them, to see if people can respond flexibly and then we build them up, its like the metaphor, how do you eat an elephant? One bite at a time. We build up capacity to respond to one behaviour at a time. This is the same for traumatic memories, we do not do hierarchies. With trauma, people are often overwhelmed, so we break it down make it small, to ensure efficacy. Clients need to be able to drop an anchor, ground and center, and breathe. </a:t>
            </a:r>
          </a:p>
          <a:p>
            <a:endParaRPr lang="en-CA" dirty="0"/>
          </a:p>
          <a:p>
            <a:pPr algn="l"/>
            <a:r>
              <a:rPr lang="fr-FR" sz="1200" b="0" i="0" u="none" strike="noStrike" baseline="0" dirty="0">
                <a:solidFill>
                  <a:srgbClr val="000000"/>
                </a:solidFill>
                <a:latin typeface="ArialMT"/>
              </a:rPr>
              <a:t>Defusion, </a:t>
            </a:r>
            <a:r>
              <a:rPr lang="en-US" sz="1200" b="0" i="0" u="none" strike="noStrike" baseline="0" dirty="0">
                <a:solidFill>
                  <a:srgbClr val="000000"/>
                </a:solidFill>
                <a:latin typeface="ArialMT"/>
              </a:rPr>
              <a:t>acceptance, self-as-context, and contacting the present moment, all function as interoceptive exposure if and when they involve consciously turning towards difficult thoughts and feelings that typically lead to unworkable action, with openness, curiosity and flexibility.</a:t>
            </a:r>
          </a:p>
          <a:p>
            <a:pPr algn="l"/>
            <a:endParaRPr lang="en-US" sz="1200" b="0" i="0" u="none" strike="noStrike" baseline="0" dirty="0">
              <a:solidFill>
                <a:srgbClr val="000000"/>
              </a:solidFill>
              <a:latin typeface="ArialMT"/>
            </a:endParaRPr>
          </a:p>
          <a:p>
            <a:pPr algn="l"/>
            <a:r>
              <a:rPr lang="en-US" sz="1200" b="0" i="0" u="none" strike="noStrike" baseline="0" dirty="0">
                <a:solidFill>
                  <a:srgbClr val="000000"/>
                </a:solidFill>
                <a:latin typeface="ArialMT"/>
              </a:rPr>
              <a:t>WE do not use the word exposure. “Are you </a:t>
            </a:r>
            <a:r>
              <a:rPr lang="en-US" sz="1200" b="0" i="1" u="none" strike="noStrike" baseline="0" dirty="0">
                <a:solidFill>
                  <a:srgbClr val="000000"/>
                </a:solidFill>
                <a:latin typeface="Arial-ItalicMT"/>
              </a:rPr>
              <a:t>willing </a:t>
            </a:r>
            <a:r>
              <a:rPr lang="en-US" sz="1200" b="0" i="0" u="none" strike="noStrike" baseline="0" dirty="0">
                <a:solidFill>
                  <a:srgbClr val="000000"/>
                </a:solidFill>
                <a:latin typeface="ArialMT"/>
              </a:rPr>
              <a:t>to make room for this anxiety, in order to do these things that really matter to you?” </a:t>
            </a:r>
            <a:endParaRPr lang="en-CA" sz="1200" b="1" i="0" u="none" strike="noStrike" baseline="0" dirty="0">
              <a:solidFill>
                <a:srgbClr val="4033E6"/>
              </a:solidFill>
              <a:latin typeface="Arial-BoldMT"/>
            </a:endParaRPr>
          </a:p>
          <a:p>
            <a:pPr algn="l"/>
            <a:endParaRPr lang="en-CA" sz="1200" b="1" i="0" u="none" strike="noStrike" baseline="0" dirty="0">
              <a:solidFill>
                <a:srgbClr val="4033E6"/>
              </a:solidFill>
              <a:latin typeface="Arial-BoldMT"/>
            </a:endParaRPr>
          </a:p>
          <a:p>
            <a:pPr algn="l"/>
            <a:r>
              <a:rPr lang="en-CA" sz="1200" b="0" i="0" u="none" strike="noStrike" baseline="0" dirty="0">
                <a:solidFill>
                  <a:srgbClr val="4033E6"/>
                </a:solidFill>
                <a:latin typeface="Arial-BoldMT"/>
              </a:rPr>
              <a:t>When doing exposure therapy, therapist and client should have a safety signal, there should be a clear rationale for doing the exposure</a:t>
            </a:r>
            <a:r>
              <a:rPr lang="en-CA" sz="1200" b="0" i="1" u="none" strike="noStrike" baseline="0" dirty="0">
                <a:solidFill>
                  <a:srgbClr val="000000"/>
                </a:solidFill>
                <a:latin typeface="Arial-ItalicMT"/>
              </a:rPr>
              <a:t>. </a:t>
            </a:r>
            <a:r>
              <a:rPr lang="en-CA" sz="1200" b="0" i="0" u="none" strike="noStrike" baseline="0" dirty="0">
                <a:solidFill>
                  <a:srgbClr val="000000"/>
                </a:solidFill>
                <a:latin typeface="Arial-ItalicMT"/>
              </a:rPr>
              <a:t>There should be a formal procedure and ritual for the exposure. It should involve the client with active participation, </a:t>
            </a:r>
          </a:p>
          <a:p>
            <a:pPr algn="l"/>
            <a:endParaRPr lang="en-CA" sz="1200" b="0" i="0" u="none" strike="noStrike" baseline="0" dirty="0">
              <a:solidFill>
                <a:srgbClr val="000000"/>
              </a:solidFill>
              <a:latin typeface="Arial-ItalicM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Linking exposure and acceptance: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The ACT model highlights the importance of moving beyond tolerance of painful traumatic memories and the associated internal experiences into acceptance. Acceptance is the ability to experience thoughts and feelings as they arise. acceptance creates an experience in which new learning may occur. Notably, this model suggests that exposure is conducted in order to facilitate valued living rather than symptom reduction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algn="l"/>
            <a:endParaRPr lang="en-CA" i="0" dirty="0"/>
          </a:p>
        </p:txBody>
      </p:sp>
      <p:sp>
        <p:nvSpPr>
          <p:cNvPr id="4" name="Slide Number Placeholder 3"/>
          <p:cNvSpPr>
            <a:spLocks noGrp="1"/>
          </p:cNvSpPr>
          <p:nvPr>
            <p:ph type="sldNum" sz="quarter" idx="5"/>
          </p:nvPr>
        </p:nvSpPr>
        <p:spPr/>
        <p:txBody>
          <a:bodyPr/>
          <a:lstStyle/>
          <a:p>
            <a:fld id="{5F639F9E-4D82-4E9A-8DD8-9F61212FA2C9}" type="slidenum">
              <a:rPr lang="en-US" smtClean="0"/>
              <a:t>29</a:t>
            </a:fld>
            <a:endParaRPr lang="en-US" dirty="0"/>
          </a:p>
        </p:txBody>
      </p:sp>
    </p:spTree>
    <p:extLst>
      <p:ext uri="{BB962C8B-B14F-4D97-AF65-F5344CB8AC3E}">
        <p14:creationId xmlns:p14="http://schemas.microsoft.com/office/powerpoint/2010/main" val="190692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effectLst/>
              <a:latin typeface="Arial" panose="020B0604020202020204" pitchFamily="34" charset="0"/>
            </a:endParaRPr>
          </a:p>
          <a:p>
            <a:r>
              <a:rPr lang="en-US" dirty="0">
                <a:effectLst/>
                <a:latin typeface="Arial" panose="020B0604020202020204" pitchFamily="34" charset="0"/>
              </a:rPr>
              <a:t>We are going to start off with the components of starting therapy off safely with our clients with trauma experiences. </a:t>
            </a:r>
          </a:p>
          <a:p>
            <a:endParaRPr lang="en-US" dirty="0">
              <a:effectLst/>
              <a:latin typeface="Arial" panose="020B0604020202020204" pitchFamily="34" charset="0"/>
            </a:endParaRPr>
          </a:p>
          <a:p>
            <a:r>
              <a:rPr lang="en-US" dirty="0">
                <a:effectLst/>
                <a:latin typeface="Arial" panose="020B0604020202020204" pitchFamily="34" charset="0"/>
              </a:rPr>
              <a:t>Bare minimum/serious learning approach</a:t>
            </a:r>
          </a:p>
          <a:p>
            <a:r>
              <a:rPr lang="en-US" dirty="0">
                <a:effectLst/>
                <a:latin typeface="Arial" panose="020B0604020202020204" pitchFamily="34" charset="0"/>
              </a:rPr>
              <a:t>Therapeutic relationship- does that look different in ACT?</a:t>
            </a:r>
          </a:p>
          <a:p>
            <a:r>
              <a:rPr lang="en-US" dirty="0">
                <a:effectLst/>
                <a:latin typeface="Arial" panose="020B0604020202020204" pitchFamily="34" charset="0"/>
              </a:rPr>
              <a:t>the neuroscience of trauma</a:t>
            </a:r>
          </a:p>
          <a:p>
            <a:r>
              <a:rPr lang="en-US" dirty="0">
                <a:effectLst/>
                <a:latin typeface="Arial" panose="020B0604020202020204" pitchFamily="34" charset="0"/>
              </a:rPr>
              <a:t>3 stages of trauma therapy</a:t>
            </a:r>
          </a:p>
          <a:p>
            <a:r>
              <a:rPr lang="en-US" dirty="0">
                <a:effectLst/>
                <a:latin typeface="Arial" panose="020B0604020202020204" pitchFamily="34" charset="0"/>
              </a:rPr>
              <a:t>The polyvagal theory</a:t>
            </a:r>
          </a:p>
          <a:p>
            <a:r>
              <a:rPr lang="en-US" dirty="0">
                <a:effectLst/>
                <a:latin typeface="Arial" panose="020B0604020202020204" pitchFamily="34" charset="0"/>
              </a:rPr>
              <a:t>And establishing therapy goals </a:t>
            </a:r>
          </a:p>
          <a:p>
            <a:endParaRPr lang="en-US"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F639F9E-4D82-4E9A-8DD8-9F61212FA2C9}" type="slidenum">
              <a:rPr lang="en-US" smtClean="0"/>
              <a:t>3</a:t>
            </a:fld>
            <a:endParaRPr lang="en-US" dirty="0"/>
          </a:p>
        </p:txBody>
      </p:sp>
    </p:spTree>
    <p:extLst>
      <p:ext uri="{BB962C8B-B14F-4D97-AF65-F5344CB8AC3E}">
        <p14:creationId xmlns:p14="http://schemas.microsoft.com/office/powerpoint/2010/main" val="3553843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l"/>
            <a:r>
              <a:rPr lang="en-CA" dirty="0">
                <a:effectLst/>
                <a:latin typeface="Times New Roman" panose="02020603050405020304" pitchFamily="18" charset="0"/>
              </a:rPr>
              <a:t>We tailor exposure to the client’s cognition.  </a:t>
            </a:r>
            <a:r>
              <a:rPr lang="en-US" sz="1200" b="0" i="1" u="none" strike="noStrike" baseline="0" dirty="0">
                <a:solidFill>
                  <a:srgbClr val="000000"/>
                </a:solidFill>
                <a:latin typeface="Calibri" panose="020F0502020204030204" pitchFamily="34" charset="0"/>
              </a:rPr>
              <a:t>Always modify and adapt everything to suit the unique client you're working with – and err on the side of caution</a:t>
            </a:r>
            <a:r>
              <a:rPr lang="en-US" sz="1200" b="0" i="0" u="none" strike="noStrike" baseline="0" dirty="0">
                <a:solidFill>
                  <a:srgbClr val="000000"/>
                </a:solidFill>
                <a:latin typeface="Calibri" panose="020F0502020204030204" pitchFamily="34" charset="0"/>
              </a:rPr>
              <a:t>. If your intuition and experience tells you that a given exercise or intervention may be unwise for this client at this time – unsuitable, too risky, etc. - then honor that. </a:t>
            </a:r>
            <a:r>
              <a:rPr lang="en-US" sz="1800" b="0" i="0" u="none" strike="noStrike" baseline="0" dirty="0">
                <a:solidFill>
                  <a:srgbClr val="000000"/>
                </a:solidFill>
                <a:latin typeface="Calibri" panose="020F0502020204030204" pitchFamily="34" charset="0"/>
              </a:rPr>
              <a:t> </a:t>
            </a:r>
            <a:r>
              <a:rPr lang="en-US" sz="1200" b="0" i="0" u="none" strike="noStrike" baseline="0" dirty="0">
                <a:solidFill>
                  <a:srgbClr val="000000"/>
                </a:solidFill>
                <a:latin typeface="Calibri" panose="020F0502020204030204" pitchFamily="34" charset="0"/>
              </a:rPr>
              <a:t>if you ever get it wrong, and your exercise or intervention backfires, then always apologize, drop anchor, ground the client, explore what happened with openness and curiosity – and then try something else.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4033E6"/>
              </a:solidFill>
              <a:effectLst/>
              <a:uLnTx/>
              <a:uFillTx/>
              <a:latin typeface="Arial-Bold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330033"/>
                </a:solidFill>
                <a:effectLst/>
                <a:uLnTx/>
                <a:uFillTx/>
                <a:latin typeface="TimesNewRomanPSMT"/>
                <a:ea typeface="+mn-ea"/>
                <a:cs typeface="+mn-cs"/>
              </a:rPr>
              <a:t>Flexibility With Exposure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MT"/>
                <a:ea typeface="+mn-ea"/>
                <a:cs typeface="+mn-cs"/>
              </a:rPr>
              <a:t>Because of the way we define exposure in ACT, we can be incredibly flexible with the way we do it - arguably far more so than in any other exposure-based models. </a:t>
            </a:r>
            <a:r>
              <a:rPr kumimoji="0" lang="en-US" sz="1100" b="0" i="0" u="none" strike="noStrike" kern="1200" cap="none" spc="0" normalizeH="0" baseline="0" noProof="0" dirty="0">
                <a:ln>
                  <a:noFill/>
                </a:ln>
                <a:solidFill>
                  <a:srgbClr val="B3B3B3"/>
                </a:solidFill>
                <a:effectLst/>
                <a:uLnTx/>
                <a:uFillTx/>
                <a:latin typeface="ArialMT"/>
                <a:ea typeface="+mn-ea"/>
                <a:cs typeface="+mn-cs"/>
              </a:rPr>
              <a:t> </a:t>
            </a:r>
            <a:r>
              <a:rPr kumimoji="0" lang="en-US" sz="1200" b="0" i="0" u="none" strike="noStrike" kern="1200" cap="none" spc="0" normalizeH="0" baseline="0" noProof="0" dirty="0">
                <a:ln>
                  <a:noFill/>
                </a:ln>
                <a:solidFill>
                  <a:srgbClr val="000000"/>
                </a:solidFill>
                <a:effectLst/>
                <a:uLnTx/>
                <a:uFillTx/>
                <a:latin typeface="ArialMT"/>
                <a:ea typeface="+mn-ea"/>
                <a:cs typeface="+mn-cs"/>
              </a:rPr>
              <a:t>So, Recognize ways in which you’ve already been doing exposure, without even realizing it </a:t>
            </a:r>
            <a:r>
              <a:rPr kumimoji="0" lang="en-US" sz="1100" b="0" i="0" u="none" strike="noStrike" kern="1200" cap="none" spc="0" normalizeH="0" baseline="0" noProof="0" dirty="0">
                <a:ln>
                  <a:noFill/>
                </a:ln>
                <a:solidFill>
                  <a:srgbClr val="B3B3B3"/>
                </a:solidFill>
                <a:effectLst/>
                <a:uLnTx/>
                <a:uFillTx/>
                <a:latin typeface="ArialMT"/>
                <a:ea typeface="+mn-ea"/>
                <a:cs typeface="+mn-cs"/>
              </a:rPr>
              <a:t>• </a:t>
            </a:r>
            <a:r>
              <a:rPr kumimoji="0" lang="en-US" sz="1200" b="0" i="0" u="none" strike="noStrike" kern="1200" cap="none" spc="0" normalizeH="0" baseline="0" noProof="0" dirty="0">
                <a:ln>
                  <a:noFill/>
                </a:ln>
                <a:solidFill>
                  <a:srgbClr val="000000"/>
                </a:solidFill>
                <a:effectLst/>
                <a:uLnTx/>
                <a:uFillTx/>
                <a:latin typeface="ArialMT"/>
                <a:ea typeface="+mn-ea"/>
                <a:cs typeface="+mn-cs"/>
              </a:rPr>
              <a:t>Come up with your own methods, techniques, adaptations and </a:t>
            </a:r>
            <a:r>
              <a:rPr kumimoji="0" lang="en-CA" sz="1200" b="0" i="0" u="none" strike="noStrike" kern="1200" cap="none" spc="0" normalizeH="0" baseline="0" noProof="0" dirty="0">
                <a:ln>
                  <a:noFill/>
                </a:ln>
                <a:solidFill>
                  <a:srgbClr val="000000"/>
                </a:solidFill>
                <a:effectLst/>
                <a:uLnTx/>
                <a:uFillTx/>
                <a:latin typeface="ArialMT"/>
                <a:ea typeface="+mn-ea"/>
                <a:cs typeface="+mn-cs"/>
              </a:rPr>
              <a:t>modifications for doing exposure </a:t>
            </a:r>
            <a:r>
              <a:rPr kumimoji="0" lang="en-US" sz="1100" b="0" i="0" u="none" strike="noStrike" kern="1200" cap="none" spc="0" normalizeH="0" baseline="0" noProof="0" dirty="0">
                <a:ln>
                  <a:noFill/>
                </a:ln>
                <a:solidFill>
                  <a:srgbClr val="B3B3B3"/>
                </a:solidFill>
                <a:effectLst/>
                <a:uLnTx/>
                <a:uFillTx/>
                <a:latin typeface="ArialMT"/>
                <a:ea typeface="+mn-ea"/>
                <a:cs typeface="+mn-cs"/>
              </a:rPr>
              <a:t>• </a:t>
            </a:r>
            <a:r>
              <a:rPr kumimoji="0" lang="en-US" sz="1200" b="0" i="0" u="none" strike="noStrike" kern="1200" cap="none" spc="0" normalizeH="0" baseline="0" noProof="0" dirty="0">
                <a:ln>
                  <a:noFill/>
                </a:ln>
                <a:solidFill>
                  <a:srgbClr val="000000"/>
                </a:solidFill>
                <a:effectLst/>
                <a:uLnTx/>
                <a:uFillTx/>
                <a:latin typeface="ArialMT"/>
                <a:ea typeface="+mn-ea"/>
                <a:cs typeface="+mn-cs"/>
              </a:rPr>
              <a:t>Recognize where you have been doing ‘traditional’ exposure (i.e. primarily to reduce anxiety levels or SUDS) and adapt or modify those methods so they become more ACT-congruent (i.e. primarily to increase psychological flexibility) </a:t>
            </a: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l"/>
            <a:endParaRPr lang="en-CA" dirty="0">
              <a:effectLst/>
              <a:latin typeface="Times New Roman" panose="02020603050405020304" pitchFamily="18" charset="0"/>
            </a:endParaRPr>
          </a:p>
          <a:p>
            <a:r>
              <a:rPr lang="en-CA" dirty="0">
                <a:effectLst/>
                <a:latin typeface="Times New Roman" panose="02020603050405020304" pitchFamily="18" charset="0"/>
              </a:rPr>
              <a:t> </a:t>
            </a:r>
            <a:endParaRPr lang="en-CA" dirty="0"/>
          </a:p>
        </p:txBody>
      </p:sp>
      <p:sp>
        <p:nvSpPr>
          <p:cNvPr id="4" name="Slide Number Placeholder 3"/>
          <p:cNvSpPr>
            <a:spLocks noGrp="1"/>
          </p:cNvSpPr>
          <p:nvPr>
            <p:ph type="sldNum" sz="quarter" idx="5"/>
          </p:nvPr>
        </p:nvSpPr>
        <p:spPr/>
        <p:txBody>
          <a:bodyPr/>
          <a:lstStyle/>
          <a:p>
            <a:fld id="{5F639F9E-4D82-4E9A-8DD8-9F61212FA2C9}" type="slidenum">
              <a:rPr lang="en-US" smtClean="0"/>
              <a:t>30</a:t>
            </a:fld>
            <a:endParaRPr lang="en-US" dirty="0"/>
          </a:p>
        </p:txBody>
      </p:sp>
    </p:spTree>
    <p:extLst>
      <p:ext uri="{BB962C8B-B14F-4D97-AF65-F5344CB8AC3E}">
        <p14:creationId xmlns:p14="http://schemas.microsoft.com/office/powerpoint/2010/main" val="2824068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When working with painful memories, we use exposure again, and we ensure that the client is willing. We drop an anchor, </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we get the client to use their observing self, the part of them that is the noticing part.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We check in and ask from 0-10 how much in control of your body are you, the goal is to be present and be in control of your body during flashbacks, intense memories and painful emotions. Again, the goal is to increase presence not decrease arousal. Reminding the client that anchors don’t keep the storm away, as they come and go, but they hold us steady and stop us from getting swept away. </a:t>
            </a:r>
          </a:p>
          <a:p>
            <a:endParaRPr lang="en-CA" dirty="0"/>
          </a:p>
          <a:p>
            <a:r>
              <a:rPr lang="en-CA" dirty="0"/>
              <a:t>when the client is experiencing a lot of symptoms we contact the present moment, ensuring the client is in the room with us, we may have to use mindful movement and expansive awareness, having them open their eyes and see around the room. Again, you may notice the client hugging themselves, rubbing their arms in a compassionate way subconsciously, this is a good time to bring it to their attention, have them do this in a deliberate, mindful way, grounding themselves </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with compassion. </a:t>
            </a:r>
            <a:r>
              <a:rPr lang="en-CA" dirty="0"/>
              <a:t>Accessing the clients Values and goals  and reminding them that they are about “getting one’s life back”.</a:t>
            </a:r>
          </a:p>
          <a:p>
            <a:endParaRPr lang="en-CA" dirty="0"/>
          </a:p>
          <a:p>
            <a:r>
              <a:rPr lang="en-CA" dirty="0"/>
              <a:t>There are tons of metaphors to provide education for complex concepts and to help the client get unhooked from painful memories.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Clients will find their own ways to ground themselves through exposure. Our job is to notice them and make the client conscious of them. They are more likely to remember ground themselves, when its self-discovered methods. </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Moving with the TIMES is a good acronym that stands for thoughts, images, memories emotions and sensations. When one shows up, you can make it the focus of your work as needed then go back to the memory.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Part of the exposure is asking the client to tell you the memory or image again but while staying in their body with their eyes opened. And to practice it at home while anchoring themselves through grounding and centering. Another technique is extending a memory, make it bigger so it contains more than just the horror of it, often this is used to consciously include non-horrific evens from shortly before and after the core episode” around the edges of the memory. This increases willingness, builds capacity for mindful exposure, turning towards the memory with openness and curiosity. Be clear that the aim is to come back to I  a lot, emphasize being engaged with life, being present and self control of physical 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Sometimes clients report the urge to run away of lash out or push something away, this is linked to running away or fighting with something in the memory. Invite the client to mindfully act those urges out, stamp legs, up and down, like running, or pretend to push away, notice with curiosity, how their bodies move and what it feels like, building willingness, reconnection with goals and values.  This helps to re-wire the brain.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Often clients want memories to go away. They want them deleted. </a:t>
            </a:r>
          </a:p>
          <a:p>
            <a:pPr algn="l"/>
            <a:r>
              <a:rPr lang="en-CA" sz="1200" b="0" i="0" u="none" strike="noStrike" baseline="0" dirty="0">
                <a:latin typeface="Calibri" panose="020F0502020204030204" pitchFamily="34" charset="0"/>
              </a:rPr>
              <a:t>As with any difficult private experience, we want to know </a:t>
            </a:r>
            <a:r>
              <a:rPr lang="en-CA" sz="1200" b="0" i="1" u="none" strike="noStrike" baseline="0" dirty="0">
                <a:latin typeface="Calibri-Italic"/>
              </a:rPr>
              <a:t>how </a:t>
            </a:r>
            <a:r>
              <a:rPr lang="en-CA" sz="1200" b="0" i="0" u="none" strike="noStrike" baseline="0" dirty="0">
                <a:latin typeface="Calibri" panose="020F0502020204030204" pitchFamily="34" charset="0"/>
              </a:rPr>
              <a:t>these memories are problematic for the client (aside from the obvious: that they feel bad). We want to know: what important aspects of life are they getting in the way of?</a:t>
            </a:r>
          </a:p>
          <a:p>
            <a:pPr algn="l"/>
            <a:endParaRPr lang="en-CA" sz="1200" b="0" i="0" u="none" strike="noStrike" baseline="0" dirty="0">
              <a:latin typeface="Calibri" panose="020F0502020204030204" pitchFamily="34" charset="0"/>
            </a:endParaRPr>
          </a:p>
          <a:p>
            <a:pPr algn="l"/>
            <a:r>
              <a:rPr lang="en-CA" sz="1200" b="0" i="0" u="none" strike="noStrike" baseline="0" dirty="0">
                <a:latin typeface="Calibri" panose="020F0502020204030204" pitchFamily="34" charset="0"/>
              </a:rPr>
              <a:t>Some exposure techniques that have been really helpful include:</a:t>
            </a:r>
          </a:p>
          <a:p>
            <a:pPr algn="l"/>
            <a:r>
              <a:rPr lang="en-CA" sz="1200" b="0" i="0" u="none" strike="noStrike" baseline="0" dirty="0">
                <a:latin typeface="Calibri" panose="020F0502020204030204" pitchFamily="34" charset="0"/>
              </a:rPr>
              <a:t>Describing the memory</a:t>
            </a:r>
          </a:p>
          <a:p>
            <a:pPr algn="l"/>
            <a:r>
              <a:rPr lang="en-CA" sz="1200" b="0" i="0" u="none" strike="noStrike" baseline="0" dirty="0">
                <a:latin typeface="Calibri" panose="020F0502020204030204" pitchFamily="34" charset="0"/>
              </a:rPr>
              <a:t>Imagery rescripting</a:t>
            </a:r>
          </a:p>
          <a:p>
            <a:pPr algn="l"/>
            <a:r>
              <a:rPr lang="en-CA" sz="1200" b="0" i="0" u="none" strike="noStrike" baseline="0" dirty="0">
                <a:latin typeface="Calibri" panose="020F0502020204030204" pitchFamily="34" charset="0"/>
              </a:rPr>
              <a:t>Body-memory connection- exploring parts of body when memory is present sensations, postures, movements actions feelings</a:t>
            </a:r>
          </a:p>
          <a:p>
            <a:pPr algn="l"/>
            <a:r>
              <a:rPr lang="en-CA" sz="1200" b="0" i="0" u="none" strike="noStrike" baseline="0" dirty="0">
                <a:latin typeface="Calibri" panose="020F0502020204030204" pitchFamily="34" charset="0"/>
              </a:rPr>
              <a:t>Noticing naming</a:t>
            </a:r>
          </a:p>
          <a:p>
            <a:pPr algn="l"/>
            <a:r>
              <a:rPr lang="en-CA" sz="1200" b="0" i="0" u="none" strike="noStrike" baseline="0" dirty="0">
                <a:latin typeface="Calibri" panose="020F0502020204030204" pitchFamily="34" charset="0"/>
              </a:rPr>
              <a:t>Leaves on a stream</a:t>
            </a:r>
          </a:p>
          <a:p>
            <a:pPr algn="l"/>
            <a:endParaRPr lang="en-CA" dirty="0"/>
          </a:p>
        </p:txBody>
      </p:sp>
      <p:sp>
        <p:nvSpPr>
          <p:cNvPr id="4" name="Slide Number Placeholder 3"/>
          <p:cNvSpPr>
            <a:spLocks noGrp="1"/>
          </p:cNvSpPr>
          <p:nvPr>
            <p:ph type="sldNum" sz="quarter" idx="5"/>
          </p:nvPr>
        </p:nvSpPr>
        <p:spPr/>
        <p:txBody>
          <a:bodyPr/>
          <a:lstStyle/>
          <a:p>
            <a:fld id="{5F639F9E-4D82-4E9A-8DD8-9F61212FA2C9}" type="slidenum">
              <a:rPr lang="en-US" smtClean="0"/>
              <a:t>31</a:t>
            </a:fld>
            <a:endParaRPr lang="en-US" dirty="0"/>
          </a:p>
        </p:txBody>
      </p:sp>
    </p:spTree>
    <p:extLst>
      <p:ext uri="{BB962C8B-B14F-4D97-AF65-F5344CB8AC3E}">
        <p14:creationId xmlns:p14="http://schemas.microsoft.com/office/powerpoint/2010/main" val="1317898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effectLst/>
                <a:latin typeface="Times New Roman" panose="02020603050405020304" pitchFamily="18" charset="0"/>
              </a:rPr>
              <a:t>Image rehearsal therapy IRT is a modified CBT technique with good effects on improving sleep and reducing frequency and intensity of nightmares. It’s a good adjunct to any trauma therapy.</a:t>
            </a:r>
          </a:p>
          <a:p>
            <a:endParaRPr lang="en-US" dirty="0">
              <a:effectLst/>
              <a:latin typeface="Times New Roman" panose="02020603050405020304" pitchFamily="18" charset="0"/>
            </a:endParaRPr>
          </a:p>
          <a:p>
            <a:r>
              <a:rPr lang="en-US" dirty="0">
                <a:effectLst/>
                <a:latin typeface="Times New Roman" panose="02020603050405020304" pitchFamily="18" charset="0"/>
              </a:rPr>
              <a:t>We ask the client to pick a recurrent nightmare. If nightmares change, then one that is most vivid. Instruct the client to write about it in great detail, in the present tense, describing everything that they can remember. Describe at each point in the nightmare what one feels, thinks, sees, hears, touches and tastes. </a:t>
            </a:r>
          </a:p>
          <a:p>
            <a:endParaRPr lang="en-US" dirty="0">
              <a:effectLst/>
              <a:latin typeface="Times New Roman" panose="02020603050405020304" pitchFamily="18" charset="0"/>
            </a:endParaRPr>
          </a:p>
          <a:p>
            <a:r>
              <a:rPr lang="en-US" dirty="0">
                <a:effectLst/>
                <a:latin typeface="Times New Roman" panose="02020603050405020304" pitchFamily="18" charset="0"/>
              </a:rPr>
              <a:t>WE ask the client to bring this description into session and read it out.</a:t>
            </a:r>
          </a:p>
          <a:p>
            <a:endParaRPr lang="en-US" dirty="0">
              <a:effectLst/>
              <a:latin typeface="Times New Roman" panose="02020603050405020304" pitchFamily="18" charset="0"/>
            </a:endParaRPr>
          </a:p>
          <a:p>
            <a:r>
              <a:rPr lang="en-US" dirty="0">
                <a:effectLst/>
                <a:latin typeface="Times New Roman" panose="02020603050405020304" pitchFamily="18" charset="0"/>
              </a:rPr>
              <a:t>Then we have the client change one thing that happens in the dream. It does not have to be a happy ending or a changed ending. It could be small like the color of a shirt or the temperature of the weather. It could too be a dramatic change. But we let the client choose. WE have the client write down the changed nightmare in as much detail as possible but with the added change. </a:t>
            </a:r>
          </a:p>
          <a:p>
            <a:endParaRPr lang="en-US" dirty="0">
              <a:effectLst/>
              <a:latin typeface="Times New Roman" panose="02020603050405020304" pitchFamily="18" charset="0"/>
            </a:endParaRPr>
          </a:p>
          <a:p>
            <a:r>
              <a:rPr lang="en-US" dirty="0">
                <a:effectLst/>
                <a:latin typeface="Times New Roman" panose="02020603050405020304" pitchFamily="18" charset="0"/>
              </a:rPr>
              <a:t>The client reads the changed nightmare and vividly imagines it before bed. Finally, the client practices a mindfulness technique for 20 minutes, then goes to bed. If the client wakes up in the night after a nightmare, they do a mindful grounding, centering exercise (breathing dropping anchor etc.), they mentally replay the nightmare but with one changed detail and go back  to bed and practice sleep hygiene skills. </a:t>
            </a:r>
          </a:p>
          <a:p>
            <a:endParaRPr lang="en-US" dirty="0">
              <a:effectLst/>
              <a:latin typeface="Times New Roman" panose="02020603050405020304" pitchFamily="18" charset="0"/>
            </a:endParaRPr>
          </a:p>
          <a:p>
            <a:r>
              <a:rPr lang="en-US" dirty="0">
                <a:effectLst/>
                <a:latin typeface="Times New Roman" panose="02020603050405020304" pitchFamily="18" charset="0"/>
              </a:rPr>
              <a:t>The client can describe the changed dream in as many details as possible. Include sensory descriptions (sights, smells, sounds, tastes, etc. while noting the feelings, images, and thoughts associated with this dream, being as specific as possible. Note when the dream begins and when it ends. </a:t>
            </a:r>
          </a:p>
          <a:p>
            <a:endParaRPr lang="en-US"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F639F9E-4D82-4E9A-8DD8-9F61212FA2C9}" type="slidenum">
              <a:rPr lang="en-US" smtClean="0"/>
              <a:t>32</a:t>
            </a:fld>
            <a:endParaRPr lang="en-US" dirty="0"/>
          </a:p>
        </p:txBody>
      </p:sp>
    </p:spTree>
    <p:extLst>
      <p:ext uri="{BB962C8B-B14F-4D97-AF65-F5344CB8AC3E}">
        <p14:creationId xmlns:p14="http://schemas.microsoft.com/office/powerpoint/2010/main" val="155984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CA" dirty="0"/>
              <a:t>ACT therapists actively model openness, curiosity, and flexibility when they feel uncomfortable in session. This helps their clients to build willingness to sit with their own discomfort. It normalizes, validates and defuses painful emotions and thoughts. It also helps clients to utilize their own resources, to use the “caring part of themselves”  AND to use the “self-as-context” or observing self, to separate actions from feelings.</a:t>
            </a:r>
          </a:p>
          <a:p>
            <a:endParaRPr lang="en-CA" dirty="0"/>
          </a:p>
          <a:p>
            <a:pPr algn="l"/>
            <a:r>
              <a:rPr lang="en-US" sz="1200" b="0" i="0" u="none" strike="noStrike" baseline="0" dirty="0">
                <a:solidFill>
                  <a:srgbClr val="333333"/>
                </a:solidFill>
                <a:latin typeface="Helvetica" panose="020B0604020202020204" pitchFamily="34" charset="0"/>
              </a:rPr>
              <a:t>For more severe dissociative states, </a:t>
            </a:r>
            <a:r>
              <a:rPr lang="en-CA" sz="1200" b="0" i="0" u="none" strike="noStrike" baseline="0" dirty="0">
                <a:solidFill>
                  <a:srgbClr val="333333"/>
                </a:solidFill>
                <a:latin typeface="Helvetica" panose="020B0604020202020204" pitchFamily="34" charset="0"/>
              </a:rPr>
              <a:t>(and more experientially avoidant </a:t>
            </a:r>
            <a:r>
              <a:rPr lang="en-US" sz="1200" b="0" i="0" u="none" strike="noStrike" baseline="0" dirty="0">
                <a:solidFill>
                  <a:srgbClr val="333333"/>
                </a:solidFill>
                <a:latin typeface="Helvetica" panose="020B0604020202020204" pitchFamily="34" charset="0"/>
              </a:rPr>
              <a:t>clients in general), it is easier to start with mindfulness of the external world, outside the skin. We can ask our clients to notice their environment using the five senses: </a:t>
            </a:r>
            <a:r>
              <a:rPr lang="en-US" sz="1200" b="1" i="0" u="none" strike="noStrike" baseline="0" dirty="0">
                <a:solidFill>
                  <a:srgbClr val="333333"/>
                </a:solidFill>
                <a:latin typeface="Helvetica-Bold"/>
              </a:rPr>
              <a:t>What can you see, hear, </a:t>
            </a:r>
            <a:r>
              <a:rPr lang="en-CA" sz="1200" b="1" i="0" u="none" strike="noStrike" baseline="0" dirty="0">
                <a:solidFill>
                  <a:srgbClr val="333333"/>
                </a:solidFill>
                <a:latin typeface="Helvetica-Bold"/>
              </a:rPr>
              <a:t>touch, taste, smell? </a:t>
            </a:r>
            <a:r>
              <a:rPr lang="en-CA" sz="1200" b="0" i="0" u="none" strike="noStrike" baseline="0" dirty="0">
                <a:solidFill>
                  <a:srgbClr val="333333"/>
                </a:solidFill>
                <a:latin typeface="Helvetica" panose="020B0604020202020204" pitchFamily="34" charset="0"/>
              </a:rPr>
              <a:t>we can practice activities </a:t>
            </a:r>
            <a:r>
              <a:rPr lang="en-US" sz="1200" b="0" i="0" u="none" strike="noStrike" baseline="0" dirty="0">
                <a:solidFill>
                  <a:srgbClr val="333333"/>
                </a:solidFill>
                <a:latin typeface="Helvetica" panose="020B0604020202020204" pitchFamily="34" charset="0"/>
              </a:rPr>
              <a:t>in session such as: mindfulness of sounds in the room, mindfully drinking a glass of water, mindfully looking out of the window, mindfully touching the material of your jacket, mindfully smelling a flower, mindfully going for a walk outside the building and noticing all the different things you can see &amp; </a:t>
            </a:r>
            <a:r>
              <a:rPr lang="en-CA" sz="1200" b="0" i="0" u="none" strike="noStrike" baseline="0" dirty="0">
                <a:solidFill>
                  <a:srgbClr val="333333"/>
                </a:solidFill>
                <a:latin typeface="Helvetica" panose="020B0604020202020204" pitchFamily="34" charset="0"/>
              </a:rPr>
              <a:t>hear &amp; touch &amp; taste &amp; smell. </a:t>
            </a:r>
          </a:p>
          <a:p>
            <a:pPr algn="l"/>
            <a:endParaRPr lang="en-CA" sz="1200" b="0" i="0" u="none" strike="noStrike" baseline="0" dirty="0">
              <a:solidFill>
                <a:srgbClr val="333333"/>
              </a:solidFill>
              <a:latin typeface="Helvetica" panose="020B0604020202020204" pitchFamily="34" charset="0"/>
            </a:endParaRPr>
          </a:p>
          <a:p>
            <a:pPr algn="l"/>
            <a:r>
              <a:rPr lang="en-US" sz="1200" b="0" i="0" u="none" strike="noStrike" baseline="0" dirty="0">
                <a:solidFill>
                  <a:srgbClr val="333333"/>
                </a:solidFill>
                <a:latin typeface="Helvetica" panose="020B0604020202020204" pitchFamily="34" charset="0"/>
              </a:rPr>
              <a:t>It is also very often useful to do mindfulness of the body at its juncture with the external world (as opposed to going inside the body to the confronting world of thoughts and feelings). E.g. We might ask a client to, “Push your feet into the floor, and notice them </a:t>
            </a:r>
            <a:r>
              <a:rPr lang="en-CA" sz="1200" b="0" i="0" u="none" strike="noStrike" baseline="0" dirty="0">
                <a:solidFill>
                  <a:srgbClr val="333333"/>
                </a:solidFill>
                <a:latin typeface="Helvetica" panose="020B0604020202020204" pitchFamily="34" charset="0"/>
              </a:rPr>
              <a:t>touching.”  Drinking a glass of water, </a:t>
            </a:r>
            <a:r>
              <a:rPr lang="en-US" sz="1200" b="0" i="0" u="none" strike="noStrike" baseline="0" dirty="0">
                <a:solidFill>
                  <a:srgbClr val="333333"/>
                </a:solidFill>
                <a:latin typeface="Helvetica" panose="020B0604020202020204" pitchFamily="34" charset="0"/>
              </a:rPr>
              <a:t>mindfully looking out of the window, We might ask a client to: “Touch the chair beneath you or touch the clothing on your body... and feel the texture of the surface... and feel your hand </a:t>
            </a:r>
            <a:r>
              <a:rPr lang="en-CA" sz="1200" b="0" i="0" u="none" strike="noStrike" baseline="0" dirty="0">
                <a:solidFill>
                  <a:srgbClr val="333333"/>
                </a:solidFill>
                <a:latin typeface="Helvetica" panose="020B0604020202020204" pitchFamily="34" charset="0"/>
              </a:rPr>
              <a:t>touching </a:t>
            </a:r>
          </a:p>
          <a:p>
            <a:pPr algn="l"/>
            <a:endParaRPr lang="en-CA" sz="1200" b="0" i="0" u="none" strike="noStrike" baseline="0" dirty="0">
              <a:solidFill>
                <a:srgbClr val="333333"/>
              </a:solidFill>
              <a:latin typeface="Helvetica" panose="020B0604020202020204" pitchFamily="34" charset="0"/>
            </a:endParaRPr>
          </a:p>
          <a:p>
            <a:pPr algn="l"/>
            <a:r>
              <a:rPr lang="en-US" sz="1200" b="0" i="0" u="none" strike="noStrike" baseline="0" dirty="0">
                <a:solidFill>
                  <a:srgbClr val="333333"/>
                </a:solidFill>
                <a:latin typeface="Helvetica" panose="020B0604020202020204" pitchFamily="34" charset="0"/>
              </a:rPr>
              <a:t>Dropping anchor- Pause liberally, and make the exercise as long as it needs to be, in order to ground or center the client. In cases of extreme dissociation, this could go for ten minutes or even more! </a:t>
            </a:r>
          </a:p>
          <a:p>
            <a:pPr algn="l"/>
            <a:endParaRPr lang="en-US" sz="1200" b="0" i="0" u="none" strike="noStrike" baseline="0" dirty="0">
              <a:solidFill>
                <a:srgbClr val="333333"/>
              </a:solidFill>
              <a:latin typeface="Helvetica" panose="020B0604020202020204" pitchFamily="34" charset="0"/>
            </a:endParaRPr>
          </a:p>
          <a:p>
            <a:pPr algn="l"/>
            <a:r>
              <a:rPr lang="en-US" sz="1200" b="0" i="0" u="none" strike="noStrike" baseline="0" dirty="0">
                <a:solidFill>
                  <a:srgbClr val="333333"/>
                </a:solidFill>
                <a:latin typeface="Helvetica" panose="020B0604020202020204" pitchFamily="34" charset="0"/>
              </a:rPr>
              <a:t>When clients “freeze up” (become speechless and/or immobile) in session, it’s useful to get them moving. We can ask them to move their arms and legs, to stretch their arms, to stamp their feet, to nod their head, etc. </a:t>
            </a:r>
            <a:r>
              <a:rPr lang="en-CA" sz="1200" b="0" i="0" u="none" strike="noStrike" baseline="0" dirty="0">
                <a:solidFill>
                  <a:srgbClr val="333333"/>
                </a:solidFill>
                <a:latin typeface="Helvetica" panose="020B0604020202020204" pitchFamily="34" charset="0"/>
              </a:rPr>
              <a:t>We can help </a:t>
            </a:r>
            <a:r>
              <a:rPr lang="en-US" sz="1200" b="0" i="0" u="none" strike="noStrike" baseline="0" dirty="0">
                <a:solidFill>
                  <a:srgbClr val="333333"/>
                </a:solidFill>
                <a:latin typeface="Helvetica" panose="020B0604020202020204" pitchFamily="34" charset="0"/>
              </a:rPr>
              <a:t>the client learn that he can still move; he can take control of his arms and legs even in the presence of this painful </a:t>
            </a:r>
            <a:r>
              <a:rPr lang="en-CA" sz="1200" b="0" i="0" u="none" strike="noStrike" baseline="0" dirty="0">
                <a:solidFill>
                  <a:srgbClr val="333333"/>
                </a:solidFill>
                <a:latin typeface="Helvetica" panose="020B0604020202020204" pitchFamily="34" charset="0"/>
              </a:rPr>
              <a:t>private experience. </a:t>
            </a:r>
            <a:r>
              <a:rPr lang="en-US" sz="1200" b="0" i="0" u="none" strike="noStrike" baseline="0" dirty="0">
                <a:solidFill>
                  <a:srgbClr val="333333"/>
                </a:solidFill>
                <a:latin typeface="Helvetica" panose="020B0604020202020204" pitchFamily="34" charset="0"/>
              </a:rPr>
              <a:t>You may recognize what we are doing </a:t>
            </a:r>
            <a:r>
              <a:rPr lang="en-CA" sz="1200" b="0" i="0" u="none" strike="noStrike" baseline="0" dirty="0">
                <a:solidFill>
                  <a:srgbClr val="333333"/>
                </a:solidFill>
                <a:latin typeface="Helvetica" panose="020B0604020202020204" pitchFamily="34" charset="0"/>
              </a:rPr>
              <a:t>here: “exposure”.</a:t>
            </a:r>
          </a:p>
          <a:p>
            <a:pPr algn="l"/>
            <a:endParaRPr lang="en-CA" sz="1200" b="0" i="0" u="none" strike="noStrike" baseline="0" dirty="0">
              <a:solidFill>
                <a:srgbClr val="333333"/>
              </a:solidFill>
              <a:latin typeface="Helvetica" panose="020B0604020202020204" pitchFamily="34" charset="0"/>
            </a:endParaRPr>
          </a:p>
          <a:p>
            <a:pPr algn="l"/>
            <a:r>
              <a:rPr lang="en-CA" sz="1200" b="0" i="0" u="none" strike="noStrike" baseline="0" dirty="0">
                <a:solidFill>
                  <a:srgbClr val="333333"/>
                </a:solidFill>
                <a:latin typeface="Helvetica" panose="020B0604020202020204" pitchFamily="34" charset="0"/>
              </a:rPr>
              <a:t>There is also the danger of invalidating our clients with the inappropriate use of defusion in the wrong context. For example, there are some lighthearted defusion techniques like singing your thoughts in the tune of the happy birthday song which may be appropriate for a thought like “I am so boring”, but if you do this for a trauma thought, you may really ruin a therapeutic relationship. Be prudent. You need to modify the language for each client. Saying “its just a thought’ may be very dismissive for someone who took every ounce of courage to come to therapy. You might have to do a lot of other work like naming an emotion, grounding, validating and anchoring before you head into defusion.</a:t>
            </a:r>
            <a:endParaRPr lang="en-CA" dirty="0"/>
          </a:p>
        </p:txBody>
      </p:sp>
      <p:sp>
        <p:nvSpPr>
          <p:cNvPr id="4" name="Slide Number Placeholder 3"/>
          <p:cNvSpPr>
            <a:spLocks noGrp="1"/>
          </p:cNvSpPr>
          <p:nvPr>
            <p:ph type="sldNum" sz="quarter" idx="5"/>
          </p:nvPr>
        </p:nvSpPr>
        <p:spPr/>
        <p:txBody>
          <a:bodyPr/>
          <a:lstStyle/>
          <a:p>
            <a:fld id="{5F639F9E-4D82-4E9A-8DD8-9F61212FA2C9}" type="slidenum">
              <a:rPr lang="en-US" smtClean="0"/>
              <a:t>33</a:t>
            </a:fld>
            <a:endParaRPr lang="en-US" dirty="0"/>
          </a:p>
        </p:txBody>
      </p:sp>
    </p:spTree>
    <p:extLst>
      <p:ext uri="{BB962C8B-B14F-4D97-AF65-F5344CB8AC3E}">
        <p14:creationId xmlns:p14="http://schemas.microsoft.com/office/powerpoint/2010/main" val="901688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l"/>
            <a:r>
              <a:rPr lang="en-US" sz="3200" b="0" i="0" u="none" strike="noStrike" baseline="0" dirty="0">
                <a:solidFill>
                  <a:srgbClr val="330033"/>
                </a:solidFill>
                <a:latin typeface="TimesNewRomanPSMT"/>
              </a:rPr>
              <a:t>What To Measure In Exposure</a:t>
            </a:r>
          </a:p>
          <a:p>
            <a:pPr algn="l"/>
            <a:r>
              <a:rPr lang="en-US" sz="1100" b="0" i="0" u="none" strike="noStrike" baseline="0" dirty="0">
                <a:solidFill>
                  <a:srgbClr val="B3B3B3"/>
                </a:solidFill>
                <a:latin typeface="ArialMT"/>
              </a:rPr>
              <a:t>• </a:t>
            </a:r>
            <a:r>
              <a:rPr lang="en-US" sz="1200" b="0" i="0" u="none" strike="noStrike" baseline="0" dirty="0">
                <a:solidFill>
                  <a:srgbClr val="000000"/>
                </a:solidFill>
                <a:latin typeface="ArialMT"/>
              </a:rPr>
              <a:t>In ‘traditional’ exposure the aim is primarily to reduce anxiety, so there’s a major emphasis on measuring anxiety levels or SUDS So instead of measuring SUDS or anxiety levels, </a:t>
            </a:r>
          </a:p>
          <a:p>
            <a:pPr algn="l"/>
            <a:endParaRPr lang="en-US" sz="1200" b="0" i="0" u="none" strike="noStrike" baseline="0" dirty="0">
              <a:solidFill>
                <a:srgbClr val="000000"/>
              </a:solidFill>
              <a:latin typeface="ArialMT"/>
            </a:endParaRPr>
          </a:p>
          <a:p>
            <a:pPr algn="l"/>
            <a:r>
              <a:rPr lang="en-US" sz="1200" b="0" i="0" u="none" strike="noStrike" baseline="0" dirty="0">
                <a:solidFill>
                  <a:srgbClr val="000000"/>
                </a:solidFill>
                <a:latin typeface="ArialMT"/>
              </a:rPr>
              <a:t>we measure aspects of psychological flexibility, client self-rates 0-10 such as: </a:t>
            </a:r>
          </a:p>
          <a:p>
            <a:pPr algn="l"/>
            <a:r>
              <a:rPr lang="en-US" sz="1200" b="0" i="0" u="none" strike="noStrike" baseline="0" dirty="0">
                <a:solidFill>
                  <a:srgbClr val="000000"/>
                </a:solidFill>
                <a:latin typeface="ArialMT"/>
              </a:rPr>
              <a:t>degree of acceptance or avoidance; </a:t>
            </a:r>
          </a:p>
          <a:p>
            <a:pPr algn="l"/>
            <a:r>
              <a:rPr lang="en-US" sz="1200" b="0" i="0" u="none" strike="noStrike" baseline="0" dirty="0">
                <a:solidFill>
                  <a:srgbClr val="000000"/>
                </a:solidFill>
                <a:latin typeface="ArialMT"/>
              </a:rPr>
              <a:t>degree of fusion or defusion; </a:t>
            </a:r>
          </a:p>
          <a:p>
            <a:pPr algn="l"/>
            <a:r>
              <a:rPr lang="en-US" sz="1200" b="0" i="0" u="none" strike="noStrike" baseline="0" dirty="0">
                <a:solidFill>
                  <a:srgbClr val="000000"/>
                </a:solidFill>
                <a:latin typeface="ArialMT"/>
              </a:rPr>
              <a:t>degree of presence/engagement; degree of control over actions; </a:t>
            </a:r>
          </a:p>
          <a:p>
            <a:pPr algn="l"/>
            <a:r>
              <a:rPr lang="en-US" sz="1200" b="0" i="0" u="none" strike="noStrike" baseline="0" dirty="0">
                <a:solidFill>
                  <a:srgbClr val="000000"/>
                </a:solidFill>
                <a:latin typeface="ArialMT"/>
              </a:rPr>
              <a:t>degree of connection with values. </a:t>
            </a:r>
          </a:p>
          <a:p>
            <a:pPr algn="l"/>
            <a:r>
              <a:rPr lang="en-US" sz="1200" b="0" i="0" u="none" strike="noStrike" baseline="0" dirty="0">
                <a:latin typeface="ArialMT"/>
              </a:rPr>
              <a:t>We ALSO ASK CLIENTS TO SELF-RATE THE LIKELIHOOD THEY WILL PRACTICE SKILLS AT HOME, we always aim for 7+/10 or we need to review barriers. </a:t>
            </a:r>
          </a:p>
          <a:p>
            <a:pPr algn="l"/>
            <a:r>
              <a:rPr lang="en-US" sz="1200" b="0" i="0" u="none" strike="noStrike" baseline="0" dirty="0">
                <a:latin typeface="ArialMT"/>
              </a:rPr>
              <a:t>I also ask clients to rate sessions – provide rationale. </a:t>
            </a:r>
            <a:endParaRPr kumimoji="0" lang="en-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Tx/>
              <a:buFont typeface="Arial" panose="020B0604020202020204" pitchFamily="34" charset="0"/>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 scores could you use?</a:t>
            </a:r>
          </a:p>
          <a:p>
            <a:pPr marL="171450" marR="0" lvl="0" indent="-171450" algn="l" defTabSz="914400" rtl="0" eaLnBrk="1" fontAlgn="base" latinLnBrk="0" hangingPunct="1">
              <a:lnSpc>
                <a:spcPct val="107000"/>
              </a:lnSpc>
              <a:spcBef>
                <a:spcPts val="0"/>
              </a:spcBef>
              <a:spcAft>
                <a:spcPts val="80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07000"/>
              </a:lnSpc>
              <a:spcBef>
                <a:spcPts val="0"/>
              </a:spcBef>
              <a:spcAft>
                <a:spcPts val="800"/>
              </a:spcAft>
              <a:buClrTx/>
              <a:buSzTx/>
              <a:buFont typeface="Arial" panose="020B0604020202020204" pitchFamily="34" charset="0"/>
              <a:buChar char="•"/>
              <a:tabLst/>
              <a:defRPr/>
            </a:pPr>
            <a:r>
              <a:rPr lang="en-US" dirty="0">
                <a:effectLst/>
                <a:latin typeface="Times New Roman" panose="02020603050405020304" pitchFamily="18" charset="0"/>
              </a:rPr>
              <a:t>PLC-C a measure of PTSD symptoms</a:t>
            </a:r>
          </a:p>
          <a:p>
            <a:pPr marL="171450" marR="0" lvl="0" indent="-171450" algn="l" defTabSz="914400" rtl="0" eaLnBrk="1" fontAlgn="base" latinLnBrk="0" hangingPunct="1">
              <a:lnSpc>
                <a:spcPct val="107000"/>
              </a:lnSpc>
              <a:spcBef>
                <a:spcPts val="0"/>
              </a:spcBef>
              <a:spcAft>
                <a:spcPts val="800"/>
              </a:spcAft>
              <a:buClrTx/>
              <a:buSzTx/>
              <a:buFont typeface="Arial" panose="020B0604020202020204" pitchFamily="34" charset="0"/>
              <a:buChar char="•"/>
              <a:tabLst/>
              <a:defRPr/>
            </a:pPr>
            <a:r>
              <a:rPr lang="en-US" dirty="0">
                <a:effectLst/>
                <a:latin typeface="Times New Roman" panose="02020603050405020304" pitchFamily="18" charset="0"/>
              </a:rPr>
              <a:t>BDI-II </a:t>
            </a:r>
          </a:p>
          <a:p>
            <a:pPr marL="171450" marR="0" lvl="0" indent="-171450" algn="l" defTabSz="914400" rtl="0" eaLnBrk="1" fontAlgn="base" latinLnBrk="0" hangingPunct="1">
              <a:lnSpc>
                <a:spcPct val="107000"/>
              </a:lnSpc>
              <a:spcBef>
                <a:spcPts val="0"/>
              </a:spcBef>
              <a:spcAft>
                <a:spcPts val="800"/>
              </a:spcAft>
              <a:buClrTx/>
              <a:buSzTx/>
              <a:buFont typeface="Arial" panose="020B0604020202020204" pitchFamily="34" charset="0"/>
              <a:buChar char="•"/>
              <a:tabLst/>
              <a:defRPr/>
            </a:pPr>
            <a:r>
              <a:rPr lang="en-US" dirty="0">
                <a:effectLst/>
                <a:latin typeface="Times New Roman" panose="02020603050405020304" pitchFamily="18" charset="0"/>
              </a:rPr>
              <a:t>PTCI a measure of trauma-related thoughts and beliefs</a:t>
            </a:r>
          </a:p>
          <a:p>
            <a:pPr marL="171450" marR="0" lvl="0" indent="-171450" algn="l" defTabSz="914400" rtl="0" eaLnBrk="1" fontAlgn="base" latinLnBrk="0" hangingPunct="1">
              <a:lnSpc>
                <a:spcPct val="107000"/>
              </a:lnSpc>
              <a:spcBef>
                <a:spcPts val="0"/>
              </a:spcBef>
              <a:spcAft>
                <a:spcPts val="800"/>
              </a:spcAft>
              <a:buClrTx/>
              <a:buSzTx/>
              <a:buFont typeface="Arial" panose="020B0604020202020204" pitchFamily="34" charset="0"/>
              <a:buChar char="•"/>
              <a:tabLst/>
              <a:defRPr/>
            </a:pPr>
            <a:r>
              <a:rPr lang="en-US" dirty="0">
                <a:effectLst/>
                <a:latin typeface="Times New Roman" panose="02020603050405020304" pitchFamily="18" charset="0"/>
              </a:rPr>
              <a:t>AAQ-II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primary measure of experiential avoidance</a:t>
            </a:r>
            <a:endParaRPr lang="en-US" dirty="0">
              <a:effectLst/>
              <a:latin typeface="Times New Roman" panose="02020603050405020304" pitchFamily="18" charset="0"/>
            </a:endParaRPr>
          </a:p>
          <a:p>
            <a:pPr marL="171450" marR="0" lvl="0" indent="-171450" algn="l" defTabSz="914400" rtl="0" eaLnBrk="1" fontAlgn="base" latinLnBrk="0" hangingPunct="1">
              <a:lnSpc>
                <a:spcPct val="107000"/>
              </a:lnSpc>
              <a:spcBef>
                <a:spcPts val="0"/>
              </a:spcBef>
              <a:spcAft>
                <a:spcPts val="800"/>
              </a:spcAft>
              <a:buClrTx/>
              <a:buSzTx/>
              <a:buFont typeface="Arial" panose="020B0604020202020204" pitchFamily="34" charset="0"/>
              <a:buChar char="•"/>
              <a:tabLst/>
              <a:defRPr/>
            </a:pPr>
            <a:r>
              <a:rPr lang="en-US" dirty="0">
                <a:effectLst/>
                <a:latin typeface="Times New Roman" panose="02020603050405020304" pitchFamily="18" charset="0"/>
              </a:rPr>
              <a:t>White Bear Suppression Inventory - t</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thought suppression measured by the </a:t>
            </a:r>
            <a:endParaRPr lang="en-US" dirty="0">
              <a:effectLst/>
              <a:latin typeface="Times New Roman" panose="02020603050405020304" pitchFamily="18" charset="0"/>
            </a:endParaRPr>
          </a:p>
          <a:p>
            <a:pPr marL="171450" marR="0" lvl="0" indent="-171450" algn="l" defTabSz="914400" rtl="0" eaLnBrk="1" fontAlgn="base" latinLnBrk="0" hangingPunct="1">
              <a:lnSpc>
                <a:spcPct val="107000"/>
              </a:lnSpc>
              <a:spcBef>
                <a:spcPts val="0"/>
              </a:spcBef>
              <a:spcAft>
                <a:spcPts val="800"/>
              </a:spcAft>
              <a:buClrTx/>
              <a:buSzTx/>
              <a:buFont typeface="Arial" panose="020B0604020202020204" pitchFamily="34" charset="0"/>
              <a:buChar char="•"/>
              <a:tabLst/>
              <a:defRPr/>
            </a:pPr>
            <a:r>
              <a:rPr lang="en-CA" dirty="0">
                <a:effectLst/>
                <a:latin typeface="Times New Roman" panose="02020603050405020304" pitchFamily="18" charset="0"/>
              </a:rPr>
              <a:t>The Trauma Symptom Checklist </a:t>
            </a:r>
          </a:p>
          <a:p>
            <a:pPr marL="171450" marR="0" lvl="0" indent="-171450" algn="l" defTabSz="914400" rtl="0" eaLnBrk="1" fontAlgn="base" latinLnBrk="0" hangingPunct="1">
              <a:lnSpc>
                <a:spcPct val="107000"/>
              </a:lnSpc>
              <a:spcBef>
                <a:spcPts val="0"/>
              </a:spcBef>
              <a:spcAft>
                <a:spcPts val="800"/>
              </a:spcAft>
              <a:buClrTx/>
              <a:buSzTx/>
              <a:buFont typeface="Arial" panose="020B0604020202020204" pitchFamily="34" charset="0"/>
              <a:buChar char="•"/>
              <a:tabLst/>
              <a:defRPr/>
            </a:pPr>
            <a:r>
              <a:rPr lang="en-CA" dirty="0">
                <a:effectLst/>
                <a:latin typeface="Times New Roman" panose="02020603050405020304" pitchFamily="18" charset="0"/>
              </a:rPr>
              <a:t>VLQ - valued living questionnaire</a:t>
            </a:r>
          </a:p>
          <a:p>
            <a:pPr marL="171450" marR="0" lvl="0" indent="-171450" algn="l" defTabSz="914400" rtl="0" eaLnBrk="1" fontAlgn="base" latinLnBrk="0" hangingPunct="1">
              <a:lnSpc>
                <a:spcPct val="107000"/>
              </a:lnSpc>
              <a:spcBef>
                <a:spcPts val="0"/>
              </a:spcBef>
              <a:spcAft>
                <a:spcPts val="800"/>
              </a:spcAft>
              <a:buClrTx/>
              <a:buSzTx/>
              <a:buFont typeface="Arial" panose="020B0604020202020204" pitchFamily="34" charset="0"/>
              <a:buChar char="•"/>
              <a:tabLst/>
              <a:defRPr/>
            </a:pPr>
            <a:r>
              <a:rPr lang="en-US" dirty="0">
                <a:effectLst/>
                <a:latin typeface="Times New Roman" panose="02020603050405020304" pitchFamily="18" charset="0"/>
              </a:rPr>
              <a:t>The Patient Health Questionnaire (PHQ-9) -  brief self-report measure for depression</a:t>
            </a:r>
          </a:p>
          <a:p>
            <a:pPr marL="171450" marR="0" lvl="0" indent="-171450" algn="l" defTabSz="914400" rtl="0" eaLnBrk="1" fontAlgn="base" latinLnBrk="0" hangingPunct="1">
              <a:lnSpc>
                <a:spcPct val="107000"/>
              </a:lnSpc>
              <a:spcBef>
                <a:spcPts val="0"/>
              </a:spcBef>
              <a:spcAft>
                <a:spcPts val="800"/>
              </a:spcAft>
              <a:buClrTx/>
              <a:buSzTx/>
              <a:buFont typeface="Arial" panose="020B0604020202020204" pitchFamily="34" charset="0"/>
              <a:buChar char="•"/>
              <a:tabLst/>
              <a:defRPr/>
            </a:pPr>
            <a:r>
              <a:rPr lang="en-US" dirty="0">
                <a:effectLst/>
                <a:latin typeface="Times New Roman" panose="02020603050405020304" pitchFamily="18" charset="0"/>
              </a:rPr>
              <a:t>World Health Organization Well-Being Index - well-being over the past two weeks</a:t>
            </a:r>
          </a:p>
          <a:p>
            <a:pPr marL="171450" marR="0" lvl="0" indent="-171450" algn="l" defTabSz="914400" rtl="0" eaLnBrk="1" fontAlgn="base" latinLnBrk="0" hangingPunct="1">
              <a:lnSpc>
                <a:spcPct val="107000"/>
              </a:lnSpc>
              <a:spcBef>
                <a:spcPts val="0"/>
              </a:spcBef>
              <a:spcAft>
                <a:spcPts val="800"/>
              </a:spcAft>
              <a:buClrTx/>
              <a:buSzTx/>
              <a:buFont typeface="Arial" panose="020B0604020202020204" pitchFamily="34" charset="0"/>
              <a:buChar char="•"/>
              <a:tabLst/>
              <a:defRPr/>
            </a:pPr>
            <a:r>
              <a:rPr lang="en-US" dirty="0">
                <a:effectLst/>
                <a:latin typeface="Times New Roman" panose="02020603050405020304" pitchFamily="18" charset="0"/>
              </a:rPr>
              <a:t>Internalized Shame Scale ISS – shame</a:t>
            </a:r>
          </a:p>
          <a:p>
            <a:pPr marL="171450" marR="0" lvl="0" indent="-171450" algn="l" defTabSz="914400" rtl="0" eaLnBrk="1" fontAlgn="base" latinLnBrk="0" hangingPunct="1">
              <a:lnSpc>
                <a:spcPct val="107000"/>
              </a:lnSpc>
              <a:spcBef>
                <a:spcPts val="0"/>
              </a:spcBef>
              <a:spcAft>
                <a:spcPts val="800"/>
              </a:spcAft>
              <a:buClrTx/>
              <a:buSzTx/>
              <a:buFont typeface="Arial" panose="020B0604020202020204" pitchFamily="34" charset="0"/>
              <a:buChar char="•"/>
              <a:tabLst/>
              <a:defRPr/>
            </a:pPr>
            <a:r>
              <a:rPr lang="en-US" dirty="0">
                <a:effectLst/>
                <a:latin typeface="Times New Roman" panose="02020603050405020304" pitchFamily="18" charset="0"/>
              </a:rPr>
              <a:t>Quality of Life Scale - overall life satisfaction</a:t>
            </a:r>
          </a:p>
          <a:p>
            <a:pPr marL="171450" marR="0" lvl="0" indent="-171450" algn="l" defTabSz="914400" rtl="0" eaLnBrk="1" fontAlgn="base" latinLnBrk="0" hangingPunct="1">
              <a:lnSpc>
                <a:spcPct val="107000"/>
              </a:lnSpc>
              <a:spcBef>
                <a:spcPts val="0"/>
              </a:spcBef>
              <a:spcAft>
                <a:spcPts val="800"/>
              </a:spcAft>
              <a:buClrTx/>
              <a:buSzTx/>
              <a:buFont typeface="Arial" panose="020B0604020202020204" pitchFamily="34" charset="0"/>
              <a:buChar char="•"/>
              <a:tabLst/>
              <a:defRPr/>
            </a:pPr>
            <a:r>
              <a:rPr lang="en-US" dirty="0">
                <a:effectLst/>
                <a:latin typeface="Times New Roman" panose="02020603050405020304" pitchFamily="18" charset="0"/>
              </a:rPr>
              <a:t>Moral Injury Events Scale - MIES number of exposures to events perceived to violate moral beliefs or betrayal by oneself or another person</a:t>
            </a:r>
            <a:endParaRPr kumimoji="0" lang="en-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F639F9E-4D82-4E9A-8DD8-9F61212FA2C9}" type="slidenum">
              <a:rPr lang="en-US" smtClean="0"/>
              <a:t>34</a:t>
            </a:fld>
            <a:endParaRPr lang="en-US" dirty="0"/>
          </a:p>
        </p:txBody>
      </p:sp>
    </p:spTree>
    <p:extLst>
      <p:ext uri="{BB962C8B-B14F-4D97-AF65-F5344CB8AC3E}">
        <p14:creationId xmlns:p14="http://schemas.microsoft.com/office/powerpoint/2010/main" val="3486227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0" dirty="0">
                <a:effectLst/>
                <a:latin typeface="Arial" panose="020B0604020202020204" pitchFamily="34" charset="0"/>
              </a:rPr>
              <a:t>Building the future is about setting goals, making action plans, being inspired and motivated, moving toward a rich, full and meaningful life. Its living mindfully, along with one’s values, and its an ongoing willingness to take actin, make room for discomfort that will inevitably come. No one gets out of this life without pain.</a:t>
            </a:r>
          </a:p>
        </p:txBody>
      </p:sp>
      <p:sp>
        <p:nvSpPr>
          <p:cNvPr id="4" name="Slide Number Placeholder 3"/>
          <p:cNvSpPr>
            <a:spLocks noGrp="1"/>
          </p:cNvSpPr>
          <p:nvPr>
            <p:ph type="sldNum" sz="quarter" idx="5"/>
          </p:nvPr>
        </p:nvSpPr>
        <p:spPr/>
        <p:txBody>
          <a:bodyPr/>
          <a:lstStyle/>
          <a:p>
            <a:fld id="{5F639F9E-4D82-4E9A-8DD8-9F61212FA2C9}" type="slidenum">
              <a:rPr lang="en-US" smtClean="0"/>
              <a:t>35</a:t>
            </a:fld>
            <a:endParaRPr lang="en-US" dirty="0"/>
          </a:p>
        </p:txBody>
      </p:sp>
    </p:spTree>
    <p:extLst>
      <p:ext uri="{BB962C8B-B14F-4D97-AF65-F5344CB8AC3E}">
        <p14:creationId xmlns:p14="http://schemas.microsoft.com/office/powerpoint/2010/main" val="4151659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CA" dirty="0"/>
              <a:t>Moving toward a rich full and meaningful life. Bringing in values session 1, in the history taking, we can point out that the client’s value can be self-care, that brought them into therapy., their aim is to build a better life, rebuilding a new future. </a:t>
            </a:r>
          </a:p>
          <a:p>
            <a:endParaRPr lang="en-CA" dirty="0"/>
          </a:p>
          <a:p>
            <a:r>
              <a:rPr lang="en-US" sz="1200" b="0" i="0" u="none" strike="noStrike" baseline="0" dirty="0">
                <a:solidFill>
                  <a:srgbClr val="000000"/>
                </a:solidFill>
                <a:latin typeface="Calibri" panose="020F0502020204030204" pitchFamily="34" charset="0"/>
              </a:rPr>
              <a:t>In ACT, we encourage clients to take action to improve their lives. This is often uncomfortable. So our clients are (quite naturally) often reluctant, unwilling or hesitant to make these behavioural changes - and one way we see this very commonly is in the form of “reason-giving” (all the reasons why I can’t, won’t or shouldn’t have to change) which often spills over into hopelessness (all the reasons why therapy can’t or won’t work or why life can’t or won’t get better).</a:t>
            </a:r>
          </a:p>
          <a:p>
            <a:endParaRPr lang="en-US" sz="12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In addition, across many disorders, we encourage clients to accept painful thoughts and feelings they’d rather avoid or get rid of. And again, this is uncomfortable. </a:t>
            </a:r>
          </a:p>
          <a:p>
            <a:pPr algn="l"/>
            <a:endParaRPr lang="en-US" sz="10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So how can we motivate our clients to do this challenging work? That’s right, through values and values-congruent goals. Establishing behavioural goals for therapy,, goes a long way to establishing this motivation. Once these goals are clarified, we can come back to them again and again. </a:t>
            </a:r>
          </a:p>
          <a:p>
            <a:endParaRPr lang="en-US" sz="12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People get stuck in shame, feel that ACT doesn’t work, dislike the skills, wishy washy, engaging in away moves and so forth.</a:t>
            </a:r>
          </a:p>
          <a:p>
            <a:endParaRPr lang="en-CA" dirty="0"/>
          </a:p>
        </p:txBody>
      </p:sp>
      <p:sp>
        <p:nvSpPr>
          <p:cNvPr id="4" name="Slide Number Placeholder 3"/>
          <p:cNvSpPr>
            <a:spLocks noGrp="1"/>
          </p:cNvSpPr>
          <p:nvPr>
            <p:ph type="sldNum" sz="quarter" idx="5"/>
          </p:nvPr>
        </p:nvSpPr>
        <p:spPr/>
        <p:txBody>
          <a:bodyPr/>
          <a:lstStyle/>
          <a:p>
            <a:fld id="{5F639F9E-4D82-4E9A-8DD8-9F61212FA2C9}" type="slidenum">
              <a:rPr lang="en-US" smtClean="0"/>
              <a:t>36</a:t>
            </a:fld>
            <a:endParaRPr lang="en-US" dirty="0"/>
          </a:p>
        </p:txBody>
      </p:sp>
    </p:spTree>
    <p:extLst>
      <p:ext uri="{BB962C8B-B14F-4D97-AF65-F5344CB8AC3E}">
        <p14:creationId xmlns:p14="http://schemas.microsoft.com/office/powerpoint/2010/main" val="2582917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CA" dirty="0"/>
              <a:t>When clients are living with disabilities, sickness, mental illness and injury, they often come to trauma therapy, looking at you to fix them. Its important that you are clear with your role. I often tell people that I am the tour guide, taking them where they choose to go… That as a team, the aim is for the client to live with the best possible life even with all of these illnesses. OUR ROLE is to help them cope with illness but we do not fix them.</a:t>
            </a:r>
          </a:p>
          <a:p>
            <a:endParaRPr lang="en-CA" dirty="0"/>
          </a:p>
          <a:p>
            <a:r>
              <a:rPr lang="en-CA" dirty="0"/>
              <a:t>Values are stepping stones, sometimes the client gets close to exploring their values but they aren’t quite there yet, they may say their value is being a good friend, but can’t describe what that is, as the tour guide, our role is to ask questions like, what does a good friend look like, how do they act, how do they treat people.</a:t>
            </a:r>
          </a:p>
          <a:p>
            <a:endParaRPr lang="en-CA" dirty="0"/>
          </a:p>
          <a:p>
            <a:r>
              <a:rPr lang="en-CA" dirty="0"/>
              <a:t>If the client is struggling to put their values into words, make suggestions, if you are wrong the client will tell you. </a:t>
            </a:r>
          </a:p>
          <a:p>
            <a:endParaRPr lang="en-CA" dirty="0"/>
          </a:p>
          <a:p>
            <a:r>
              <a:rPr lang="en-CA" dirty="0"/>
              <a:t>Living actions to values builds motivation and willingness and facilitates acceptance, In ACT, we don’t get the client to accept pain unless it is in the service of their values. This transforms meaningless pain to meaningful pain.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Motivation &amp; Values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We also want to tease out values from these goals, and use those underlying values for motivation. This is important because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A)Values are so flexible: there are zillions of ways of acting on values, even if we don’t achieve or aren’t yet willing to start pursuing specific goals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 Values give fulfillment: we can have the satisfaction of living by our values, being true to ourselves, behaving like the person we want to be, even if we don’t achieve or aren’t yet willing to start pursuing specific goals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 Values ensure congruence: knowing what our values are enables us to check that our goals are values-congruent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 Values are generative: once we know our values, we can use them to generate an infinite number of goals, both great and tiny – far greater in scope than the small number established as initial goals for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endParaRPr lang="en-CA" dirty="0"/>
          </a:p>
        </p:txBody>
      </p:sp>
      <p:sp>
        <p:nvSpPr>
          <p:cNvPr id="4" name="Slide Number Placeholder 3"/>
          <p:cNvSpPr>
            <a:spLocks noGrp="1"/>
          </p:cNvSpPr>
          <p:nvPr>
            <p:ph type="sldNum" sz="quarter" idx="5"/>
          </p:nvPr>
        </p:nvSpPr>
        <p:spPr/>
        <p:txBody>
          <a:bodyPr/>
          <a:lstStyle/>
          <a:p>
            <a:fld id="{5F639F9E-4D82-4E9A-8DD8-9F61212FA2C9}" type="slidenum">
              <a:rPr lang="en-US" smtClean="0"/>
              <a:t>37</a:t>
            </a:fld>
            <a:endParaRPr lang="en-US" dirty="0"/>
          </a:p>
        </p:txBody>
      </p:sp>
    </p:spTree>
    <p:extLst>
      <p:ext uri="{BB962C8B-B14F-4D97-AF65-F5344CB8AC3E}">
        <p14:creationId xmlns:p14="http://schemas.microsoft.com/office/powerpoint/2010/main" val="1384946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CA" dirty="0"/>
              <a:t>Committed action is where it all happens, where the rubber meets the road.  There are 5 areas here, goal setting, action planning, problem solving, skills training and formal exposure. </a:t>
            </a:r>
          </a:p>
          <a:p>
            <a:endParaRPr lang="en-CA" dirty="0"/>
          </a:p>
          <a:p>
            <a:r>
              <a:rPr lang="en-CA" dirty="0"/>
              <a:t>Goal setting is important to make changes in one’s life, in ACT we help the client make values-based goals based on what is important to them.</a:t>
            </a:r>
          </a:p>
          <a:p>
            <a:r>
              <a:rPr lang="en-CA" dirty="0"/>
              <a:t>Action planning is interconnected with those goals, we break it all down to increase the likelihood that the client can achieve the goals. Problem solving is also mindful, values based.</a:t>
            </a:r>
          </a:p>
          <a:p>
            <a:r>
              <a:rPr lang="en-CA" dirty="0"/>
              <a:t>Skills training- do they have the skills, no then we teach them, in ACT, its mindfulness, acceptance, defusion, self-compassion, present moment, self-as-context, crisis coping and so forth. </a:t>
            </a:r>
          </a:p>
          <a:p>
            <a:r>
              <a:rPr lang="en-CA" dirty="0"/>
              <a:t>We use metaphors, role-paying and a myriad of tools that are lighthearted and easy to use. And exposure in ACT is quite effective as I have mentioned.</a:t>
            </a:r>
          </a:p>
        </p:txBody>
      </p:sp>
      <p:sp>
        <p:nvSpPr>
          <p:cNvPr id="4" name="Slide Number Placeholder 3"/>
          <p:cNvSpPr>
            <a:spLocks noGrp="1"/>
          </p:cNvSpPr>
          <p:nvPr>
            <p:ph type="sldNum" sz="quarter" idx="5"/>
          </p:nvPr>
        </p:nvSpPr>
        <p:spPr/>
        <p:txBody>
          <a:bodyPr/>
          <a:lstStyle/>
          <a:p>
            <a:fld id="{5F639F9E-4D82-4E9A-8DD8-9F61212FA2C9}" type="slidenum">
              <a:rPr lang="en-US" smtClean="0"/>
              <a:t>38</a:t>
            </a:fld>
            <a:endParaRPr lang="en-US" dirty="0"/>
          </a:p>
        </p:txBody>
      </p:sp>
    </p:spTree>
    <p:extLst>
      <p:ext uri="{BB962C8B-B14F-4D97-AF65-F5344CB8AC3E}">
        <p14:creationId xmlns:p14="http://schemas.microsoft.com/office/powerpoint/2010/main" val="2407388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Resentment always shows up as intense anger and fusion with the past. And it keeps going back to the past. Its like burning down your house to get rid of a rat. Its life draining. Forgiveness is getting back to that life before the resentment sets in. We forgive for ourselves.</a:t>
            </a:r>
          </a:p>
          <a:p>
            <a:endParaRPr lang="en-US" dirty="0"/>
          </a:p>
          <a:p>
            <a:r>
              <a:rPr lang="en-US" dirty="0"/>
              <a:t>First we drop anchor. Get present.</a:t>
            </a:r>
          </a:p>
          <a:p>
            <a:r>
              <a:rPr lang="en-US" dirty="0"/>
              <a:t>Open up, make room for painful emotions and we can do this with self-compassion- and getting back to our values.</a:t>
            </a:r>
          </a:p>
          <a:p>
            <a:endParaRPr lang="en-US" dirty="0"/>
          </a:p>
          <a:p>
            <a:r>
              <a:rPr lang="en-US" dirty="0"/>
              <a:t>There can also be self-loathing, survival guilt, negative thinking, an inability to forgive ourselves, thoughts like “why didn’t I fight back, tell the police?”- there is harsh criticism, behaviours like yelling at your kids, alcohol or drug  use, speeding, cheating etc. </a:t>
            </a:r>
          </a:p>
          <a:p>
            <a:endParaRPr lang="en-US" dirty="0"/>
          </a:p>
          <a:p>
            <a:r>
              <a:rPr lang="en-US" dirty="0"/>
              <a:t>IF YOUR CLIENT DIDN’T HAVE THE VALUE OF FORGIVENESS, HE WOULDN’T BE BEATING HIMSELF UP.</a:t>
            </a:r>
          </a:p>
          <a:p>
            <a:r>
              <a:rPr lang="en-US" dirty="0"/>
              <a:t>How to practice self-forgiveness</a:t>
            </a:r>
          </a:p>
          <a:p>
            <a:pPr marL="171450" indent="-171450">
              <a:buFont typeface="Arial" panose="020B0604020202020204" pitchFamily="34" charset="0"/>
              <a:buChar char="•"/>
            </a:pPr>
            <a:r>
              <a:rPr lang="en-US" dirty="0"/>
              <a:t>Acknowledge the pain</a:t>
            </a:r>
          </a:p>
          <a:p>
            <a:pPr marL="171450" indent="-171450">
              <a:buFont typeface="Arial" panose="020B0604020202020204" pitchFamily="34" charset="0"/>
              <a:buChar char="•"/>
            </a:pPr>
            <a:r>
              <a:rPr lang="en-US" dirty="0"/>
              <a:t>Unhook from the harsh self criticism or judgment</a:t>
            </a:r>
          </a:p>
          <a:p>
            <a:pPr marL="171450" indent="-171450">
              <a:buFont typeface="Arial" panose="020B0604020202020204" pitchFamily="34" charset="0"/>
              <a:buChar char="•"/>
            </a:pPr>
            <a:r>
              <a:rPr lang="en-US" dirty="0"/>
              <a:t>Treat yourself kindly</a:t>
            </a:r>
          </a:p>
          <a:p>
            <a:pPr marL="171450" indent="-171450">
              <a:buFont typeface="Arial" panose="020B0604020202020204" pitchFamily="34" charset="0"/>
              <a:buChar char="•"/>
            </a:pPr>
            <a:r>
              <a:rPr lang="en-US" dirty="0"/>
              <a:t>Provide psychoeducation re: flop drop flight fright dorsal vagus etc.</a:t>
            </a:r>
          </a:p>
          <a:p>
            <a:pPr marL="171450" indent="-171450">
              <a:buFont typeface="Arial" panose="020B0604020202020204" pitchFamily="34" charset="0"/>
              <a:buChar char="•"/>
            </a:pPr>
            <a:r>
              <a:rPr lang="en-US" dirty="0"/>
              <a:t>Provide understanding and info re: childhood trauma impact etc.</a:t>
            </a:r>
          </a:p>
          <a:p>
            <a:pPr marL="171450" indent="-171450">
              <a:buFont typeface="Arial" panose="020B0604020202020204" pitchFamily="34" charset="0"/>
              <a:buChar char="•"/>
            </a:pPr>
            <a:r>
              <a:rPr lang="en-US" dirty="0"/>
              <a:t>Acknowledge the fusion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Forgiveness of others</a:t>
            </a:r>
          </a:p>
          <a:p>
            <a:pPr marL="171450" indent="-171450">
              <a:buFont typeface="Arial" panose="020B0604020202020204" pitchFamily="34" charset="0"/>
              <a:buChar char="•"/>
            </a:pPr>
            <a:r>
              <a:rPr lang="en-US" dirty="0"/>
              <a:t>Acknowledge we cannot change the past</a:t>
            </a:r>
          </a:p>
          <a:p>
            <a:pPr marL="171450" indent="-171450">
              <a:buFont typeface="Arial" panose="020B0604020202020204" pitchFamily="34" charset="0"/>
              <a:buChar char="•"/>
            </a:pPr>
            <a:r>
              <a:rPr lang="en-US" dirty="0"/>
              <a:t>Accepting that reality</a:t>
            </a:r>
          </a:p>
          <a:p>
            <a:pPr marL="171450" indent="-171450">
              <a:buFont typeface="Arial" panose="020B0604020202020204" pitchFamily="34" charset="0"/>
              <a:buChar char="•"/>
            </a:pPr>
            <a:r>
              <a:rPr lang="en-US" dirty="0"/>
              <a:t>Some clients will and some will not want to forgive others, that is ok</a:t>
            </a:r>
          </a:p>
          <a:p>
            <a:pPr marL="171450" indent="-171450">
              <a:buFont typeface="Arial" panose="020B0604020202020204" pitchFamily="34" charset="0"/>
              <a:buChar char="•"/>
            </a:pPr>
            <a:r>
              <a:rPr lang="en-US" dirty="0"/>
              <a:t>If someone says “I should forgive them” – defuse that </a:t>
            </a:r>
          </a:p>
          <a:p>
            <a:pPr marL="171450" indent="-171450">
              <a:buFont typeface="Arial" panose="020B0604020202020204" pitchFamily="34" charset="0"/>
              <a:buChar char="•"/>
            </a:pPr>
            <a:r>
              <a:rPr lang="en-US" dirty="0"/>
              <a:t>Do not impose your beliefs on the clients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F639F9E-4D82-4E9A-8DD8-9F61212FA2C9}" type="slidenum">
              <a:rPr lang="en-US" smtClean="0"/>
              <a:t>39</a:t>
            </a:fld>
            <a:endParaRPr lang="en-US" dirty="0"/>
          </a:p>
        </p:txBody>
      </p:sp>
    </p:spTree>
    <p:extLst>
      <p:ext uri="{BB962C8B-B14F-4D97-AF65-F5344CB8AC3E}">
        <p14:creationId xmlns:p14="http://schemas.microsoft.com/office/powerpoint/2010/main" val="98102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 substantial number of evidenced-based treatments exist for PTSD.  We know exposure-based behavioral therapies are often considered the gold standard treatment for PTSD.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algn="l"/>
            <a:r>
              <a:rPr lang="en-CA" sz="1200" b="0" i="0" u="none" strike="noStrike" baseline="0" dirty="0">
                <a:latin typeface="Calibri" panose="020F0502020204030204" pitchFamily="34" charset="0"/>
              </a:rPr>
              <a:t>In ACT, we use the bare minimum approach and it is as it sounds. We can use</a:t>
            </a:r>
            <a:r>
              <a:rPr lang="en-CA" sz="1200" b="1" i="0" u="none" strike="noStrike" baseline="0" dirty="0">
                <a:latin typeface="Calibri" panose="020F0502020204030204" pitchFamily="34" charset="0"/>
              </a:rPr>
              <a:t> ACT </a:t>
            </a:r>
            <a:r>
              <a:rPr lang="en-CA" sz="1200" b="0" i="0" u="none" strike="noStrike" baseline="0" dirty="0">
                <a:latin typeface="Calibri" panose="020F0502020204030204" pitchFamily="34" charset="0"/>
              </a:rPr>
              <a:t>without having ANY trauma history from our client whatsoever. this is trauma-informed care model. This is useful because sometimes its quite awhile into therapy before there is any realization that trauma has played a role in the client’s presenting complaint. Sometimes the client may have no memory of the trauma and sometimes clients are unable to or decline talking about the trauma initially. It’s the story that the client weaves with you during your time together, where you will get the information you need to work with your client.</a:t>
            </a:r>
          </a:p>
          <a:p>
            <a:pPr algn="l"/>
            <a:endParaRPr lang="en-CA" sz="1200" b="0" i="0" u="none" strike="noStrike" baseline="0" dirty="0">
              <a:latin typeface="Calibri" panose="020F0502020204030204" pitchFamily="34" charset="0"/>
            </a:endParaRPr>
          </a:p>
          <a:p>
            <a:pPr algn="l"/>
            <a:r>
              <a:rPr lang="en-CA" sz="1200" b="0" i="0" u="none" strike="noStrike" baseline="0" dirty="0">
                <a:latin typeface="Calibri" panose="020F0502020204030204" pitchFamily="34" charset="0"/>
              </a:rPr>
              <a:t>The serious learning approach in ACT is all about the </a:t>
            </a:r>
            <a:r>
              <a:rPr lang="en-US" sz="1200" b="0" i="0" u="none" strike="noStrike" baseline="0" dirty="0">
                <a:latin typeface="Calibri-Light"/>
              </a:rPr>
              <a:t>Psychoeduc we provide around  Trauma</a:t>
            </a:r>
          </a:p>
          <a:p>
            <a:pPr algn="l"/>
            <a:endParaRPr lang="en-CA"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Common reactions to trauma</a:t>
            </a:r>
          </a:p>
          <a:p>
            <a:pPr algn="l"/>
            <a:r>
              <a:rPr lang="en-US" sz="1200" b="0" i="0" u="none" strike="noStrike" baseline="0" dirty="0">
                <a:latin typeface="ArialMT"/>
              </a:rPr>
              <a:t>• </a:t>
            </a:r>
            <a:r>
              <a:rPr lang="en-US" sz="1200" b="0" i="0" u="none" strike="noStrike" baseline="0" dirty="0">
                <a:latin typeface="Calibri" panose="020F0502020204030204" pitchFamily="34" charset="0"/>
              </a:rPr>
              <a:t>Fight--‐or--‐flight </a:t>
            </a:r>
            <a:r>
              <a:rPr lang="en-US" sz="1200" b="0" i="0" u="none" strike="noStrike" baseline="0" dirty="0">
                <a:latin typeface="ArialMT"/>
              </a:rPr>
              <a:t>• </a:t>
            </a:r>
            <a:r>
              <a:rPr lang="en-US" sz="1200" b="0" i="0" u="none" strike="noStrike" baseline="0" dirty="0">
                <a:latin typeface="Calibri" panose="020F0502020204030204" pitchFamily="34" charset="0"/>
              </a:rPr>
              <a:t>Freeze responses</a:t>
            </a:r>
          </a:p>
          <a:p>
            <a:pPr algn="l"/>
            <a:r>
              <a:rPr lang="en-US" sz="1200" b="0" i="0" u="none" strike="noStrike" baseline="0" dirty="0">
                <a:latin typeface="ArialMT"/>
              </a:rPr>
              <a:t>• </a:t>
            </a:r>
            <a:r>
              <a:rPr lang="en-US" sz="1200" b="0" i="0" u="none" strike="noStrike" baseline="0" dirty="0">
                <a:latin typeface="Calibri" panose="020F0502020204030204" pitchFamily="34" charset="0"/>
              </a:rPr>
              <a:t>Anatomy of the thinking brain, emotional brain, Reptilian brain</a:t>
            </a:r>
          </a:p>
          <a:p>
            <a:pPr algn="l"/>
            <a:r>
              <a:rPr lang="en-US" sz="1200" b="0" i="0" u="none" strike="noStrike" baseline="0" dirty="0">
                <a:latin typeface="ArialMT"/>
              </a:rPr>
              <a:t>• </a:t>
            </a:r>
            <a:r>
              <a:rPr lang="en-US" sz="1200" b="0" i="0" u="none" strike="noStrike" baseline="0" dirty="0">
                <a:latin typeface="Calibri" panose="020F0502020204030204" pitchFamily="34" charset="0"/>
              </a:rPr>
              <a:t>Neuroplasticity &amp; rewiring the brain</a:t>
            </a:r>
          </a:p>
          <a:p>
            <a:pPr algn="l"/>
            <a:r>
              <a:rPr lang="en-US" sz="1200" b="0" i="0" u="none" strike="noStrike" baseline="0" dirty="0">
                <a:latin typeface="ArialMT"/>
              </a:rPr>
              <a:t>• </a:t>
            </a:r>
            <a:r>
              <a:rPr lang="en-US" sz="1200" b="0" i="0" u="none" strike="noStrike" baseline="0" dirty="0">
                <a:latin typeface="Calibri" panose="020F0502020204030204" pitchFamily="34" charset="0"/>
              </a:rPr>
              <a:t>dissociation</a:t>
            </a:r>
          </a:p>
          <a:p>
            <a:pPr algn="l"/>
            <a:r>
              <a:rPr lang="en-US" sz="1200" b="0" i="0" u="none" strike="noStrike" baseline="0" dirty="0">
                <a:latin typeface="ArialMT"/>
              </a:rPr>
              <a:t>• </a:t>
            </a:r>
            <a:r>
              <a:rPr lang="en-US" sz="1200" b="0" i="0" u="none" strike="noStrike" baseline="0" dirty="0">
                <a:latin typeface="Calibri" panose="020F0502020204030204" pitchFamily="34" charset="0"/>
              </a:rPr>
              <a:t>Flashbacks versus memories</a:t>
            </a:r>
          </a:p>
          <a:p>
            <a:pPr algn="l"/>
            <a:r>
              <a:rPr lang="en-US" sz="1200" b="0" i="0" u="none" strike="noStrike" baseline="0" dirty="0">
                <a:latin typeface="ArialMT"/>
              </a:rPr>
              <a:t>• </a:t>
            </a:r>
            <a:r>
              <a:rPr lang="en-US" sz="1200" b="0" i="0" u="none" strike="noStrike" baseline="0" dirty="0">
                <a:latin typeface="Calibri" panose="020F0502020204030204" pitchFamily="34" charset="0"/>
              </a:rPr>
              <a:t>Stages of grief</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Psychoeducation about exercises they will learn</a:t>
            </a:r>
          </a:p>
          <a:p>
            <a:pPr algn="l"/>
            <a:r>
              <a:rPr lang="en-US" sz="1200" b="0" i="0" u="none" strike="noStrike" baseline="0" dirty="0">
                <a:latin typeface="Calibri" panose="020F0502020204030204" pitchFamily="34" charset="0"/>
              </a:rPr>
              <a:t>Dropping anchor/grounding/centering</a:t>
            </a:r>
          </a:p>
          <a:p>
            <a:pPr algn="l"/>
            <a:r>
              <a:rPr lang="en-US" sz="1200" b="0" i="0" u="none" strike="noStrike" baseline="0" dirty="0">
                <a:latin typeface="ArialMT"/>
              </a:rPr>
              <a:t>• </a:t>
            </a:r>
            <a:r>
              <a:rPr lang="en-US" sz="1200" b="0" i="0" u="none" strike="noStrike" baseline="0" dirty="0">
                <a:latin typeface="Calibri" panose="020F0502020204030204" pitchFamily="34" charset="0"/>
              </a:rPr>
              <a:t>Self--‐compassion</a:t>
            </a:r>
          </a:p>
          <a:p>
            <a:pPr algn="l"/>
            <a:r>
              <a:rPr lang="en-US" sz="1200" b="0" i="0" u="none" strike="noStrike" baseline="0" dirty="0">
                <a:latin typeface="ArialMT"/>
              </a:rPr>
              <a:t>• </a:t>
            </a:r>
            <a:r>
              <a:rPr lang="en-US" sz="1200" b="0" i="0" u="none" strike="noStrike" baseline="0" dirty="0">
                <a:latin typeface="Calibri" panose="020F0502020204030204" pitchFamily="34" charset="0"/>
              </a:rPr>
              <a:t>Reconnecting with the body, &amp; tuning in to emotions</a:t>
            </a:r>
          </a:p>
          <a:p>
            <a:pPr algn="l"/>
            <a:r>
              <a:rPr lang="en-US" sz="1200" b="0" i="0" u="none" strike="noStrike" baseline="0" dirty="0">
                <a:latin typeface="ArialMT"/>
              </a:rPr>
              <a:t>• </a:t>
            </a:r>
            <a:r>
              <a:rPr lang="en-US" sz="1200" b="0" i="0" u="none" strike="noStrike" baseline="0" dirty="0">
                <a:latin typeface="Calibri" panose="020F0502020204030204" pitchFamily="34" charset="0"/>
              </a:rPr>
              <a:t>Developing awareness (noticing &amp; naming)  of thoughts and feelings</a:t>
            </a:r>
          </a:p>
          <a:p>
            <a:pPr algn="l"/>
            <a:r>
              <a:rPr lang="en-US" sz="1200" b="0" i="0" u="none" strike="noStrike" baseline="0" dirty="0">
                <a:latin typeface="ArialMT"/>
              </a:rPr>
              <a:t>• </a:t>
            </a:r>
            <a:r>
              <a:rPr lang="en-US" sz="1200" b="0" i="0" u="none" strike="noStrike" baseline="0" dirty="0">
                <a:latin typeface="Calibri" panose="020F0502020204030204" pitchFamily="34" charset="0"/>
              </a:rPr>
              <a:t>Defusion, acceptance, self--‐as--‐context</a:t>
            </a:r>
          </a:p>
          <a:p>
            <a:pPr algn="l"/>
            <a:r>
              <a:rPr lang="en-US" sz="1200" b="0" i="0" u="none" strike="noStrike" baseline="0" dirty="0">
                <a:latin typeface="ArialMT"/>
              </a:rPr>
              <a:t>• </a:t>
            </a:r>
            <a:r>
              <a:rPr lang="en-US" sz="1200" b="0" i="0" u="none" strike="noStrike" baseline="0" dirty="0">
                <a:latin typeface="Calibri" panose="020F0502020204030204" pitchFamily="34" charset="0"/>
              </a:rPr>
              <a:t>mindfulness</a:t>
            </a:r>
          </a:p>
          <a:p>
            <a:pPr algn="l"/>
            <a:r>
              <a:rPr lang="en-US" sz="1200" b="0" i="0" u="none" strike="noStrike" baseline="0" dirty="0">
                <a:latin typeface="ArialMT"/>
              </a:rPr>
              <a:t>• </a:t>
            </a:r>
            <a:r>
              <a:rPr lang="en-US" sz="1200" b="0" i="0" u="none" strike="noStrike" baseline="0" dirty="0">
                <a:latin typeface="Calibri" panose="020F0502020204030204" pitchFamily="34" charset="0"/>
              </a:rPr>
              <a:t>Exposure</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Psychoeducation around behavior analysis, which is nested within evolution science</a:t>
            </a:r>
          </a:p>
          <a:p>
            <a:pPr algn="l"/>
            <a:r>
              <a:rPr lang="en-US" sz="1200" b="0" i="0" u="none" strike="noStrike" baseline="0" dirty="0">
                <a:latin typeface="ArialMT"/>
              </a:rPr>
              <a:t>• </a:t>
            </a:r>
            <a:r>
              <a:rPr lang="en-US" sz="1200" b="0" i="0" u="none" strike="noStrike" baseline="0" dirty="0">
                <a:latin typeface="Calibri" panose="020F0502020204030204" pitchFamily="34" charset="0"/>
              </a:rPr>
              <a:t>How the Human Mind Evolved a s a problem--‐solving machine(the dark side o f problem‐solving: rumination ,worrying, judging etc.)</a:t>
            </a:r>
          </a:p>
          <a:p>
            <a:pPr algn="l"/>
            <a:endParaRPr lang="en-CA" sz="1200" b="0" i="0" u="none" strike="noStrike" baseline="0" dirty="0">
              <a:latin typeface="Calibri" panose="020F0502020204030204" pitchFamily="34" charset="0"/>
            </a:endParaRPr>
          </a:p>
          <a:p>
            <a:pPr marL="171450" indent="-171450" algn="l">
              <a:buFont typeface="Arial" panose="020B0604020202020204" pitchFamily="34" charset="0"/>
              <a:buChar char="•"/>
            </a:pPr>
            <a:r>
              <a:rPr lang="en-CA" sz="1200" b="0" i="0" u="none" strike="noStrike" baseline="0" dirty="0">
                <a:latin typeface="Calibri" panose="020F0502020204030204" pitchFamily="34" charset="0"/>
              </a:rPr>
              <a:t>How ACT can help them to be present, open up, and do what matters</a:t>
            </a:r>
          </a:p>
          <a:p>
            <a:pPr marL="171450" indent="-171450" algn="l">
              <a:buFont typeface="Arial" panose="020B0604020202020204" pitchFamily="34" charset="0"/>
              <a:buChar char="•"/>
            </a:pPr>
            <a:r>
              <a:rPr lang="en-CA" sz="1200" b="0" i="0" u="none" strike="noStrike" baseline="0" dirty="0">
                <a:latin typeface="Calibri" panose="020F0502020204030204" pitchFamily="34" charset="0"/>
              </a:rPr>
              <a:t>Increase a client’s sense of wholeness, live inside their bodies and outside their bodies</a:t>
            </a:r>
          </a:p>
          <a:p>
            <a:pPr marL="171450" indent="-171450" algn="l">
              <a:buFont typeface="Arial" panose="020B0604020202020204" pitchFamily="34" charset="0"/>
              <a:buChar char="•"/>
            </a:pPr>
            <a:r>
              <a:rPr lang="en-CA" sz="1200" b="0" i="0" u="none" strike="noStrike" baseline="0" dirty="0">
                <a:latin typeface="Calibri" panose="020F0502020204030204" pitchFamily="34" charset="0"/>
              </a:rPr>
              <a:t>Teach about the evolutionary origins of suffering</a:t>
            </a:r>
          </a:p>
          <a:p>
            <a:pPr marL="171450" indent="-171450" algn="l">
              <a:buFont typeface="Arial" panose="020B0604020202020204" pitchFamily="34" charset="0"/>
              <a:buChar char="•"/>
            </a:pPr>
            <a:endParaRPr lang="en-CA" sz="1200" b="0" i="0" u="none" strike="noStrike" baseline="0" dirty="0">
              <a:latin typeface="Calibri" panose="020F0502020204030204" pitchFamily="34" charset="0"/>
            </a:endParaRPr>
          </a:p>
          <a:p>
            <a:pPr algn="l"/>
            <a:r>
              <a:rPr lang="en-US" sz="1200" b="0" i="0" u="none" strike="noStrike" baseline="0" dirty="0">
                <a:solidFill>
                  <a:srgbClr val="000000"/>
                </a:solidFill>
                <a:latin typeface="Calibri" panose="020F0502020204030204" pitchFamily="34" charset="0"/>
              </a:rPr>
              <a:t>It may: Provide clients with</a:t>
            </a:r>
          </a:p>
          <a:p>
            <a:pPr algn="l"/>
            <a:r>
              <a:rPr lang="en-US" sz="1200" b="0" i="0" u="none" strike="noStrike" baseline="0" dirty="0">
                <a:solidFill>
                  <a:srgbClr val="000000"/>
                </a:solidFill>
                <a:latin typeface="Calibri" panose="020F0502020204030204" pitchFamily="34" charset="0"/>
              </a:rPr>
              <a:t>insight, understanding, self--‐awareness –into why they think and feel and react this way, and why They  act the way they do</a:t>
            </a:r>
          </a:p>
          <a:p>
            <a:pPr algn="l"/>
            <a:r>
              <a:rPr lang="en-US" sz="1200" b="0" i="0" u="none" strike="noStrike" baseline="0" dirty="0">
                <a:solidFill>
                  <a:srgbClr val="000000"/>
                </a:solidFill>
                <a:latin typeface="Calibri" panose="020F0502020204030204" pitchFamily="34" charset="0"/>
              </a:rPr>
              <a:t>Facilitate self--‐acceptance</a:t>
            </a:r>
          </a:p>
          <a:p>
            <a:pPr algn="l"/>
            <a:r>
              <a:rPr lang="en-US" sz="1200" b="0" i="0" u="none" strike="noStrike" baseline="0" dirty="0">
                <a:solidFill>
                  <a:srgbClr val="000000"/>
                </a:solidFill>
                <a:latin typeface="Calibri" panose="020F0502020204030204" pitchFamily="34" charset="0"/>
              </a:rPr>
              <a:t>Facilitate self--‐compassion</a:t>
            </a:r>
          </a:p>
          <a:p>
            <a:pPr algn="l"/>
            <a:r>
              <a:rPr lang="en-US" sz="1200" b="0" i="0" u="none" strike="noStrike" baseline="0" dirty="0">
                <a:solidFill>
                  <a:srgbClr val="000000"/>
                </a:solidFill>
                <a:latin typeface="Calibri" panose="020F0502020204030204" pitchFamily="34" charset="0"/>
              </a:rPr>
              <a:t>Provide motivation for behavior change</a:t>
            </a:r>
          </a:p>
          <a:p>
            <a:pPr algn="l"/>
            <a:r>
              <a:rPr lang="en-US" sz="1200" b="0" i="0" u="none" strike="noStrike" baseline="0" dirty="0">
                <a:solidFill>
                  <a:srgbClr val="000000"/>
                </a:solidFill>
                <a:latin typeface="Calibri" panose="020F0502020204030204" pitchFamily="34" charset="0"/>
              </a:rPr>
              <a:t>Facilitate willingness to do exercises in session between sessions</a:t>
            </a:r>
          </a:p>
          <a:p>
            <a:pPr marL="171450" indent="-171450" algn="l">
              <a:buFont typeface="Arial" panose="020B0604020202020204" pitchFamily="34" charset="0"/>
              <a:buChar char="•"/>
            </a:pPr>
            <a:endParaRPr lang="en-CA" sz="1200" b="0" i="0" u="none" strike="noStrike" baseline="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5F639F9E-4D82-4E9A-8DD8-9F61212FA2C9}" type="slidenum">
              <a:rPr lang="en-US" smtClean="0"/>
              <a:t>4</a:t>
            </a:fld>
            <a:endParaRPr lang="en-US" dirty="0"/>
          </a:p>
        </p:txBody>
      </p:sp>
    </p:spTree>
    <p:extLst>
      <p:ext uri="{BB962C8B-B14F-4D97-AF65-F5344CB8AC3E}">
        <p14:creationId xmlns:p14="http://schemas.microsoft.com/office/powerpoint/2010/main" val="999159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l"/>
            <a:r>
              <a:rPr lang="en-US" sz="1000" b="0" i="0" u="none" strike="noStrike" baseline="0" dirty="0">
                <a:solidFill>
                  <a:srgbClr val="000000"/>
                </a:solidFill>
                <a:latin typeface="Calibri" panose="020F0502020204030204" pitchFamily="34" charset="0"/>
              </a:rPr>
              <a:t>Finding the treasures after trauma are those small moments of finding the support that we all need, those flashes in time that we finally learn to appreciate. </a:t>
            </a:r>
          </a:p>
          <a:p>
            <a:r>
              <a:rPr lang="en-US" sz="1000" b="0" i="0" u="none" strike="noStrike" baseline="0" dirty="0">
                <a:solidFill>
                  <a:srgbClr val="000000"/>
                </a:solidFill>
                <a:latin typeface="Calibri" panose="020F0502020204030204" pitchFamily="34" charset="0"/>
              </a:rPr>
              <a:t> </a:t>
            </a:r>
          </a:p>
          <a:p>
            <a:r>
              <a:rPr lang="en-US" sz="1000" b="1" i="0" u="none" strike="noStrike" baseline="0" dirty="0">
                <a:solidFill>
                  <a:srgbClr val="000000"/>
                </a:solidFill>
                <a:latin typeface="Calibri" panose="020F0502020204030204" pitchFamily="34" charset="0"/>
              </a:rPr>
              <a:t>Post-traumatic growth, </a:t>
            </a:r>
            <a:r>
              <a:rPr lang="en-US" sz="1200" dirty="0"/>
              <a:t>can be considered an outcome as well as a process. </a:t>
            </a:r>
            <a:r>
              <a:rPr lang="en-US" sz="1000" b="0" i="0" u="none" strike="noStrike" baseline="0" dirty="0">
                <a:solidFill>
                  <a:srgbClr val="000000"/>
                </a:solidFill>
                <a:latin typeface="Calibri" panose="020F0502020204030204" pitchFamily="34" charset="0"/>
              </a:rPr>
              <a:t>many people who survive trauma go on to appreciate all that life has to offer and are full of gratitude. They have a change in priorities, they are warmer and more intimate in their relationships, they describe having more empathy for others, having more personal strength and courage, a clearer path and spiritual growth.  They go on to seek out other forms of therapy, art therapy, movement therapy, spiritual growth, shamanic work and so forth.</a:t>
            </a:r>
          </a:p>
          <a:p>
            <a:endParaRPr lang="en-US" sz="1000" b="0" i="0" u="none" strike="noStrike" baseline="0" dirty="0">
              <a:solidFill>
                <a:srgbClr val="000000"/>
              </a:solidFill>
              <a:latin typeface="Calibri" panose="020F0502020204030204" pitchFamily="34" charset="0"/>
            </a:endParaRPr>
          </a:p>
          <a:p>
            <a:r>
              <a:rPr lang="en-US" sz="1000" b="0" i="0" u="none" strike="noStrike" baseline="0" dirty="0">
                <a:solidFill>
                  <a:srgbClr val="000000"/>
                </a:solidFill>
                <a:latin typeface="Calibri" panose="020F0502020204030204" pitchFamily="34" charset="0"/>
              </a:rPr>
              <a:t>a) openness to experience </a:t>
            </a:r>
          </a:p>
          <a:p>
            <a:r>
              <a:rPr lang="en-US" sz="1000" b="0" i="0" u="none" strike="noStrike" baseline="0" dirty="0">
                <a:solidFill>
                  <a:srgbClr val="000000"/>
                </a:solidFill>
                <a:latin typeface="Calibri" panose="020F0502020204030204" pitchFamily="34" charset="0"/>
              </a:rPr>
              <a:t>b) ability to focus attention and resources on the most important matters, and disengage from uncontrollable or unsolvable problems </a:t>
            </a:r>
          </a:p>
          <a:p>
            <a:r>
              <a:rPr lang="en-US" sz="1000" b="0" i="0" u="none" strike="noStrike" baseline="0" dirty="0">
                <a:solidFill>
                  <a:srgbClr val="000000"/>
                </a:solidFill>
                <a:latin typeface="Calibri" panose="020F0502020204030204" pitchFamily="34" charset="0"/>
              </a:rPr>
              <a:t>c) ability to grieve the child within them that they lost, and gradually accept the past </a:t>
            </a:r>
          </a:p>
          <a:p>
            <a:r>
              <a:rPr lang="en-US" sz="1000" b="0" i="0" u="none" strike="noStrike" baseline="0" dirty="0">
                <a:solidFill>
                  <a:srgbClr val="000000"/>
                </a:solidFill>
                <a:latin typeface="Calibri" panose="020F0502020204030204" pitchFamily="34" charset="0"/>
              </a:rPr>
              <a:t>d) presence of supportive others that can aid in posttraumatic growth by providing a way to craft helpful narratives about the changes that have occurred, and offering helpful perspectives </a:t>
            </a:r>
          </a:p>
          <a:p>
            <a:r>
              <a:rPr lang="en-US" sz="1000" b="0" i="0" u="none" strike="noStrike" baseline="0" dirty="0">
                <a:solidFill>
                  <a:srgbClr val="000000"/>
                </a:solidFill>
                <a:latin typeface="Calibri" panose="020F0502020204030204" pitchFamily="34" charset="0"/>
              </a:rPr>
              <a:t>e) new narratives of trauma and survival that explore questions of meaning </a:t>
            </a:r>
          </a:p>
          <a:p>
            <a:r>
              <a:rPr lang="en-US" sz="1000" b="0" i="0" u="none" strike="noStrike" baseline="0" dirty="0">
                <a:solidFill>
                  <a:srgbClr val="000000"/>
                </a:solidFill>
                <a:latin typeface="Calibri" panose="020F0502020204030204" pitchFamily="34" charset="0"/>
              </a:rPr>
              <a:t>f) adaptive coping strategies </a:t>
            </a:r>
          </a:p>
          <a:p>
            <a:endParaRPr lang="en-US" dirty="0"/>
          </a:p>
          <a:p>
            <a:pPr>
              <a:buFont typeface="Arial" panose="020B0604020202020204" pitchFamily="34" charset="0"/>
              <a:buChar char="•"/>
            </a:pPr>
            <a:r>
              <a:rPr lang="en-US" dirty="0"/>
              <a:t>Greater appreciation of life</a:t>
            </a:r>
          </a:p>
          <a:p>
            <a:pPr>
              <a:buFont typeface="Arial" panose="020B0604020202020204" pitchFamily="34" charset="0"/>
              <a:buChar char="•"/>
            </a:pPr>
            <a:r>
              <a:rPr lang="en-US" dirty="0"/>
              <a:t>Greater appreciation and strengthening of close relationships</a:t>
            </a:r>
          </a:p>
          <a:p>
            <a:pPr>
              <a:buFont typeface="Arial" panose="020B0604020202020204" pitchFamily="34" charset="0"/>
              <a:buChar char="•"/>
            </a:pPr>
            <a:r>
              <a:rPr lang="en-US" dirty="0"/>
              <a:t>Increased compassion and altruism</a:t>
            </a:r>
          </a:p>
          <a:p>
            <a:pPr>
              <a:buFont typeface="Arial" panose="020B0604020202020204" pitchFamily="34" charset="0"/>
              <a:buChar char="•"/>
            </a:pPr>
            <a:r>
              <a:rPr lang="en-US" dirty="0"/>
              <a:t>The identification of new possibilities or a purpose in life</a:t>
            </a:r>
          </a:p>
          <a:p>
            <a:pPr>
              <a:buFont typeface="Arial" panose="020B0604020202020204" pitchFamily="34" charset="0"/>
              <a:buChar char="•"/>
            </a:pPr>
            <a:r>
              <a:rPr lang="en-US" dirty="0"/>
              <a:t>Greater awareness and utilization of personal strengths</a:t>
            </a:r>
          </a:p>
          <a:p>
            <a:pPr>
              <a:buFont typeface="Arial" panose="020B0604020202020204" pitchFamily="34" charset="0"/>
              <a:buChar char="•"/>
            </a:pPr>
            <a:r>
              <a:rPr lang="en-US" dirty="0"/>
              <a:t>Enhanced spiritual development</a:t>
            </a:r>
          </a:p>
          <a:p>
            <a:pPr>
              <a:buFont typeface="Arial" panose="020B0604020202020204" pitchFamily="34" charset="0"/>
              <a:buChar char="•"/>
            </a:pPr>
            <a:r>
              <a:rPr lang="en-US" dirty="0"/>
              <a:t>Creative growth</a:t>
            </a:r>
          </a:p>
          <a:p>
            <a:endParaRPr lang="en-US" dirty="0"/>
          </a:p>
          <a:p>
            <a:endParaRPr lang="en-US" dirty="0"/>
          </a:p>
        </p:txBody>
      </p:sp>
      <p:sp>
        <p:nvSpPr>
          <p:cNvPr id="4" name="Slide Number Placeholder 3"/>
          <p:cNvSpPr>
            <a:spLocks noGrp="1"/>
          </p:cNvSpPr>
          <p:nvPr>
            <p:ph type="sldNum" sz="quarter" idx="5"/>
          </p:nvPr>
        </p:nvSpPr>
        <p:spPr/>
        <p:txBody>
          <a:bodyPr/>
          <a:lstStyle/>
          <a:p>
            <a:fld id="{5F639F9E-4D82-4E9A-8DD8-9F61212FA2C9}" type="slidenum">
              <a:rPr lang="en-US" smtClean="0"/>
              <a:t>40</a:t>
            </a:fld>
            <a:endParaRPr lang="en-US" dirty="0"/>
          </a:p>
        </p:txBody>
      </p:sp>
    </p:spTree>
    <p:extLst>
      <p:ext uri="{BB962C8B-B14F-4D97-AF65-F5344CB8AC3E}">
        <p14:creationId xmlns:p14="http://schemas.microsoft.com/office/powerpoint/2010/main" val="1056014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CA" dirty="0"/>
          </a:p>
        </p:txBody>
      </p:sp>
      <p:sp>
        <p:nvSpPr>
          <p:cNvPr id="4" name="Slide Number Placeholder 3"/>
          <p:cNvSpPr>
            <a:spLocks noGrp="1"/>
          </p:cNvSpPr>
          <p:nvPr>
            <p:ph type="sldNum" sz="quarter" idx="5"/>
          </p:nvPr>
        </p:nvSpPr>
        <p:spPr/>
        <p:txBody>
          <a:bodyPr/>
          <a:lstStyle/>
          <a:p>
            <a:fld id="{5F639F9E-4D82-4E9A-8DD8-9F61212FA2C9}" type="slidenum">
              <a:rPr lang="en-US" smtClean="0"/>
              <a:t>41</a:t>
            </a:fld>
            <a:endParaRPr lang="en-US" dirty="0"/>
          </a:p>
        </p:txBody>
      </p:sp>
    </p:spTree>
    <p:extLst>
      <p:ext uri="{BB962C8B-B14F-4D97-AF65-F5344CB8AC3E}">
        <p14:creationId xmlns:p14="http://schemas.microsoft.com/office/powerpoint/2010/main" val="131795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CA" b="1" dirty="0">
                <a:effectLst/>
                <a:latin typeface="Arial" panose="020B0604020202020204" pitchFamily="34" charset="0"/>
              </a:rPr>
              <a:t>The therapeutic relationship </a:t>
            </a:r>
            <a:r>
              <a:rPr lang="en-CA" dirty="0">
                <a:effectLst/>
                <a:latin typeface="Arial" panose="020B0604020202020204" pitchFamily="34" charset="0"/>
              </a:rPr>
              <a:t>is paramount in the ACT union between therapist and client. Its deep, rich, connected, and respectful. We use a compassionate space, the therapist is playful, kind-hearted and reverent. </a:t>
            </a:r>
            <a:endParaRPr lang="en-US" dirty="0">
              <a:effectLst/>
              <a:latin typeface="Arial" panose="020B0604020202020204" pitchFamily="34" charset="0"/>
            </a:endParaRPr>
          </a:p>
          <a:p>
            <a:r>
              <a:rPr lang="en-US" dirty="0">
                <a:effectLst/>
                <a:latin typeface="Arial" panose="020B0604020202020204" pitchFamily="34" charset="0"/>
              </a:rPr>
              <a:t>We are always asking our client questions such as “how could this be helpful for you when you leave this office,? “How will this make a difference for you”. </a:t>
            </a:r>
          </a:p>
          <a:p>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Some of the things we say to our clients around the concept of Teamwork are:</a:t>
            </a:r>
            <a:endParaRPr kumimoji="0" lang="en-CA"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idea here is that you and I are a team, working together, to help you build a better life.  If there is any sign of conflict or tension or opposition, we can then check with the client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rial" panose="020B0604020202020204" pitchFamily="34" charset="0"/>
            </a:endParaRPr>
          </a:p>
          <a:p>
            <a:r>
              <a:rPr lang="en-US" b="1" dirty="0">
                <a:effectLst/>
                <a:latin typeface="Arial" panose="020B0604020202020204" pitchFamily="34" charset="0"/>
              </a:rPr>
              <a:t>Taking a TRAUMA history: </a:t>
            </a:r>
            <a:r>
              <a:rPr lang="en-US" dirty="0">
                <a:effectLst/>
                <a:latin typeface="Arial" panose="020B0604020202020204" pitchFamily="34" charset="0"/>
              </a:rPr>
              <a:t>Again, less may be best in that first appt. as getting into active interventions quickly is a must- You will get your information in later sessions when relevant, </a:t>
            </a:r>
          </a:p>
          <a:p>
            <a:r>
              <a:rPr lang="en-US" dirty="0">
                <a:effectLst/>
                <a:latin typeface="Times New Roman" panose="02020603050405020304" pitchFamily="18" charset="0"/>
              </a:rPr>
              <a:t>If the history is long and complex with multiple co-morbidities, and the client wants to continually provide ++ trauma details, this is a good indicator they are fused with the past, and they may want supportive counseling. the client will not learn new skills to recover from trauma. </a:t>
            </a:r>
          </a:p>
          <a:p>
            <a:pPr algn="l"/>
            <a:endParaRPr lang="en-CA" sz="1400" b="0" i="0" u="none" strike="noStrike" baseline="0" dirty="0">
              <a:solidFill>
                <a:srgbClr val="000000"/>
              </a:solidFill>
              <a:latin typeface="Calibri" panose="020F0502020204030204" pitchFamily="34" charset="0"/>
            </a:endParaRPr>
          </a:p>
          <a:p>
            <a:r>
              <a:rPr lang="en-CA" sz="1800" b="1" i="0" u="none" strike="noStrike" baseline="0" dirty="0">
                <a:solidFill>
                  <a:srgbClr val="000000"/>
                </a:solidFill>
                <a:latin typeface="Calibri" panose="020F0502020204030204" pitchFamily="34" charset="0"/>
              </a:rPr>
              <a:t>INFORMED CONSENT </a:t>
            </a:r>
            <a:r>
              <a:rPr lang="en-CA" sz="1800" b="0" i="0" u="none" strike="noStrike" baseline="0" dirty="0">
                <a:solidFill>
                  <a:srgbClr val="000000"/>
                </a:solidFill>
                <a:latin typeface="Calibri" panose="020F0502020204030204" pitchFamily="34" charset="0"/>
              </a:rPr>
              <a:t>– is a bit different in ACT-</a:t>
            </a:r>
            <a:endParaRPr lang="en-US" sz="12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It sounds a little like this: </a:t>
            </a:r>
          </a:p>
          <a:p>
            <a:r>
              <a:rPr lang="en-US" sz="1200" b="0" i="1" u="none" strike="noStrike" baseline="0" dirty="0">
                <a:solidFill>
                  <a:srgbClr val="000000"/>
                </a:solidFill>
                <a:latin typeface="Calibri" panose="020F0502020204030204" pitchFamily="34" charset="0"/>
              </a:rPr>
              <a:t>When we introduce new skills, I’ll ask you to practice them between sessions. ACT also involves clarifying your values: finding out what matters to you, what you want to stand for in life, face your challenges,. therapy may seem like a roller-coaster ride; </a:t>
            </a:r>
            <a:r>
              <a:rPr lang="en-US" sz="1200" b="1" i="1" u="none" strike="noStrike" baseline="0" dirty="0">
                <a:solidFill>
                  <a:srgbClr val="000000"/>
                </a:solidFill>
                <a:latin typeface="Calibri" panose="020F0502020204030204" pitchFamily="34" charset="0"/>
              </a:rPr>
              <a:t>• </a:t>
            </a:r>
            <a:r>
              <a:rPr lang="en-US" sz="1200" b="0" i="1" u="none" strike="noStrike" baseline="0" dirty="0">
                <a:solidFill>
                  <a:srgbClr val="000000"/>
                </a:solidFill>
                <a:latin typeface="Calibri" panose="020F0502020204030204" pitchFamily="34" charset="0"/>
              </a:rPr>
              <a:t>I may pull you out of your comfort zone –</a:t>
            </a:r>
          </a:p>
          <a:p>
            <a:endParaRPr lang="en-US" sz="1200" b="1" i="0" u="none" strike="noStrike" baseline="0" dirty="0">
              <a:solidFill>
                <a:srgbClr val="000000"/>
              </a:solidFill>
              <a:latin typeface="Calibri" panose="020F0502020204030204" pitchFamily="34" charset="0"/>
            </a:endParaRPr>
          </a:p>
          <a:p>
            <a:r>
              <a:rPr lang="en-US" sz="1200" b="1" i="0" u="none" strike="noStrike" baseline="0" dirty="0">
                <a:solidFill>
                  <a:srgbClr val="000000"/>
                </a:solidFill>
                <a:latin typeface="Calibri" panose="020F0502020204030204" pitchFamily="34" charset="0"/>
              </a:rPr>
              <a:t>And with that lets look at the Freedom to Say No</a:t>
            </a:r>
          </a:p>
          <a:p>
            <a:r>
              <a:rPr lang="en-US" sz="1200" b="0" i="0" u="none" strike="noStrike" baseline="0" dirty="0">
                <a:solidFill>
                  <a:srgbClr val="000000"/>
                </a:solidFill>
                <a:latin typeface="Calibri" panose="020F0502020204030204" pitchFamily="34" charset="0"/>
              </a:rPr>
              <a:t>Clients with trauma afraid to state their opinion, say no or be assertive. its important to assess their ability to say no, </a:t>
            </a:r>
          </a:p>
          <a:p>
            <a:r>
              <a:rPr lang="en-US" sz="1200" b="0" i="0" u="none" strike="noStrike" baseline="0" dirty="0">
                <a:solidFill>
                  <a:srgbClr val="000000"/>
                </a:solidFill>
                <a:latin typeface="Calibri" panose="020F0502020204030204" pitchFamily="34" charset="0"/>
              </a:rPr>
              <a:t>we want to encourage their freedom to opt out, </a:t>
            </a:r>
          </a:p>
          <a:p>
            <a:r>
              <a:rPr lang="en-US" sz="1200" b="0" i="0" u="none" strike="noStrike" baseline="0" dirty="0">
                <a:solidFill>
                  <a:srgbClr val="000000"/>
                </a:solidFill>
                <a:latin typeface="Calibri" panose="020F0502020204030204" pitchFamily="34" charset="0"/>
              </a:rPr>
              <a:t>we don’t want clients feeling coerced into talking about trauma. So we check in often, we take breathers, constantly making safety signals</a:t>
            </a:r>
          </a:p>
          <a:p>
            <a:endParaRPr lang="en-CA" sz="1200" b="0" i="0" u="none" strike="noStrike" baseline="0" dirty="0">
              <a:solidFill>
                <a:srgbClr val="000000"/>
              </a:solidFill>
              <a:latin typeface="Calibri" panose="020F0502020204030204" pitchFamily="34" charset="0"/>
            </a:endParaRPr>
          </a:p>
          <a:p>
            <a:r>
              <a:rPr lang="en-CA" sz="1200" b="1" i="0" u="none" strike="noStrike" baseline="0" dirty="0">
                <a:solidFill>
                  <a:srgbClr val="000000"/>
                </a:solidFill>
                <a:latin typeface="Calibri" panose="020F0502020204030204" pitchFamily="34" charset="0"/>
              </a:rPr>
              <a:t>Again Freedom to not talk about trauma:</a:t>
            </a:r>
          </a:p>
          <a:p>
            <a:r>
              <a:rPr lang="en-CA" sz="1200" b="0" i="0" u="none" strike="noStrike" baseline="0" dirty="0">
                <a:solidFill>
                  <a:srgbClr val="000000"/>
                </a:solidFill>
                <a:latin typeface="Calibri" panose="020F0502020204030204" pitchFamily="34" charset="0"/>
              </a:rPr>
              <a:t>It is unhelpful and harmful to force clients, so do not push, they will talk about it when ready, and they may never be ready. If they do, we open up with compassion, validation and empathy, many dissociate when they do open up, or they are in a highly fused or avoidant state.</a:t>
            </a:r>
          </a:p>
          <a:p>
            <a:endParaRPr lang="en-CA"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“Press Pause” </a:t>
            </a:r>
            <a:endParaRPr kumimoji="0" lang="en-CA"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permission to “press pause” to notice what you are doing?  Helpful, useful, problematic? Is that okay? – so we can address it?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And this goes both ways – you can also “press pause” on 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Clarifying behavioral goals:</a:t>
            </a:r>
          </a:p>
          <a:p>
            <a:r>
              <a:rPr lang="en-US" sz="1200" b="0" i="0" u="none" strike="noStrike" baseline="0" dirty="0">
                <a:solidFill>
                  <a:srgbClr val="000000"/>
                </a:solidFill>
                <a:latin typeface="Calibri" panose="020F0502020204030204" pitchFamily="34" charset="0"/>
              </a:rPr>
              <a:t>What does the client want for therapy? Specific outcomes? We will talk more on</a:t>
            </a:r>
          </a:p>
          <a:p>
            <a:endParaRPr lang="en-US" sz="1200" b="0" i="0" u="none" strike="noStrike" baseline="0" dirty="0">
              <a:solidFill>
                <a:srgbClr val="000000"/>
              </a:solidFill>
              <a:latin typeface="Calibri" panose="020F0502020204030204" pitchFamily="34" charset="0"/>
            </a:endParaRPr>
          </a:p>
          <a:p>
            <a:r>
              <a:rPr lang="en-US" sz="1200" b="1" i="0" u="none" strike="noStrike" baseline="0" dirty="0">
                <a:solidFill>
                  <a:srgbClr val="000000"/>
                </a:solidFill>
                <a:latin typeface="Calibri" panose="020F0502020204030204" pitchFamily="34" charset="0"/>
              </a:rPr>
              <a:t>Dropping anchor</a:t>
            </a:r>
          </a:p>
          <a:p>
            <a:r>
              <a:rPr lang="en-US" sz="1200" b="0" i="0" u="none" strike="noStrike" baseline="0" dirty="0">
                <a:solidFill>
                  <a:srgbClr val="000000"/>
                </a:solidFill>
                <a:latin typeface="Calibri" panose="020F0502020204030204" pitchFamily="34" charset="0"/>
              </a:rPr>
              <a:t>A mindful centering or grounding metaphor that holds you steady when a chaotic storm comes up any time of the day, and this is sure to come up in therapy, this can take form in hypo/hyper arousal, disengagement, flashbacks, urge-surfing, panic attacks, dissociation and so forth.</a:t>
            </a:r>
          </a:p>
          <a:p>
            <a:endParaRPr lang="en-US" dirty="0">
              <a:effectLst/>
              <a:latin typeface="Arial" panose="020B0604020202020204" pitchFamily="34" charset="0"/>
            </a:endParaRPr>
          </a:p>
          <a:p>
            <a:endParaRPr lang="en-US" dirty="0">
              <a:effectLst/>
              <a:latin typeface="Arial" panose="020B0604020202020204" pitchFamily="34" charset="0"/>
            </a:endParaRPr>
          </a:p>
          <a:p>
            <a:endParaRPr lang="en-US" dirty="0">
              <a:effectLst/>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5F639F9E-4D82-4E9A-8DD8-9F61212FA2C9}" type="slidenum">
              <a:rPr lang="en-US" smtClean="0"/>
              <a:t>5</a:t>
            </a:fld>
            <a:endParaRPr lang="en-US" dirty="0"/>
          </a:p>
        </p:txBody>
      </p:sp>
    </p:spTree>
    <p:extLst>
      <p:ext uri="{BB962C8B-B14F-4D97-AF65-F5344CB8AC3E}">
        <p14:creationId xmlns:p14="http://schemas.microsoft.com/office/powerpoint/2010/main" val="59092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ACT is trans-diagnostic and superb for symptoms of PTSD re-experiencing the trauma (going over events, nightmares, flashbacks, rumination about the past and the associated difficult emotions like rage, anger, fear, anxiety) and hyperarousal and hypo-arousal, (fight, flight, flop/drop, dissociation, slumping) and psychological rigidity. Distractibility, disconnection, disengage. Reason-giving machine , fusion with the concueptualized self, and experiential avoid.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With Trauma, there is a mind, body and emotion connection, and so we are not just treating PTSD but rather a myriad of disorders like depression, chronic pain, movement disorders, generalized anxiety and so forth. </a:t>
            </a:r>
          </a:p>
          <a:p>
            <a:endParaRPr lang="en-CA" dirty="0"/>
          </a:p>
        </p:txBody>
      </p:sp>
      <p:sp>
        <p:nvSpPr>
          <p:cNvPr id="4" name="Slide Number Placeholder 3"/>
          <p:cNvSpPr>
            <a:spLocks noGrp="1"/>
          </p:cNvSpPr>
          <p:nvPr>
            <p:ph type="sldNum" sz="quarter" idx="5"/>
          </p:nvPr>
        </p:nvSpPr>
        <p:spPr/>
        <p:txBody>
          <a:bodyPr/>
          <a:lstStyle/>
          <a:p>
            <a:fld id="{5F639F9E-4D82-4E9A-8DD8-9F61212FA2C9}" type="slidenum">
              <a:rPr lang="en-US" smtClean="0"/>
              <a:t>6</a:t>
            </a:fld>
            <a:endParaRPr lang="en-US" dirty="0"/>
          </a:p>
        </p:txBody>
      </p:sp>
    </p:spTree>
    <p:extLst>
      <p:ext uri="{BB962C8B-B14F-4D97-AF65-F5344CB8AC3E}">
        <p14:creationId xmlns:p14="http://schemas.microsoft.com/office/powerpoint/2010/main" val="3549000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CA" dirty="0"/>
              <a:t>These are the 3 core strands of trauma therapy in ACT and we use a variety of skills throughout each. </a:t>
            </a:r>
          </a:p>
          <a:p>
            <a:endParaRPr lang="en-CA" dirty="0"/>
          </a:p>
          <a:p>
            <a:r>
              <a:rPr lang="en-CA" dirty="0"/>
              <a:t>Living in the present: grounding, centering and </a:t>
            </a:r>
            <a:r>
              <a:rPr lang="en-CA" b="0" dirty="0"/>
              <a:t>expanding awareness and dropping anchor</a:t>
            </a:r>
          </a:p>
          <a:p>
            <a:r>
              <a:rPr lang="en-CA" dirty="0"/>
              <a:t>healing the past: defusing from memories, acceptance and self-compassion</a:t>
            </a:r>
          </a:p>
          <a:p>
            <a:r>
              <a:rPr lang="en-CA" dirty="0"/>
              <a:t>building a future: living our values, action planning and post-traumatic growth</a:t>
            </a:r>
          </a:p>
          <a:p>
            <a:endParaRPr lang="en-CA" dirty="0"/>
          </a:p>
          <a:p>
            <a:r>
              <a:rPr lang="en-CA" dirty="0"/>
              <a:t>I am going to go through each of these separately. Its important to know that in ACT, we dance around these, going back and forth</a:t>
            </a:r>
          </a:p>
          <a:p>
            <a:endParaRPr lang="en-CA" dirty="0"/>
          </a:p>
          <a:p>
            <a:endParaRPr lang="en-CA" dirty="0"/>
          </a:p>
        </p:txBody>
      </p:sp>
      <p:sp>
        <p:nvSpPr>
          <p:cNvPr id="4" name="Slide Number Placeholder 3"/>
          <p:cNvSpPr>
            <a:spLocks noGrp="1"/>
          </p:cNvSpPr>
          <p:nvPr>
            <p:ph type="sldNum" sz="quarter" idx="5"/>
          </p:nvPr>
        </p:nvSpPr>
        <p:spPr/>
        <p:txBody>
          <a:bodyPr/>
          <a:lstStyle/>
          <a:p>
            <a:fld id="{5F639F9E-4D82-4E9A-8DD8-9F61212FA2C9}" type="slidenum">
              <a:rPr lang="en-US" smtClean="0"/>
              <a:t>7</a:t>
            </a:fld>
            <a:endParaRPr lang="en-US" dirty="0"/>
          </a:p>
        </p:txBody>
      </p:sp>
    </p:spTree>
    <p:extLst>
      <p:ext uri="{BB962C8B-B14F-4D97-AF65-F5344CB8AC3E}">
        <p14:creationId xmlns:p14="http://schemas.microsoft.com/office/powerpoint/2010/main" val="418200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fontAlgn="base">
              <a:lnSpc>
                <a:spcPct val="107000"/>
              </a:lnSpc>
              <a:spcBef>
                <a:spcPts val="600"/>
              </a:spcBef>
              <a:spcAft>
                <a:spcPts val="600"/>
              </a:spcAft>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the first session I ask clients what their therapy goals are Most say “I want to be happy” – this is a great opportunity to do some teaching around:</a:t>
            </a:r>
          </a:p>
          <a:p>
            <a:pPr fontAlgn="base">
              <a:lnSpc>
                <a:spcPct val="107000"/>
              </a:lnSpc>
              <a:spcBef>
                <a:spcPts val="600"/>
              </a:spcBef>
              <a:spcAft>
                <a:spcPts val="600"/>
              </a:spcAft>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fontAlgn="base">
              <a:lnSpc>
                <a:spcPct val="107000"/>
              </a:lnSpc>
              <a:spcBef>
                <a:spcPts val="600"/>
              </a:spcBef>
              <a:spcAft>
                <a:spcPts val="600"/>
              </a:spcAft>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does the client want from treatment, </a:t>
            </a:r>
          </a:p>
          <a:p>
            <a:pPr fontAlgn="base">
              <a:lnSpc>
                <a:spcPct val="107000"/>
              </a:lnSpc>
              <a:spcBef>
                <a:spcPts val="600"/>
              </a:spcBef>
              <a:spcAft>
                <a:spcPts val="600"/>
              </a:spcAft>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does the client see as the problem, </a:t>
            </a:r>
          </a:p>
          <a:p>
            <a:pPr fontAlgn="base">
              <a:lnSpc>
                <a:spcPct val="107000"/>
              </a:lnSpc>
              <a:spcBef>
                <a:spcPts val="600"/>
              </a:spcBef>
              <a:spcAft>
                <a:spcPts val="600"/>
              </a:spcAft>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are specific outcomes that the client wants? </a:t>
            </a:r>
          </a:p>
          <a:p>
            <a:pPr fontAlgn="base">
              <a:lnSpc>
                <a:spcPct val="107000"/>
              </a:lnSpc>
              <a:spcBef>
                <a:spcPts val="600"/>
              </a:spcBef>
              <a:spcAft>
                <a:spcPts val="600"/>
              </a:spcAft>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More of and less of? </a:t>
            </a:r>
          </a:p>
          <a:p>
            <a:pPr fontAlgn="base">
              <a:lnSpc>
                <a:spcPct val="107000"/>
              </a:lnSpc>
              <a:spcBef>
                <a:spcPts val="600"/>
              </a:spcBef>
              <a:spcAft>
                <a:spcPts val="600"/>
              </a:spcAft>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areas is the client being ineffective in, hurting the client, and moving the client away from the valued life they want to live.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Clients do not know the difference between Behavioural goals versus emotional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What I want to do versus what I want to feel.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We start establishing behavioural goals in first session.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What we want to start or stop doing- we revisit this often,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emotional goals feed into experiental avoidance. which is the opposite to acceptance.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Examples go to an AA meeting versus stop feeling sad</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5F639F9E-4D82-4E9A-8DD8-9F61212FA2C9}" type="slidenum">
              <a:rPr lang="en-US" smtClean="0"/>
              <a:t>8</a:t>
            </a:fld>
            <a:endParaRPr lang="en-US" dirty="0"/>
          </a:p>
        </p:txBody>
      </p:sp>
    </p:spTree>
    <p:extLst>
      <p:ext uri="{BB962C8B-B14F-4D97-AF65-F5344CB8AC3E}">
        <p14:creationId xmlns:p14="http://schemas.microsoft.com/office/powerpoint/2010/main" val="1967530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lvl="0"/>
            <a:r>
              <a:rPr lang="en-CA" dirty="0"/>
              <a:t>Is the first stage of therapy- It involves doing work with around fight flight flop drop, so working with hypo/hyperarousal, increasing psychological flexibility, grounding and centering, dropping anchor and working with flashbacks. </a:t>
            </a:r>
          </a:p>
        </p:txBody>
      </p:sp>
      <p:sp>
        <p:nvSpPr>
          <p:cNvPr id="4" name="Slide Number Placeholder 3"/>
          <p:cNvSpPr>
            <a:spLocks noGrp="1"/>
          </p:cNvSpPr>
          <p:nvPr>
            <p:ph type="sldNum" sz="quarter" idx="5"/>
          </p:nvPr>
        </p:nvSpPr>
        <p:spPr/>
        <p:txBody>
          <a:bodyPr/>
          <a:lstStyle/>
          <a:p>
            <a:fld id="{5F639F9E-4D82-4E9A-8DD8-9F61212FA2C9}" type="slidenum">
              <a:rPr lang="en-US" smtClean="0"/>
              <a:t>9</a:t>
            </a:fld>
            <a:endParaRPr lang="en-US" dirty="0"/>
          </a:p>
        </p:txBody>
      </p:sp>
    </p:spTree>
    <p:extLst>
      <p:ext uri="{BB962C8B-B14F-4D97-AF65-F5344CB8AC3E}">
        <p14:creationId xmlns:p14="http://schemas.microsoft.com/office/powerpoint/2010/main" val="326189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7/21/2021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7740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142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042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1185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617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947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166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343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683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814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7/21/2021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648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7/21/2021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2533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6.sv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9.jp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41.jp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9C36DE07-1D06-4D9E-A854-6A1F47E068CB}"/>
              </a:ext>
            </a:extLst>
          </p:cNvPr>
          <p:cNvSpPr>
            <a:spLocks noGrp="1"/>
          </p:cNvSpPr>
          <p:nvPr>
            <p:ph type="ctrTitle"/>
          </p:nvPr>
        </p:nvSpPr>
        <p:spPr>
          <a:xfrm>
            <a:off x="1772262" y="3591098"/>
            <a:ext cx="9282591" cy="1512917"/>
          </a:xfrm>
        </p:spPr>
        <p:txBody>
          <a:bodyPr>
            <a:normAutofit fontScale="90000"/>
          </a:bodyPr>
          <a:lstStyle/>
          <a:p>
            <a:r>
              <a:rPr lang="en-US" sz="4400" dirty="0">
                <a:latin typeface="Centaur" panose="02030504050205020304" pitchFamily="18" charset="0"/>
              </a:rPr>
              <a:t>Acceptance and commitment therapy for trauma</a:t>
            </a:r>
            <a:br>
              <a:rPr lang="en-US" sz="4400" dirty="0">
                <a:latin typeface="Centaur" panose="02030504050205020304" pitchFamily="18" charset="0"/>
              </a:rPr>
            </a:br>
            <a:r>
              <a:rPr kumimoji="0" lang="en-US" sz="2400" b="0" i="0" u="none" strike="noStrike" kern="1200" cap="all" spc="0" normalizeH="0" baseline="0" noProof="0" dirty="0">
                <a:ln>
                  <a:noFill/>
                </a:ln>
                <a:solidFill>
                  <a:prstClr val="black"/>
                </a:solidFill>
                <a:effectLst/>
                <a:uLnTx/>
                <a:uFillTx/>
                <a:latin typeface="Centaur" panose="02030504050205020304" pitchFamily="18" charset="0"/>
                <a:ea typeface="+mj-ea"/>
                <a:cs typeface="+mj-cs"/>
              </a:rPr>
              <a:t>an advanced level THERAPY</a:t>
            </a:r>
            <a:endParaRPr lang="en-US" sz="2400" dirty="0">
              <a:latin typeface="Centaur" panose="02030504050205020304" pitchFamily="18" charset="0"/>
            </a:endParaRPr>
          </a:p>
        </p:txBody>
      </p:sp>
      <p:sp>
        <p:nvSpPr>
          <p:cNvPr id="3" name="Subtitle 2">
            <a:extLst>
              <a:ext uri="{FF2B5EF4-FFF2-40B4-BE49-F238E27FC236}">
                <a16:creationId xmlns:a16="http://schemas.microsoft.com/office/drawing/2014/main" id="{366F4467-18C4-4A2F-B815-7F3E11A358FE}"/>
              </a:ext>
            </a:extLst>
          </p:cNvPr>
          <p:cNvSpPr>
            <a:spLocks noGrp="1"/>
          </p:cNvSpPr>
          <p:nvPr>
            <p:ph type="subTitle" idx="1"/>
          </p:nvPr>
        </p:nvSpPr>
        <p:spPr>
          <a:xfrm>
            <a:off x="1776728" y="4975913"/>
            <a:ext cx="9282591" cy="454559"/>
          </a:xfrm>
        </p:spPr>
        <p:txBody>
          <a:bodyPr>
            <a:noAutofit/>
          </a:bodyPr>
          <a:lstStyle/>
          <a:p>
            <a:pPr>
              <a:lnSpc>
                <a:spcPct val="110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entaur" panose="02030504050205020304" pitchFamily="18" charset="0"/>
              <a:ea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7AE5065C-30A9-480A-9E93-74CC149029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473552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4" name="Picture 13">
            <a:extLst>
              <a:ext uri="{FF2B5EF4-FFF2-40B4-BE49-F238E27FC236}">
                <a16:creationId xmlns:a16="http://schemas.microsoft.com/office/drawing/2014/main" id="{2F948680-1810-4961-805C-D0C28E7E93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179397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EC4A490-3310-4798-850D-30C8DB8D1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43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E92B721-D2EC-4A85-A67A-96767C3ED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9" name="Rectangle 18">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53134" y="2523579"/>
            <a:ext cx="8438867"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915B12-92CB-47CB-8D9B-14030980D06F}"/>
              </a:ext>
            </a:extLst>
          </p:cNvPr>
          <p:cNvSpPr>
            <a:spLocks noGrp="1"/>
          </p:cNvSpPr>
          <p:nvPr>
            <p:ph type="title"/>
          </p:nvPr>
        </p:nvSpPr>
        <p:spPr>
          <a:xfrm>
            <a:off x="4065511" y="2695119"/>
            <a:ext cx="6832500" cy="1876882"/>
          </a:xfrm>
        </p:spPr>
        <p:txBody>
          <a:bodyPr vert="horz" lIns="91440" tIns="45720" rIns="91440" bIns="0" rtlCol="0" anchor="b">
            <a:normAutofit/>
          </a:bodyPr>
          <a:lstStyle/>
          <a:p>
            <a:pPr marL="0" marR="0" lvl="0" indent="0" fontAlgn="base">
              <a:spcAft>
                <a:spcPts val="800"/>
              </a:spcAft>
              <a:tabLst/>
              <a:defRPr/>
            </a:pPr>
            <a:r>
              <a:rPr lang="en-CA" sz="4400" dirty="0">
                <a:solidFill>
                  <a:schemeClr val="bg1">
                    <a:lumMod val="95000"/>
                  </a:schemeClr>
                </a:solidFill>
                <a:latin typeface="Centaur" panose="02030504050205020304" pitchFamily="18" charset="0"/>
              </a:rPr>
              <a:t>Polyvagal theory</a:t>
            </a:r>
            <a:br>
              <a:rPr kumimoji="0" lang="en-US" sz="3100" u="none" strike="noStrike" spc="0" normalizeH="0" baseline="0" noProof="0" dirty="0">
                <a:ln>
                  <a:noFill/>
                </a:ln>
                <a:solidFill>
                  <a:srgbClr val="FFFFFE"/>
                </a:solidFill>
                <a:uLnTx/>
                <a:uFillTx/>
              </a:rPr>
            </a:br>
            <a:endParaRPr lang="en-US" sz="3100" dirty="0">
              <a:solidFill>
                <a:srgbClr val="FFFFFE"/>
              </a:solidFill>
            </a:endParaRPr>
          </a:p>
        </p:txBody>
      </p:sp>
      <p:cxnSp>
        <p:nvCxnSpPr>
          <p:cNvPr id="21" name="Straight Connector 20">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210031"/>
            <a:ext cx="683249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3" name="Picture 22">
            <a:extLst>
              <a:ext uri="{FF2B5EF4-FFF2-40B4-BE49-F238E27FC236}">
                <a16:creationId xmlns:a16="http://schemas.microsoft.com/office/drawing/2014/main" id="{095A6DC3-387B-4D0B-A44D-E83246EFD0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309520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B376A39-154E-4672-B6EA-EA77F28CF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7F330F7-B3EC-45B3-A3B9-8B43F6EE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Title 6">
            <a:extLst>
              <a:ext uri="{FF2B5EF4-FFF2-40B4-BE49-F238E27FC236}">
                <a16:creationId xmlns:a16="http://schemas.microsoft.com/office/drawing/2014/main" id="{8EE6BD1E-1DEE-47D3-AAA2-66EE6FC85AC1}"/>
              </a:ext>
            </a:extLst>
          </p:cNvPr>
          <p:cNvSpPr>
            <a:spLocks noGrp="1"/>
          </p:cNvSpPr>
          <p:nvPr>
            <p:ph type="ctrTitle"/>
          </p:nvPr>
        </p:nvSpPr>
        <p:spPr>
          <a:xfrm>
            <a:off x="5193458" y="2278965"/>
            <a:ext cx="5709004" cy="1899139"/>
          </a:xfrm>
        </p:spPr>
        <p:txBody>
          <a:bodyPr>
            <a:normAutofit/>
          </a:body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r>
              <a:rPr lang="en-CA" sz="3200" dirty="0">
                <a:latin typeface="Centaur" panose="02030504050205020304" pitchFamily="18" charset="0"/>
              </a:rPr>
              <a:t>Hypo-arousal </a:t>
            </a:r>
            <a:r>
              <a:rPr lang="en-CA" sz="2000" dirty="0">
                <a:latin typeface="Centaur" panose="02030504050205020304" pitchFamily="18" charset="0"/>
              </a:rPr>
              <a:t>(</a:t>
            </a:r>
            <a:r>
              <a:rPr kumimoji="0" lang="en-US" sz="2000" b="0" i="0" u="none" strike="noStrike" kern="1200" cap="all" spc="0" normalizeH="0" baseline="0" noProof="0" dirty="0">
                <a:ln>
                  <a:noFill/>
                </a:ln>
                <a:solidFill>
                  <a:prstClr val="black"/>
                </a:solidFill>
                <a:effectLst/>
                <a:uLnTx/>
                <a:uFillTx/>
                <a:latin typeface="Centaur" panose="02030504050205020304" pitchFamily="18" charset="0"/>
                <a:ea typeface="+mn-ea"/>
                <a:cs typeface="+mn-cs"/>
              </a:rPr>
              <a:t>Flop - drop)</a:t>
            </a:r>
            <a:br>
              <a:rPr kumimoji="0" lang="en-CA" sz="3600" b="0" i="0" u="none" strike="noStrike" kern="1200" cap="all" spc="0" normalizeH="0" baseline="0" noProof="0" dirty="0">
                <a:ln>
                  <a:noFill/>
                </a:ln>
                <a:solidFill>
                  <a:prstClr val="black"/>
                </a:solidFill>
                <a:effectLst/>
                <a:uLnTx/>
                <a:uFillTx/>
                <a:latin typeface="Gill Sans MT" panose="020B0502020104020203"/>
                <a:ea typeface="+mn-ea"/>
                <a:cs typeface="+mn-cs"/>
              </a:rPr>
            </a:br>
            <a:endParaRPr lang="en-CA" sz="4400" dirty="0">
              <a:latin typeface="Centaur" panose="02030504050205020304" pitchFamily="18" charset="0"/>
            </a:endParaRPr>
          </a:p>
        </p:txBody>
      </p:sp>
      <p:sp>
        <p:nvSpPr>
          <p:cNvPr id="8" name="Subtitle 7">
            <a:extLst>
              <a:ext uri="{FF2B5EF4-FFF2-40B4-BE49-F238E27FC236}">
                <a16:creationId xmlns:a16="http://schemas.microsoft.com/office/drawing/2014/main" id="{C981F6A0-7B2C-4D46-ADC3-7514F565CC5D}"/>
              </a:ext>
            </a:extLst>
          </p:cNvPr>
          <p:cNvSpPr>
            <a:spLocks noGrp="1"/>
          </p:cNvSpPr>
          <p:nvPr>
            <p:ph type="subTitle" idx="1"/>
          </p:nvPr>
        </p:nvSpPr>
        <p:spPr>
          <a:xfrm>
            <a:off x="5188259" y="3474777"/>
            <a:ext cx="5536119" cy="1612688"/>
          </a:xfrm>
        </p:spPr>
        <p:txBody>
          <a:bodyPr>
            <a:noAutofit/>
          </a:bodyPr>
          <a:lstStyle/>
          <a:p>
            <a:r>
              <a:rPr lang="en-CA" sz="3200" dirty="0">
                <a:latin typeface="Centaur" panose="02030504050205020304" pitchFamily="18" charset="0"/>
              </a:rPr>
              <a:t>Hyperarousal </a:t>
            </a:r>
            <a:r>
              <a:rPr lang="en-CA" sz="2000" dirty="0">
                <a:latin typeface="Centaur" panose="02030504050205020304" pitchFamily="18" charset="0"/>
              </a:rPr>
              <a:t>(</a:t>
            </a:r>
            <a:r>
              <a:rPr kumimoji="0" lang="en-US" sz="2000" b="0" i="0" u="none" strike="noStrike" kern="1200" cap="all" spc="0" normalizeH="0" baseline="0" noProof="0" dirty="0">
                <a:ln>
                  <a:noFill/>
                </a:ln>
                <a:solidFill>
                  <a:prstClr val="black"/>
                </a:solidFill>
                <a:effectLst/>
                <a:uLnTx/>
                <a:uFillTx/>
                <a:latin typeface="Centaur" panose="02030504050205020304" pitchFamily="18" charset="0"/>
                <a:ea typeface="+mj-ea"/>
                <a:cs typeface="+mj-cs"/>
              </a:rPr>
              <a:t>fight - flight)</a:t>
            </a:r>
            <a:endParaRPr lang="en-CA" sz="2000" dirty="0">
              <a:latin typeface="Centaur" panose="02030504050205020304" pitchFamily="18" charset="0"/>
            </a:endParaRPr>
          </a:p>
        </p:txBody>
      </p:sp>
      <p:grpSp>
        <p:nvGrpSpPr>
          <p:cNvPr id="17" name="Group 16">
            <a:extLst>
              <a:ext uri="{FF2B5EF4-FFF2-40B4-BE49-F238E27FC236}">
                <a16:creationId xmlns:a16="http://schemas.microsoft.com/office/drawing/2014/main" id="{1B59C93E-408B-4A18-8823-245025D18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18" name="Rectangle 17">
              <a:extLst>
                <a:ext uri="{FF2B5EF4-FFF2-40B4-BE49-F238E27FC236}">
                  <a16:creationId xmlns:a16="http://schemas.microsoft.com/office/drawing/2014/main" id="{BD194DF9-E912-48FF-90D3-E9D8E6454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9F5B9F-C71E-4714-9F21-74DCC4D34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1" name="Rectangle 20">
            <a:extLst>
              <a:ext uri="{FF2B5EF4-FFF2-40B4-BE49-F238E27FC236}">
                <a16:creationId xmlns:a16="http://schemas.microsoft.com/office/drawing/2014/main" id="{B16E59B7-2693-428B-87AD-D8A76E725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20" y="977099"/>
            <a:ext cx="3116213" cy="41362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D89CA9A2-D0CB-48A6-B2ED-03C3EB3AD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3459" y="3526496"/>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5" name="Picture 24">
            <a:extLst>
              <a:ext uri="{FF2B5EF4-FFF2-40B4-BE49-F238E27FC236}">
                <a16:creationId xmlns:a16="http://schemas.microsoft.com/office/drawing/2014/main" id="{8E11A2E1-5E39-4080-93B8-4811FE13D4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5A8467B7-9FAF-47EC-A36A-76A9020A5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3B60DDD-BF10-4F1C-A70B-FC413B1BA5DE}"/>
              </a:ext>
            </a:extLst>
          </p:cNvPr>
          <p:cNvPicPr>
            <a:picLocks noChangeAspect="1"/>
          </p:cNvPicPr>
          <p:nvPr/>
        </p:nvPicPr>
        <p:blipFill>
          <a:blip r:embed="rId4"/>
          <a:stretch>
            <a:fillRect/>
          </a:stretch>
        </p:blipFill>
        <p:spPr>
          <a:xfrm>
            <a:off x="1103519" y="2018412"/>
            <a:ext cx="3121413" cy="2026049"/>
          </a:xfrm>
          <a:prstGeom prst="rect">
            <a:avLst/>
          </a:prstGeom>
          <a:effectLst>
            <a:glow rad="127000">
              <a:schemeClr val="bg1">
                <a:lumMod val="75000"/>
              </a:schemeClr>
            </a:glow>
            <a:softEdge rad="12700"/>
          </a:effectLst>
        </p:spPr>
      </p:pic>
    </p:spTree>
    <p:extLst>
      <p:ext uri="{BB962C8B-B14F-4D97-AF65-F5344CB8AC3E}">
        <p14:creationId xmlns:p14="http://schemas.microsoft.com/office/powerpoint/2010/main" val="3631954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4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3" name="Straight Connector 4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7" name="Rectangle 46">
            <a:extLst>
              <a:ext uri="{FF2B5EF4-FFF2-40B4-BE49-F238E27FC236}">
                <a16:creationId xmlns:a16="http://schemas.microsoft.com/office/drawing/2014/main" id="{50FD0717-BEEE-48D4-8750-E44E166E9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E4CBA4EB-F997-4F56-9436-88F607540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 name="Text Placeholder 2">
            <a:extLst>
              <a:ext uri="{FF2B5EF4-FFF2-40B4-BE49-F238E27FC236}">
                <a16:creationId xmlns:a16="http://schemas.microsoft.com/office/drawing/2014/main" id="{C1457174-41FD-4651-839A-AB34FEA1207A}"/>
              </a:ext>
            </a:extLst>
          </p:cNvPr>
          <p:cNvSpPr>
            <a:spLocks noGrp="1"/>
          </p:cNvSpPr>
          <p:nvPr>
            <p:ph type="body" idx="1"/>
          </p:nvPr>
        </p:nvSpPr>
        <p:spPr>
          <a:xfrm>
            <a:off x="8164113" y="1463014"/>
            <a:ext cx="3459318" cy="3293053"/>
          </a:xfrm>
        </p:spPr>
        <p:txBody>
          <a:bodyPr vert="horz" lIns="91440" tIns="91440" rIns="91440" bIns="91440" rtlCol="0" anchor="ctr">
            <a:normAutofit/>
          </a:bodyPr>
          <a:lstStyle/>
          <a:p>
            <a:r>
              <a:rPr kumimoji="0" lang="en-US" sz="3200" i="0" u="none" strike="noStrike" cap="all" spc="0" normalizeH="0" noProof="0" dirty="0">
                <a:ln>
                  <a:noFill/>
                </a:ln>
                <a:uLnTx/>
                <a:uFillTx/>
                <a:latin typeface="Centaur" panose="02030504050205020304" pitchFamily="18" charset="0"/>
              </a:rPr>
              <a:t>Increasing the zone of flexibility</a:t>
            </a:r>
            <a:endParaRPr lang="en-US" sz="3200" cap="all" dirty="0">
              <a:latin typeface="Centaur" panose="02030504050205020304" pitchFamily="18" charset="0"/>
            </a:endParaRPr>
          </a:p>
        </p:txBody>
      </p:sp>
      <p:grpSp>
        <p:nvGrpSpPr>
          <p:cNvPr id="51" name="Group 50">
            <a:extLst>
              <a:ext uri="{FF2B5EF4-FFF2-40B4-BE49-F238E27FC236}">
                <a16:creationId xmlns:a16="http://schemas.microsoft.com/office/drawing/2014/main" id="{C2DA450E-1EDD-4D4A-8257-4808EB937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9392" y="938882"/>
            <a:ext cx="6562082" cy="4236223"/>
            <a:chOff x="7807230" y="2012810"/>
            <a:chExt cx="3251252" cy="3459865"/>
          </a:xfrm>
        </p:grpSpPr>
        <p:sp>
          <p:nvSpPr>
            <p:cNvPr id="52" name="Rectangle 51">
              <a:extLst>
                <a:ext uri="{FF2B5EF4-FFF2-40B4-BE49-F238E27FC236}">
                  <a16:creationId xmlns:a16="http://schemas.microsoft.com/office/drawing/2014/main" id="{228FBF78-9E7E-46C0-950D-FC7AEE43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2116C23-5ED0-4F29-84D0-584CD0150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5" name="Rectangle 54">
            <a:extLst>
              <a:ext uri="{FF2B5EF4-FFF2-40B4-BE49-F238E27FC236}">
                <a16:creationId xmlns:a16="http://schemas.microsoft.com/office/drawing/2014/main" id="{37EE4B41-0C22-468A-BCFF-66786B9C8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7777" y="1269341"/>
            <a:ext cx="5925312" cy="3575304"/>
          </a:xfrm>
          <a:prstGeom prst="rect">
            <a:avLst/>
          </a:prstGeom>
          <a:solidFill>
            <a:schemeClr val="accent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6F98A4-7D7F-4893-841A-5D634A0C804F}"/>
              </a:ext>
            </a:extLst>
          </p:cNvPr>
          <p:cNvSpPr>
            <a:spLocks noGrp="1"/>
          </p:cNvSpPr>
          <p:nvPr>
            <p:ph type="title"/>
          </p:nvPr>
        </p:nvSpPr>
        <p:spPr>
          <a:xfrm>
            <a:off x="1446756" y="1463015"/>
            <a:ext cx="5492683" cy="3196668"/>
          </a:xfrm>
        </p:spPr>
        <p:txBody>
          <a:bodyPr vert="horz" lIns="91440" tIns="45720" rIns="91440" bIns="0" rtlCol="0" anchor="ctr">
            <a:normAutofit/>
          </a:bodyPr>
          <a:lstStyle/>
          <a:p>
            <a:pPr marL="228600" marR="0" lvl="0" indent="-228600" algn="ctr" fontAlgn="auto">
              <a:spcAft>
                <a:spcPts val="0"/>
              </a:spcAft>
              <a:tabLst/>
              <a:defRPr/>
            </a:pPr>
            <a:br>
              <a:rPr kumimoji="0" lang="en-US" sz="4000" u="none" strike="noStrike" spc="0" normalizeH="0" baseline="0" noProof="0" dirty="0">
                <a:ln>
                  <a:noFill/>
                </a:ln>
                <a:solidFill>
                  <a:srgbClr val="FFFFFF"/>
                </a:solidFill>
                <a:uLnTx/>
                <a:uFillTx/>
              </a:rPr>
            </a:br>
            <a:endParaRPr lang="en-US" sz="4000" dirty="0">
              <a:solidFill>
                <a:srgbClr val="FFFFFF"/>
              </a:solidFill>
            </a:endParaRPr>
          </a:p>
        </p:txBody>
      </p:sp>
      <p:pic>
        <p:nvPicPr>
          <p:cNvPr id="57" name="Picture 56">
            <a:extLst>
              <a:ext uri="{FF2B5EF4-FFF2-40B4-BE49-F238E27FC236}">
                <a16:creationId xmlns:a16="http://schemas.microsoft.com/office/drawing/2014/main" id="{8B060F31-12EA-4404-8435-DA25F36C89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9" name="Straight Connector 58">
            <a:extLst>
              <a:ext uri="{FF2B5EF4-FFF2-40B4-BE49-F238E27FC236}">
                <a16:creationId xmlns:a16="http://schemas.microsoft.com/office/drawing/2014/main" id="{E4F1CB68-9DEB-4A71-8E7C-DE9278F035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76CC91E-217C-4025-B8F5-E0F273EAF0C5}"/>
              </a:ext>
            </a:extLst>
          </p:cNvPr>
          <p:cNvPicPr>
            <a:picLocks noChangeAspect="1"/>
          </p:cNvPicPr>
          <p:nvPr/>
        </p:nvPicPr>
        <p:blipFill>
          <a:blip r:embed="rId4"/>
          <a:stretch>
            <a:fillRect/>
          </a:stretch>
        </p:blipFill>
        <p:spPr>
          <a:xfrm>
            <a:off x="2474785" y="1886561"/>
            <a:ext cx="3511296" cy="2340864"/>
          </a:xfrm>
          <a:prstGeom prst="rect">
            <a:avLst/>
          </a:prstGeom>
          <a:effectLst>
            <a:glow rad="127000">
              <a:schemeClr val="bg1">
                <a:lumMod val="75000"/>
              </a:schemeClr>
            </a:glow>
          </a:effectLst>
        </p:spPr>
      </p:pic>
    </p:spTree>
    <p:extLst>
      <p:ext uri="{BB962C8B-B14F-4D97-AF65-F5344CB8AC3E}">
        <p14:creationId xmlns:p14="http://schemas.microsoft.com/office/powerpoint/2010/main" val="187639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32">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2139E9F7-41D8-48D2-8D56-AC3DDF092337}"/>
              </a:ext>
            </a:extLst>
          </p:cNvPr>
          <p:cNvSpPr>
            <a:spLocks noGrp="1"/>
          </p:cNvSpPr>
          <p:nvPr>
            <p:ph type="title"/>
          </p:nvPr>
        </p:nvSpPr>
        <p:spPr>
          <a:xfrm>
            <a:off x="652497" y="812507"/>
            <a:ext cx="2907268" cy="2531222"/>
          </a:xfrm>
        </p:spPr>
        <p:txBody>
          <a:bodyPr vert="horz" lIns="91440" tIns="45720" rIns="91440" bIns="0" rtlCol="0" anchor="b">
            <a:normAutofit/>
          </a:bodyPr>
          <a:lstStyle/>
          <a:p>
            <a:r>
              <a:rPr lang="en-US" dirty="0">
                <a:latin typeface="Centaur" panose="02030504050205020304" pitchFamily="18" charset="0"/>
              </a:rPr>
              <a:t>Grounding and centering</a:t>
            </a:r>
          </a:p>
        </p:txBody>
      </p:sp>
      <p:cxnSp>
        <p:nvCxnSpPr>
          <p:cNvPr id="37" name="Straight Connector 36">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9" name="Group 38">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40" name="Rectangle 39">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3" name="Rectangle 42">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7" name="Straight Connector 46">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03675E9F-1A20-4CF9-B623-146E21F86B9B}"/>
              </a:ext>
            </a:extLst>
          </p:cNvPr>
          <p:cNvPicPr>
            <a:picLocks noGrp="1" noChangeAspect="1"/>
          </p:cNvPicPr>
          <p:nvPr>
            <p:ph idx="1"/>
          </p:nvPr>
        </p:nvPicPr>
        <p:blipFill>
          <a:blip r:embed="rId4"/>
          <a:stretch>
            <a:fillRect/>
          </a:stretch>
        </p:blipFill>
        <p:spPr>
          <a:xfrm>
            <a:off x="5241699" y="1579041"/>
            <a:ext cx="5080470" cy="2957785"/>
          </a:xfrm>
        </p:spPr>
      </p:pic>
    </p:spTree>
    <p:extLst>
      <p:ext uri="{BB962C8B-B14F-4D97-AF65-F5344CB8AC3E}">
        <p14:creationId xmlns:p14="http://schemas.microsoft.com/office/powerpoint/2010/main" val="3755396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AAB8E3D-2C05-4175-97BB-E49D6C190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B6A5369-B07D-48CE-A5F0-E05C9E7F5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4">
            <a:extLst>
              <a:ext uri="{FF2B5EF4-FFF2-40B4-BE49-F238E27FC236}">
                <a16:creationId xmlns:a16="http://schemas.microsoft.com/office/drawing/2014/main" id="{DE820742-ACFC-4F4D-8B69-52D5582261BA}"/>
              </a:ext>
            </a:extLst>
          </p:cNvPr>
          <p:cNvSpPr>
            <a:spLocks noGrp="1"/>
          </p:cNvSpPr>
          <p:nvPr>
            <p:ph type="title"/>
          </p:nvPr>
        </p:nvSpPr>
        <p:spPr>
          <a:xfrm>
            <a:off x="1776728" y="4613198"/>
            <a:ext cx="8654522" cy="844697"/>
          </a:xfrm>
        </p:spPr>
        <p:txBody>
          <a:bodyPr>
            <a:normAutofit/>
          </a:bodyPr>
          <a:lstStyle/>
          <a:p>
            <a:pPr algn="ctr"/>
            <a:r>
              <a:rPr kumimoji="0" lang="en-US" sz="4400" b="0" i="0" u="none" strike="noStrike" kern="1200" cap="all" spc="0" normalizeH="0" baseline="0" noProof="0" dirty="0">
                <a:ln>
                  <a:noFill/>
                </a:ln>
                <a:solidFill>
                  <a:prstClr val="black"/>
                </a:solidFill>
                <a:effectLst/>
                <a:uLnTx/>
                <a:uFillTx/>
                <a:latin typeface="Centaur" panose="02030504050205020304" pitchFamily="18" charset="0"/>
                <a:ea typeface="+mj-ea"/>
                <a:cs typeface="+mj-cs"/>
              </a:rPr>
              <a:t>Dropping anchor</a:t>
            </a:r>
            <a:endParaRPr lang="en-CA" sz="4400" dirty="0"/>
          </a:p>
        </p:txBody>
      </p:sp>
      <p:grpSp>
        <p:nvGrpSpPr>
          <p:cNvPr id="14" name="Group 13">
            <a:extLst>
              <a:ext uri="{FF2B5EF4-FFF2-40B4-BE49-F238E27FC236}">
                <a16:creationId xmlns:a16="http://schemas.microsoft.com/office/drawing/2014/main" id="{B196B734-6994-4ABB-B385-B725754BED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1101" y="323838"/>
            <a:ext cx="8025265" cy="3652791"/>
            <a:chOff x="7905607" y="600024"/>
            <a:chExt cx="3364201" cy="5222486"/>
          </a:xfrm>
        </p:grpSpPr>
        <p:sp>
          <p:nvSpPr>
            <p:cNvPr id="15" name="Rectangle 14">
              <a:extLst>
                <a:ext uri="{FF2B5EF4-FFF2-40B4-BE49-F238E27FC236}">
                  <a16:creationId xmlns:a16="http://schemas.microsoft.com/office/drawing/2014/main" id="{3B3646BB-6EB3-4537-9269-2825A9831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05607" y="600024"/>
              <a:ext cx="3364201"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48FE5D4-A8F3-40FA-A7FB-B3012F033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1335" y="1062693"/>
              <a:ext cx="3095856"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8" name="Straight Connector 17">
            <a:extLst>
              <a:ext uri="{FF2B5EF4-FFF2-40B4-BE49-F238E27FC236}">
                <a16:creationId xmlns:a16="http://schemas.microsoft.com/office/drawing/2014/main" id="{91C637A7-9936-4E17-8285-90B9C0CCC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446079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8D8974B4-D912-4964-A957-92DAF27859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471BB35C-DAFF-4DF7-AE20-318D0920F3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BE3A73D-9485-435C-8282-528DDF8F059A}"/>
              </a:ext>
            </a:extLst>
          </p:cNvPr>
          <p:cNvPicPr>
            <a:picLocks noChangeAspect="1"/>
          </p:cNvPicPr>
          <p:nvPr/>
        </p:nvPicPr>
        <p:blipFill>
          <a:blip r:embed="rId4"/>
          <a:stretch>
            <a:fillRect/>
          </a:stretch>
        </p:blipFill>
        <p:spPr>
          <a:xfrm>
            <a:off x="5274583" y="857250"/>
            <a:ext cx="1638300" cy="2571750"/>
          </a:xfrm>
          <a:prstGeom prst="rect">
            <a:avLst/>
          </a:prstGeom>
        </p:spPr>
      </p:pic>
    </p:spTree>
    <p:extLst>
      <p:ext uri="{BB962C8B-B14F-4D97-AF65-F5344CB8AC3E}">
        <p14:creationId xmlns:p14="http://schemas.microsoft.com/office/powerpoint/2010/main" val="2452986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28AC827-DE41-4D3E-A58A-7459D979E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94FAF71F-9F5C-4A0D-B14D-114231624D00}"/>
              </a:ext>
            </a:extLst>
          </p:cNvPr>
          <p:cNvSpPr>
            <a:spLocks noGrp="1"/>
          </p:cNvSpPr>
          <p:nvPr>
            <p:ph type="title"/>
          </p:nvPr>
        </p:nvSpPr>
        <p:spPr>
          <a:xfrm>
            <a:off x="585788" y="1289304"/>
            <a:ext cx="3891990" cy="4279393"/>
          </a:xfrm>
        </p:spPr>
        <p:txBody>
          <a:bodyPr anchor="ctr">
            <a:normAutofit/>
          </a:bodyPr>
          <a:lstStyle/>
          <a:p>
            <a:r>
              <a:rPr lang="en-CA" sz="4000" dirty="0">
                <a:latin typeface="Centaur" panose="02030504050205020304" pitchFamily="18" charset="0"/>
              </a:rPr>
              <a:t>Working with Flashbacks</a:t>
            </a:r>
          </a:p>
        </p:txBody>
      </p:sp>
      <p:grpSp>
        <p:nvGrpSpPr>
          <p:cNvPr id="45" name="Group 44">
            <a:extLst>
              <a:ext uri="{FF2B5EF4-FFF2-40B4-BE49-F238E27FC236}">
                <a16:creationId xmlns:a16="http://schemas.microsoft.com/office/drawing/2014/main" id="{1FAD7B33-B27E-4BD4-BE9C-A3698E433C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0324" y="957031"/>
            <a:ext cx="6574529" cy="4943939"/>
            <a:chOff x="7807230" y="2012810"/>
            <a:chExt cx="3251252" cy="3459865"/>
          </a:xfrm>
        </p:grpSpPr>
        <p:sp>
          <p:nvSpPr>
            <p:cNvPr id="46" name="Rectangle 45">
              <a:extLst>
                <a:ext uri="{FF2B5EF4-FFF2-40B4-BE49-F238E27FC236}">
                  <a16:creationId xmlns:a16="http://schemas.microsoft.com/office/drawing/2014/main" id="{91D039DC-5A65-400A-9CD6-F9725D1B6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C3A47B2-ECD5-4DBE-A76C-FBFBFE127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9" name="Rectangle 48">
            <a:extLst>
              <a:ext uri="{FF2B5EF4-FFF2-40B4-BE49-F238E27FC236}">
                <a16:creationId xmlns:a16="http://schemas.microsoft.com/office/drawing/2014/main" id="{4197647C-4C56-4F84-ABC7-9E6F3E678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360" y="1292111"/>
            <a:ext cx="5934456" cy="4279392"/>
          </a:xfrm>
          <a:prstGeom prst="rect">
            <a:avLst/>
          </a:prstGeom>
          <a:solidFill>
            <a:schemeClr val="bg2"/>
          </a:solidFill>
          <a:ln w="3175" cap="sq">
            <a:solidFill>
              <a:schemeClr val="bg1">
                <a:lumMod val="7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871435F0-BF05-4707-887C-4F904DDB6519}"/>
              </a:ext>
            </a:extLst>
          </p:cNvPr>
          <p:cNvPicPr>
            <a:picLocks noGrp="1" noChangeAspect="1"/>
          </p:cNvPicPr>
          <p:nvPr>
            <p:ph idx="1"/>
          </p:nvPr>
        </p:nvPicPr>
        <p:blipFill>
          <a:blip r:embed="rId3"/>
          <a:stretch>
            <a:fillRect/>
          </a:stretch>
        </p:blipFill>
        <p:spPr>
          <a:xfrm>
            <a:off x="5187463" y="1846385"/>
            <a:ext cx="5134706" cy="3446584"/>
          </a:xfrm>
        </p:spPr>
      </p:pic>
    </p:spTree>
    <p:extLst>
      <p:ext uri="{BB962C8B-B14F-4D97-AF65-F5344CB8AC3E}">
        <p14:creationId xmlns:p14="http://schemas.microsoft.com/office/powerpoint/2010/main" val="3685199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5DC3EAF9-72B3-4C8A-B136-36D5FEA2F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6EE4A92-D979-45B8-98F8-1AED89DF5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D8994F6A-C554-4EB5-9F9A-7DA225497F7F}"/>
              </a:ext>
            </a:extLst>
          </p:cNvPr>
          <p:cNvSpPr>
            <a:spLocks noGrp="1"/>
          </p:cNvSpPr>
          <p:nvPr>
            <p:ph type="title" idx="4294967295"/>
          </p:nvPr>
        </p:nvSpPr>
        <p:spPr>
          <a:xfrm>
            <a:off x="738553" y="2219206"/>
            <a:ext cx="6490099" cy="2581393"/>
          </a:xfrm>
        </p:spPr>
        <p:txBody>
          <a:bodyPr vert="horz" lIns="91440" tIns="45720" rIns="91440" bIns="45720" rtlCol="0" anchor="ctr">
            <a:normAutofit/>
          </a:bodyPr>
          <a:lstStyle/>
          <a:p>
            <a:pPr>
              <a:lnSpc>
                <a:spcPct val="100000"/>
              </a:lnSpc>
            </a:pPr>
            <a:r>
              <a:rPr lang="en-US" sz="4800" dirty="0">
                <a:latin typeface="Centaur" panose="02030504050205020304" pitchFamily="18" charset="0"/>
              </a:rPr>
              <a:t>helpful Questions</a:t>
            </a:r>
            <a:br>
              <a:rPr lang="en-US" sz="4400" dirty="0">
                <a:latin typeface="Centaur" panose="02030504050205020304" pitchFamily="18" charset="0"/>
              </a:rPr>
            </a:br>
            <a:endParaRPr lang="en-US" sz="2400" dirty="0">
              <a:latin typeface="Centaur" panose="02030504050205020304" pitchFamily="18" charset="0"/>
            </a:endParaRPr>
          </a:p>
        </p:txBody>
      </p:sp>
      <p:pic>
        <p:nvPicPr>
          <p:cNvPr id="6" name="Graphic 5" descr="Help">
            <a:extLst>
              <a:ext uri="{FF2B5EF4-FFF2-40B4-BE49-F238E27FC236}">
                <a16:creationId xmlns:a16="http://schemas.microsoft.com/office/drawing/2014/main" id="{4B0AC759-E24D-4BCE-A2D7-4F8E1D6013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28956" y="1474970"/>
            <a:ext cx="3509148" cy="3509148"/>
          </a:xfrm>
          <a:prstGeom prst="rect">
            <a:avLst/>
          </a:prstGeom>
        </p:spPr>
      </p:pic>
      <p:pic>
        <p:nvPicPr>
          <p:cNvPr id="23" name="Picture 22">
            <a:extLst>
              <a:ext uri="{FF2B5EF4-FFF2-40B4-BE49-F238E27FC236}">
                <a16:creationId xmlns:a16="http://schemas.microsoft.com/office/drawing/2014/main" id="{74C2E529-DF0A-4EAD-BAEC-8F2E222A94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D29A7DB0-0CB3-4394-A827-586E0CC211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558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F8B09-EFFC-4827-BAC3-84D1BEF96685}"/>
              </a:ext>
            </a:extLst>
          </p:cNvPr>
          <p:cNvSpPr>
            <a:spLocks noGrp="1"/>
          </p:cNvSpPr>
          <p:nvPr>
            <p:ph type="title"/>
          </p:nvPr>
        </p:nvSpPr>
        <p:spPr/>
        <p:txBody>
          <a:bodyPr>
            <a:normAutofit/>
          </a:bodyPr>
          <a:lstStyle/>
          <a:p>
            <a:pPr algn="ctr"/>
            <a:r>
              <a:rPr lang="en-US" sz="4400" dirty="0">
                <a:latin typeface="Centaur" panose="02030504050205020304" pitchFamily="18" charset="0"/>
              </a:rPr>
              <a:t>Healing the Past</a:t>
            </a:r>
          </a:p>
        </p:txBody>
      </p:sp>
      <p:pic>
        <p:nvPicPr>
          <p:cNvPr id="9" name="Content Placeholder 8">
            <a:extLst>
              <a:ext uri="{FF2B5EF4-FFF2-40B4-BE49-F238E27FC236}">
                <a16:creationId xmlns:a16="http://schemas.microsoft.com/office/drawing/2014/main" id="{6370328A-E1D8-4D9D-A5E8-C403C2F8C597}"/>
              </a:ext>
            </a:extLst>
          </p:cNvPr>
          <p:cNvPicPr>
            <a:picLocks noGrp="1" noChangeAspect="1"/>
          </p:cNvPicPr>
          <p:nvPr>
            <p:ph idx="1"/>
          </p:nvPr>
        </p:nvPicPr>
        <p:blipFill>
          <a:blip r:embed="rId3"/>
          <a:stretch>
            <a:fillRect/>
          </a:stretch>
        </p:blipFill>
        <p:spPr>
          <a:xfrm>
            <a:off x="3665934" y="2016125"/>
            <a:ext cx="5174457" cy="3449638"/>
          </a:xfrm>
          <a:effectLst>
            <a:glow rad="127000">
              <a:schemeClr val="bg1">
                <a:lumMod val="75000"/>
              </a:schemeClr>
            </a:glow>
            <a:softEdge rad="25400"/>
          </a:effectLst>
        </p:spPr>
      </p:pic>
    </p:spTree>
    <p:extLst>
      <p:ext uri="{BB962C8B-B14F-4D97-AF65-F5344CB8AC3E}">
        <p14:creationId xmlns:p14="http://schemas.microsoft.com/office/powerpoint/2010/main" val="1754559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5DC3EAF9-72B3-4C8A-B136-36D5FEA2F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6EE4A92-D979-45B8-98F8-1AED89DF5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D8994F6A-C554-4EB5-9F9A-7DA225497F7F}"/>
              </a:ext>
            </a:extLst>
          </p:cNvPr>
          <p:cNvSpPr>
            <a:spLocks noGrp="1"/>
          </p:cNvSpPr>
          <p:nvPr>
            <p:ph type="title" idx="4294967295"/>
          </p:nvPr>
        </p:nvSpPr>
        <p:spPr>
          <a:xfrm>
            <a:off x="5127973" y="1474970"/>
            <a:ext cx="6257312" cy="3152742"/>
          </a:xfrm>
        </p:spPr>
        <p:txBody>
          <a:bodyPr vert="horz" lIns="91440" tIns="45720" rIns="91440" bIns="45720" rtlCol="0" anchor="ctr">
            <a:normAutofit/>
          </a:bodyPr>
          <a:lstStyle/>
          <a:p>
            <a:pPr>
              <a:lnSpc>
                <a:spcPct val="100000"/>
              </a:lnSpc>
            </a:pPr>
            <a:r>
              <a:rPr lang="en-US" sz="4800" dirty="0">
                <a:latin typeface="Centaur" panose="02030504050205020304" pitchFamily="18" charset="0"/>
              </a:rPr>
              <a:t>Useful Questions</a:t>
            </a:r>
            <a:br>
              <a:rPr lang="en-US" sz="4400" dirty="0">
                <a:latin typeface="Centaur" panose="02030504050205020304" pitchFamily="18" charset="0"/>
              </a:rPr>
            </a:br>
            <a:r>
              <a:rPr lang="en-US" sz="2400" dirty="0">
                <a:latin typeface="Centaur" panose="02030504050205020304" pitchFamily="18" charset="0"/>
              </a:rPr>
              <a:t>avoidance (D.o.t.s)</a:t>
            </a:r>
            <a:br>
              <a:rPr lang="en-US" sz="2400" dirty="0">
                <a:latin typeface="Centaur" panose="02030504050205020304" pitchFamily="18" charset="0"/>
              </a:rPr>
            </a:br>
            <a:r>
              <a:rPr lang="en-US" sz="2400" dirty="0">
                <a:latin typeface="Centaur" panose="02030504050205020304" pitchFamily="18" charset="0"/>
              </a:rPr>
              <a:t>acceptance (3 A’ s) </a:t>
            </a:r>
            <a:br>
              <a:rPr lang="en-US" sz="2400" dirty="0">
                <a:latin typeface="Centaur" panose="02030504050205020304" pitchFamily="18" charset="0"/>
              </a:rPr>
            </a:br>
            <a:r>
              <a:rPr lang="en-US" sz="2400" dirty="0">
                <a:latin typeface="Centaur" panose="02030504050205020304" pitchFamily="18" charset="0"/>
              </a:rPr>
              <a:t>creative hopelessness</a:t>
            </a:r>
          </a:p>
        </p:txBody>
      </p:sp>
      <p:pic>
        <p:nvPicPr>
          <p:cNvPr id="6" name="Graphic 5" descr="Help">
            <a:extLst>
              <a:ext uri="{FF2B5EF4-FFF2-40B4-BE49-F238E27FC236}">
                <a16:creationId xmlns:a16="http://schemas.microsoft.com/office/drawing/2014/main" id="{4B0AC759-E24D-4BCE-A2D7-4F8E1D6013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0029" y="1381390"/>
            <a:ext cx="3509148" cy="3509148"/>
          </a:xfrm>
          <a:prstGeom prst="rect">
            <a:avLst/>
          </a:prstGeom>
        </p:spPr>
      </p:pic>
      <p:pic>
        <p:nvPicPr>
          <p:cNvPr id="23" name="Picture 22">
            <a:extLst>
              <a:ext uri="{FF2B5EF4-FFF2-40B4-BE49-F238E27FC236}">
                <a16:creationId xmlns:a16="http://schemas.microsoft.com/office/drawing/2014/main" id="{74C2E529-DF0A-4EAD-BAEC-8F2E222A94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D29A7DB0-0CB3-4394-A827-586E0CC211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028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EC4A490-3310-4798-850D-30C8DB8D1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43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E92B721-D2EC-4A85-A67A-96767C3ED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9" name="Rectangle 18">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53134" y="2523579"/>
            <a:ext cx="8438867"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915B12-92CB-47CB-8D9B-14030980D06F}"/>
              </a:ext>
            </a:extLst>
          </p:cNvPr>
          <p:cNvSpPr>
            <a:spLocks noGrp="1"/>
          </p:cNvSpPr>
          <p:nvPr>
            <p:ph type="title"/>
          </p:nvPr>
        </p:nvSpPr>
        <p:spPr>
          <a:xfrm>
            <a:off x="4065511" y="2695119"/>
            <a:ext cx="6832500" cy="1876882"/>
          </a:xfrm>
        </p:spPr>
        <p:txBody>
          <a:bodyPr vert="horz" lIns="91440" tIns="45720" rIns="91440" bIns="0" rtlCol="0" anchor="b">
            <a:normAutofit/>
          </a:bodyPr>
          <a:lstStyle/>
          <a:p>
            <a:pPr marL="0" marR="0" lvl="0" indent="0" fontAlgn="base">
              <a:spcAft>
                <a:spcPts val="800"/>
              </a:spcAft>
              <a:tabLst/>
              <a:defRPr/>
            </a:pPr>
            <a:r>
              <a:rPr lang="en-CA" sz="4400" dirty="0">
                <a:solidFill>
                  <a:schemeClr val="bg1">
                    <a:lumMod val="95000"/>
                  </a:schemeClr>
                </a:solidFill>
                <a:latin typeface="Centaur" panose="02030504050205020304" pitchFamily="18" charset="0"/>
              </a:rPr>
              <a:t>Avoidance </a:t>
            </a:r>
            <a:r>
              <a:rPr lang="en-CA" sz="2800" dirty="0">
                <a:solidFill>
                  <a:schemeClr val="bg1">
                    <a:lumMod val="95000"/>
                  </a:schemeClr>
                </a:solidFill>
                <a:latin typeface="Centaur" panose="02030504050205020304" pitchFamily="18" charset="0"/>
              </a:rPr>
              <a:t>(join the D.O.T.S)</a:t>
            </a:r>
            <a:br>
              <a:rPr kumimoji="0" lang="en-US" sz="3100" u="none" strike="noStrike" spc="0" normalizeH="0" baseline="0" noProof="0" dirty="0">
                <a:ln>
                  <a:noFill/>
                </a:ln>
                <a:solidFill>
                  <a:srgbClr val="FFFFFE"/>
                </a:solidFill>
                <a:uLnTx/>
                <a:uFillTx/>
              </a:rPr>
            </a:br>
            <a:endParaRPr lang="en-US" sz="3100" dirty="0">
              <a:solidFill>
                <a:srgbClr val="FFFFFE"/>
              </a:solidFill>
            </a:endParaRPr>
          </a:p>
        </p:txBody>
      </p:sp>
      <p:cxnSp>
        <p:nvCxnSpPr>
          <p:cNvPr id="21" name="Straight Connector 20">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210031"/>
            <a:ext cx="683249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3" name="Picture 22">
            <a:extLst>
              <a:ext uri="{FF2B5EF4-FFF2-40B4-BE49-F238E27FC236}">
                <a16:creationId xmlns:a16="http://schemas.microsoft.com/office/drawing/2014/main" id="{095A6DC3-387B-4D0B-A44D-E83246EFD0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5138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B74CBB7-C32C-412B-9EF2-8A8408362C9F}"/>
              </a:ext>
            </a:extLst>
          </p:cNvPr>
          <p:cNvSpPr>
            <a:spLocks noGrp="1"/>
          </p:cNvSpPr>
          <p:nvPr>
            <p:ph type="title"/>
          </p:nvPr>
        </p:nvSpPr>
        <p:spPr>
          <a:xfrm>
            <a:off x="1451579" y="1045028"/>
            <a:ext cx="9603275" cy="808726"/>
          </a:xfrm>
        </p:spPr>
        <p:txBody>
          <a:bodyPr vert="horz" lIns="91440" tIns="45720" rIns="91440" bIns="45720" rtlCol="0" anchor="t">
            <a:normAutofit/>
          </a:bodyPr>
          <a:lstStyle/>
          <a:p>
            <a:r>
              <a:rPr lang="en-US" sz="4400" dirty="0">
                <a:latin typeface="Centaur" panose="02030504050205020304" pitchFamily="18" charset="0"/>
              </a:rPr>
              <a:t>agenda</a:t>
            </a:r>
          </a:p>
        </p:txBody>
      </p:sp>
      <p:grpSp>
        <p:nvGrpSpPr>
          <p:cNvPr id="19" name="Group 18">
            <a:extLst>
              <a:ext uri="{FF2B5EF4-FFF2-40B4-BE49-F238E27FC236}">
                <a16:creationId xmlns:a16="http://schemas.microsoft.com/office/drawing/2014/main" id="{9BBF2CDE-35D9-4B83-8A27-7417A11623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59130" y="2012810"/>
            <a:ext cx="4954206" cy="3453535"/>
            <a:chOff x="7807230" y="2012810"/>
            <a:chExt cx="3251252" cy="3459865"/>
          </a:xfrm>
        </p:grpSpPr>
        <p:sp>
          <p:nvSpPr>
            <p:cNvPr id="20" name="Rectangle 19">
              <a:extLst>
                <a:ext uri="{FF2B5EF4-FFF2-40B4-BE49-F238E27FC236}">
                  <a16:creationId xmlns:a16="http://schemas.microsoft.com/office/drawing/2014/main" id="{86B8A987-6618-4D33-A702-A399F6C297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4344FC9-2E16-45B0-8F64-1F4DAECFC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6" name="Content Placeholder 5">
            <a:extLst>
              <a:ext uri="{FF2B5EF4-FFF2-40B4-BE49-F238E27FC236}">
                <a16:creationId xmlns:a16="http://schemas.microsoft.com/office/drawing/2014/main" id="{F148AE16-2623-4BEB-89CF-5A3918D2C70B}"/>
              </a:ext>
            </a:extLst>
          </p:cNvPr>
          <p:cNvPicPr>
            <a:picLocks noGrp="1" noChangeAspect="1"/>
          </p:cNvPicPr>
          <p:nvPr>
            <p:ph idx="1"/>
          </p:nvPr>
        </p:nvPicPr>
        <p:blipFill>
          <a:blip r:embed="rId4"/>
          <a:stretch>
            <a:fillRect/>
          </a:stretch>
        </p:blipFill>
        <p:spPr>
          <a:xfrm>
            <a:off x="1635739" y="2418490"/>
            <a:ext cx="4613872" cy="2635854"/>
          </a:xfrm>
          <a:prstGeom prst="rect">
            <a:avLst/>
          </a:prstGeom>
        </p:spPr>
      </p:pic>
      <p:sp>
        <p:nvSpPr>
          <p:cNvPr id="4" name="Text Placeholder 3">
            <a:extLst>
              <a:ext uri="{FF2B5EF4-FFF2-40B4-BE49-F238E27FC236}">
                <a16:creationId xmlns:a16="http://schemas.microsoft.com/office/drawing/2014/main" id="{B7EE51D8-88EE-4130-BA1B-D0252C1C7C41}"/>
              </a:ext>
            </a:extLst>
          </p:cNvPr>
          <p:cNvSpPr>
            <a:spLocks noGrp="1"/>
          </p:cNvSpPr>
          <p:nvPr>
            <p:ph type="body" sz="half" idx="2"/>
          </p:nvPr>
        </p:nvSpPr>
        <p:spPr>
          <a:xfrm>
            <a:off x="6780628" y="1927275"/>
            <a:ext cx="4281558" cy="3885697"/>
          </a:xfrm>
        </p:spPr>
        <p:txBody>
          <a:bodyPr vert="horz" lIns="91440" tIns="45720" rIns="91440" bIns="45720" rtlCol="0" anchor="t">
            <a:normAutofit/>
          </a:bodyPr>
          <a:lstStyle/>
          <a:p>
            <a:pPr marL="342900" indent="-285750">
              <a:lnSpc>
                <a:spcPct val="110000"/>
              </a:lnSpc>
              <a:buFont typeface="Courier New" panose="02070309020205020404" pitchFamily="49" charset="0"/>
              <a:buChar char="o"/>
            </a:pPr>
            <a:r>
              <a:rPr lang="en-US" sz="2400" dirty="0">
                <a:latin typeface="Centaur" panose="02030504050205020304" pitchFamily="18" charset="0"/>
              </a:rPr>
              <a:t>Starting off Safely</a:t>
            </a:r>
          </a:p>
          <a:p>
            <a:pPr marL="342900" lvl="0" indent="-285750">
              <a:lnSpc>
                <a:spcPct val="110000"/>
              </a:lnSpc>
              <a:buFont typeface="Courier New" panose="02070309020205020404" pitchFamily="49" charset="0"/>
              <a:buChar char="o"/>
            </a:pPr>
            <a:r>
              <a:rPr lang="en-US" sz="2400" dirty="0">
                <a:latin typeface="Centaur" panose="02030504050205020304" pitchFamily="18" charset="0"/>
              </a:rPr>
              <a:t>Living in the Present</a:t>
            </a:r>
          </a:p>
          <a:p>
            <a:pPr marL="342900" lvl="0" indent="-285750">
              <a:lnSpc>
                <a:spcPct val="110000"/>
              </a:lnSpc>
              <a:buFont typeface="Courier New" panose="02070309020205020404" pitchFamily="49" charset="0"/>
              <a:buChar char="o"/>
            </a:pPr>
            <a:r>
              <a:rPr kumimoji="0" lang="en-US" sz="2400" b="0" i="0" u="none" strike="noStrike" cap="none" spc="0" normalizeH="0" baseline="0" noProof="0" dirty="0">
                <a:ln>
                  <a:noFill/>
                </a:ln>
                <a:uLnTx/>
                <a:uFillTx/>
                <a:latin typeface="Centaur" panose="02030504050205020304" pitchFamily="18" charset="0"/>
              </a:rPr>
              <a:t>Healing the Past</a:t>
            </a:r>
          </a:p>
          <a:p>
            <a:pPr marL="342900" indent="-285750">
              <a:lnSpc>
                <a:spcPct val="110000"/>
              </a:lnSpc>
              <a:buFont typeface="Courier New" panose="02070309020205020404" pitchFamily="49" charset="0"/>
              <a:buChar char="o"/>
            </a:pPr>
            <a:r>
              <a:rPr lang="en-US" sz="2400" dirty="0">
                <a:latin typeface="Centaur" panose="02030504050205020304" pitchFamily="18" charset="0"/>
              </a:rPr>
              <a:t>The Art and Science of Compassionate Exposure</a:t>
            </a:r>
          </a:p>
          <a:p>
            <a:pPr marL="342900" indent="-285750">
              <a:lnSpc>
                <a:spcPct val="110000"/>
              </a:lnSpc>
              <a:buFont typeface="Courier New" panose="02070309020205020404" pitchFamily="49" charset="0"/>
              <a:buChar char="o"/>
            </a:pPr>
            <a:r>
              <a:rPr lang="en-US" sz="2400" dirty="0">
                <a:latin typeface="Centaur" panose="02030504050205020304" pitchFamily="18" charset="0"/>
              </a:rPr>
              <a:t>Building the Future</a:t>
            </a:r>
          </a:p>
          <a:p>
            <a:pPr marL="342900" marR="0" lvl="0" indent="-285750" fontAlgn="auto">
              <a:lnSpc>
                <a:spcPct val="110000"/>
              </a:lnSpc>
              <a:spcBef>
                <a:spcPts val="1000"/>
              </a:spcBef>
              <a:spcAft>
                <a:spcPts val="0"/>
              </a:spcAft>
              <a:buFont typeface="Courier New" panose="02070309020205020404" pitchFamily="49" charset="0"/>
              <a:buChar char="o"/>
              <a:tabLst/>
              <a:defRPr/>
            </a:pPr>
            <a:r>
              <a:rPr lang="en-US" sz="2400" dirty="0">
                <a:latin typeface="Centaur" panose="02030504050205020304" pitchFamily="18" charset="0"/>
              </a:rPr>
              <a:t>Finding the Treasure</a:t>
            </a:r>
          </a:p>
          <a:p>
            <a:pPr marL="285750" indent="-228600">
              <a:lnSpc>
                <a:spcPct val="110000"/>
              </a:lnSpc>
              <a:buFont typeface="Arial" panose="020B0604020202020204" pitchFamily="34" charset="0"/>
              <a:buChar char="•"/>
            </a:pPr>
            <a:endParaRPr lang="en-US" dirty="0"/>
          </a:p>
        </p:txBody>
      </p:sp>
    </p:spTree>
    <p:extLst>
      <p:ext uri="{BB962C8B-B14F-4D97-AF65-F5344CB8AC3E}">
        <p14:creationId xmlns:p14="http://schemas.microsoft.com/office/powerpoint/2010/main" val="863005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AAB8E3D-2C05-4175-97BB-E49D6C190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B6A5369-B07D-48CE-A5F0-E05C9E7F5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4">
            <a:extLst>
              <a:ext uri="{FF2B5EF4-FFF2-40B4-BE49-F238E27FC236}">
                <a16:creationId xmlns:a16="http://schemas.microsoft.com/office/drawing/2014/main" id="{DE820742-ACFC-4F4D-8B69-52D5582261BA}"/>
              </a:ext>
            </a:extLst>
          </p:cNvPr>
          <p:cNvSpPr>
            <a:spLocks noGrp="1"/>
          </p:cNvSpPr>
          <p:nvPr>
            <p:ph type="title"/>
          </p:nvPr>
        </p:nvSpPr>
        <p:spPr>
          <a:xfrm>
            <a:off x="1776728" y="4613198"/>
            <a:ext cx="8654522" cy="844697"/>
          </a:xfrm>
        </p:spPr>
        <p:txBody>
          <a:bodyPr>
            <a:normAutofit fontScale="90000"/>
          </a:bodyPr>
          <a:lstStyle/>
          <a:p>
            <a:pPr lvl="0" algn="ctr" fontAlgn="base">
              <a:lnSpc>
                <a:spcPct val="107000"/>
              </a:lnSpc>
              <a:spcBef>
                <a:spcPts val="0"/>
              </a:spcBef>
              <a:spcAft>
                <a:spcPts val="800"/>
              </a:spcAft>
              <a:defRPr/>
            </a:pPr>
            <a:r>
              <a:rPr lang="en-CA" sz="4900" cap="none" dirty="0">
                <a:solidFill>
                  <a:srgbClr val="333333"/>
                </a:solidFill>
                <a:latin typeface="Centaur" panose="02030504050205020304" pitchFamily="18" charset="0"/>
                <a:ea typeface="Calibri" panose="020F0502020204030204" pitchFamily="34" charset="0"/>
                <a:cs typeface="Calibri" panose="020F0502020204030204" pitchFamily="34" charset="0"/>
              </a:rPr>
              <a:t>The 3 A’s of Acceptance</a:t>
            </a:r>
            <a:br>
              <a:rPr lang="en-CA" sz="1200" cap="non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CA" sz="4400" dirty="0"/>
          </a:p>
        </p:txBody>
      </p:sp>
      <p:grpSp>
        <p:nvGrpSpPr>
          <p:cNvPr id="14" name="Group 13">
            <a:extLst>
              <a:ext uri="{FF2B5EF4-FFF2-40B4-BE49-F238E27FC236}">
                <a16:creationId xmlns:a16="http://schemas.microsoft.com/office/drawing/2014/main" id="{B196B734-6994-4ABB-B385-B725754BED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1101" y="323838"/>
            <a:ext cx="8025265" cy="3652791"/>
            <a:chOff x="7905607" y="600024"/>
            <a:chExt cx="3364201" cy="5222486"/>
          </a:xfrm>
        </p:grpSpPr>
        <p:sp>
          <p:nvSpPr>
            <p:cNvPr id="15" name="Rectangle 14">
              <a:extLst>
                <a:ext uri="{FF2B5EF4-FFF2-40B4-BE49-F238E27FC236}">
                  <a16:creationId xmlns:a16="http://schemas.microsoft.com/office/drawing/2014/main" id="{3B3646BB-6EB3-4537-9269-2825A9831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05607" y="600024"/>
              <a:ext cx="3364201"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48FE5D4-A8F3-40FA-A7FB-B3012F033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1335" y="1062693"/>
              <a:ext cx="3095856"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8" name="Straight Connector 17">
            <a:extLst>
              <a:ext uri="{FF2B5EF4-FFF2-40B4-BE49-F238E27FC236}">
                <a16:creationId xmlns:a16="http://schemas.microsoft.com/office/drawing/2014/main" id="{91C637A7-9936-4E17-8285-90B9C0CCC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446079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8D8974B4-D912-4964-A957-92DAF27859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471BB35C-DAFF-4DF7-AE20-318D0920F3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A45650F-B3FA-4185-A8A3-2B7761FEA3EC}"/>
              </a:ext>
            </a:extLst>
          </p:cNvPr>
          <p:cNvPicPr>
            <a:picLocks noChangeAspect="1"/>
          </p:cNvPicPr>
          <p:nvPr/>
        </p:nvPicPr>
        <p:blipFill>
          <a:blip r:embed="rId4"/>
          <a:stretch>
            <a:fillRect/>
          </a:stretch>
        </p:blipFill>
        <p:spPr>
          <a:xfrm>
            <a:off x="4092309" y="1333176"/>
            <a:ext cx="4023360" cy="1729338"/>
          </a:xfrm>
          <a:prstGeom prst="rect">
            <a:avLst/>
          </a:prstGeom>
          <a:effectLst>
            <a:softEdge rad="76200"/>
          </a:effectLst>
        </p:spPr>
      </p:pic>
    </p:spTree>
    <p:extLst>
      <p:ext uri="{BB962C8B-B14F-4D97-AF65-F5344CB8AC3E}">
        <p14:creationId xmlns:p14="http://schemas.microsoft.com/office/powerpoint/2010/main" val="1841639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0AA8-89CC-4D50-B6AB-B94F146D4C99}"/>
              </a:ext>
            </a:extLst>
          </p:cNvPr>
          <p:cNvSpPr>
            <a:spLocks noGrp="1"/>
          </p:cNvSpPr>
          <p:nvPr>
            <p:ph type="ctrTitle" idx="4294967295"/>
          </p:nvPr>
        </p:nvSpPr>
        <p:spPr>
          <a:xfrm>
            <a:off x="5363308" y="966787"/>
            <a:ext cx="6828692" cy="2462213"/>
          </a:xfrm>
        </p:spPr>
        <p:txBody>
          <a:bodyPr vert="horz" lIns="91440" tIns="45720" rIns="91440" bIns="0" rtlCol="0" anchor="b">
            <a:noAutofit/>
          </a:bodyPr>
          <a:lstStyle/>
          <a:p>
            <a:r>
              <a:rPr lang="en-US" sz="4000" dirty="0">
                <a:latin typeface="Centaur" panose="02030504050205020304" pitchFamily="18" charset="0"/>
              </a:rPr>
              <a:t>Creative hopelessness</a:t>
            </a:r>
          </a:p>
        </p:txBody>
      </p:sp>
      <p:pic>
        <p:nvPicPr>
          <p:cNvPr id="11" name="Picture 10">
            <a:extLst>
              <a:ext uri="{FF2B5EF4-FFF2-40B4-BE49-F238E27FC236}">
                <a16:creationId xmlns:a16="http://schemas.microsoft.com/office/drawing/2014/main" id="{A5BCF501-535B-4F93-8643-51865D7F5CAD}"/>
              </a:ext>
            </a:extLst>
          </p:cNvPr>
          <p:cNvPicPr>
            <a:picLocks noChangeAspect="1"/>
          </p:cNvPicPr>
          <p:nvPr/>
        </p:nvPicPr>
        <p:blipFill>
          <a:blip r:embed="rId3"/>
          <a:stretch>
            <a:fillRect/>
          </a:stretch>
        </p:blipFill>
        <p:spPr>
          <a:xfrm>
            <a:off x="524755" y="352113"/>
            <a:ext cx="4633837" cy="2722046"/>
          </a:xfrm>
          <a:prstGeom prst="rect">
            <a:avLst/>
          </a:prstGeom>
          <a:effectLst>
            <a:reflection stA="45000" endPos="65000" dist="50800" dir="5400000" sy="-100000" algn="bl" rotWithShape="0"/>
            <a:softEdge rad="63500"/>
          </a:effectLst>
        </p:spPr>
      </p:pic>
    </p:spTree>
    <p:extLst>
      <p:ext uri="{BB962C8B-B14F-4D97-AF65-F5344CB8AC3E}">
        <p14:creationId xmlns:p14="http://schemas.microsoft.com/office/powerpoint/2010/main" val="15725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9" name="Picture 72">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30" name="Straight Connector 74">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31" name="Straight Connector 76">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32" name="Rectangle 78">
            <a:extLst>
              <a:ext uri="{FF2B5EF4-FFF2-40B4-BE49-F238E27FC236}">
                <a16:creationId xmlns:a16="http://schemas.microsoft.com/office/drawing/2014/main" id="{CF45214A-7E27-4FBD-9626-4FB63E184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80">
            <a:extLst>
              <a:ext uri="{FF2B5EF4-FFF2-40B4-BE49-F238E27FC236}">
                <a16:creationId xmlns:a16="http://schemas.microsoft.com/office/drawing/2014/main" id="{B5948B8F-BEF9-411A-AFF5-EB8682D23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B901A27F-58E3-47E0-8B42-2412176E9523}"/>
              </a:ext>
            </a:extLst>
          </p:cNvPr>
          <p:cNvSpPr>
            <a:spLocks noGrp="1"/>
          </p:cNvSpPr>
          <p:nvPr>
            <p:ph type="title" idx="4294967295"/>
          </p:nvPr>
        </p:nvSpPr>
        <p:spPr>
          <a:xfrm>
            <a:off x="1776728" y="3822047"/>
            <a:ext cx="8654522" cy="1350863"/>
          </a:xfrm>
        </p:spPr>
        <p:txBody>
          <a:bodyPr vert="horz" lIns="91440" tIns="45720" rIns="91440" bIns="45720" rtlCol="0" anchor="t">
            <a:normAutofit fontScale="90000"/>
          </a:bodyPr>
          <a:lstStyle/>
          <a:p>
            <a:pPr marL="0" marR="0" lvl="0" indent="0" algn="ctr"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r>
              <a:rPr kumimoji="0" lang="en-US" sz="4400" b="0" i="0" u="none" strike="noStrike" kern="1200" cap="all" spc="0" normalizeH="0" baseline="0" noProof="0" dirty="0">
                <a:ln>
                  <a:noFill/>
                </a:ln>
                <a:solidFill>
                  <a:prstClr val="black"/>
                </a:solidFill>
                <a:effectLst/>
                <a:uLnTx/>
                <a:uFillTx/>
                <a:latin typeface="Centaur" panose="02030504050205020304" pitchFamily="18" charset="0"/>
                <a:ea typeface="+mj-ea"/>
                <a:cs typeface="+mj-cs"/>
              </a:rPr>
              <a:t>The traumatized body</a:t>
            </a:r>
            <a:br>
              <a:rPr kumimoji="0" lang="en-US" sz="4900" b="0" i="0" u="none" strike="noStrike" kern="1200" cap="all" spc="0" normalizeH="0" baseline="0" noProof="0" dirty="0">
                <a:ln>
                  <a:noFill/>
                </a:ln>
                <a:solidFill>
                  <a:prstClr val="black"/>
                </a:solidFill>
                <a:effectLst/>
                <a:uLnTx/>
                <a:uFillTx/>
                <a:latin typeface="Centaur" panose="02030504050205020304" pitchFamily="18" charset="0"/>
                <a:ea typeface="+mj-ea"/>
                <a:cs typeface="+mj-cs"/>
              </a:rPr>
            </a:br>
            <a:r>
              <a:rPr kumimoji="0" lang="en-US" sz="3100" b="0" i="0" u="none" strike="noStrike" kern="1200" cap="all" spc="0" normalizeH="0" baseline="0" noProof="0" dirty="0">
                <a:ln>
                  <a:noFill/>
                </a:ln>
                <a:solidFill>
                  <a:prstClr val="black"/>
                </a:solidFill>
                <a:effectLst/>
                <a:uLnTx/>
                <a:uFillTx/>
                <a:latin typeface="Centaur" panose="02030504050205020304" pitchFamily="18" charset="0"/>
                <a:ea typeface="+mn-ea"/>
                <a:cs typeface="+mn-cs"/>
              </a:rPr>
              <a:t>Finding safety &amp; security within the body</a:t>
            </a:r>
            <a:br>
              <a:rPr kumimoji="0" lang="en-CA" sz="2400" b="0" i="0" u="none" strike="noStrike" kern="1200" cap="all" spc="0" normalizeH="0" baseline="0" noProof="0" dirty="0">
                <a:ln>
                  <a:noFill/>
                </a:ln>
                <a:solidFill>
                  <a:prstClr val="black"/>
                </a:solidFill>
                <a:effectLst/>
                <a:uLnTx/>
                <a:uFillTx/>
                <a:latin typeface="Gill Sans MT" panose="020B0502020104020203"/>
                <a:ea typeface="+mn-ea"/>
                <a:cs typeface="+mn-cs"/>
              </a:rPr>
            </a:br>
            <a:r>
              <a:rPr lang="en-US" sz="2700" dirty="0">
                <a:latin typeface="Centaur" panose="02030504050205020304" pitchFamily="18" charset="0"/>
              </a:rPr>
              <a:t>Self-soothing &amp; self-touching</a:t>
            </a:r>
            <a:br>
              <a:rPr lang="en-US" sz="2700" dirty="0"/>
            </a:br>
            <a:endParaRPr lang="en-US" sz="2700" dirty="0"/>
          </a:p>
        </p:txBody>
      </p:sp>
      <p:grpSp>
        <p:nvGrpSpPr>
          <p:cNvPr id="1034" name="Group 82">
            <a:extLst>
              <a:ext uri="{FF2B5EF4-FFF2-40B4-BE49-F238E27FC236}">
                <a16:creationId xmlns:a16="http://schemas.microsoft.com/office/drawing/2014/main" id="{656E9442-4072-4A0B-B37D-0B5BFCEED0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12888" y="323838"/>
            <a:ext cx="6753096" cy="3652791"/>
            <a:chOff x="8170453" y="600024"/>
            <a:chExt cx="2830906" cy="5222486"/>
          </a:xfrm>
        </p:grpSpPr>
        <p:sp>
          <p:nvSpPr>
            <p:cNvPr id="1035" name="Rectangle 83">
              <a:extLst>
                <a:ext uri="{FF2B5EF4-FFF2-40B4-BE49-F238E27FC236}">
                  <a16:creationId xmlns:a16="http://schemas.microsoft.com/office/drawing/2014/main" id="{8ED24DB1-81C7-424C-8473-A0037A405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70453" y="600024"/>
              <a:ext cx="2830906"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6" name="Rectangle 84">
              <a:extLst>
                <a:ext uri="{FF2B5EF4-FFF2-40B4-BE49-F238E27FC236}">
                  <a16:creationId xmlns:a16="http://schemas.microsoft.com/office/drawing/2014/main" id="{687F533B-5070-45AE-A893-2DC9DC729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01079" y="1062693"/>
              <a:ext cx="2566189"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037" name="Straight Connector 86">
            <a:extLst>
              <a:ext uri="{FF2B5EF4-FFF2-40B4-BE49-F238E27FC236}">
                <a16:creationId xmlns:a16="http://schemas.microsoft.com/office/drawing/2014/main" id="{B3512805-6A13-4DEE-95A1-C67719E74F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446079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38" name="Picture 88">
            <a:extLst>
              <a:ext uri="{FF2B5EF4-FFF2-40B4-BE49-F238E27FC236}">
                <a16:creationId xmlns:a16="http://schemas.microsoft.com/office/drawing/2014/main" id="{975557E8-F310-43E6-9E6B-DA46918212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39" name="Straight Connector 90">
            <a:extLst>
              <a:ext uri="{FF2B5EF4-FFF2-40B4-BE49-F238E27FC236}">
                <a16:creationId xmlns:a16="http://schemas.microsoft.com/office/drawing/2014/main" id="{A672E9A2-3D4F-4010-A5D0-72E72775A3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C648C0B-4088-4643-99CC-FAD788AF9092}"/>
              </a:ext>
            </a:extLst>
          </p:cNvPr>
          <p:cNvPicPr>
            <a:picLocks noChangeAspect="1"/>
          </p:cNvPicPr>
          <p:nvPr/>
        </p:nvPicPr>
        <p:blipFill>
          <a:blip r:embed="rId4"/>
          <a:stretch>
            <a:fillRect/>
          </a:stretch>
        </p:blipFill>
        <p:spPr>
          <a:xfrm>
            <a:off x="4535007" y="1030832"/>
            <a:ext cx="3137963" cy="2286000"/>
          </a:xfrm>
          <a:prstGeom prst="rect">
            <a:avLst/>
          </a:prstGeom>
          <a:effectLst>
            <a:glow rad="76200">
              <a:schemeClr val="tx1">
                <a:lumMod val="65000"/>
                <a:lumOff val="35000"/>
                <a:alpha val="40000"/>
              </a:schemeClr>
            </a:glow>
          </a:effectLst>
        </p:spPr>
      </p:pic>
    </p:spTree>
    <p:extLst>
      <p:ext uri="{BB962C8B-B14F-4D97-AF65-F5344CB8AC3E}">
        <p14:creationId xmlns:p14="http://schemas.microsoft.com/office/powerpoint/2010/main" val="2972672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3" name="Rectangle 22">
            <a:extLst>
              <a:ext uri="{FF2B5EF4-FFF2-40B4-BE49-F238E27FC236}">
                <a16:creationId xmlns:a16="http://schemas.microsoft.com/office/drawing/2014/main" id="{C7157C7B-5BD6-404A-9073-673C1198E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44BC347-8964-476D-89D3-92BAE6D56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27" name="Straight Connector 26">
            <a:extLst>
              <a:ext uri="{FF2B5EF4-FFF2-40B4-BE49-F238E27FC236}">
                <a16:creationId xmlns:a16="http://schemas.microsoft.com/office/drawing/2014/main" id="{A528BB2E-BE2B-416D-A6B3-28D657424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183161"/>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C95DE7FE-9526-4A28-805A-00E2EEE5F8A7}"/>
              </a:ext>
            </a:extLst>
          </p:cNvPr>
          <p:cNvSpPr>
            <a:spLocks noGrp="1"/>
          </p:cNvSpPr>
          <p:nvPr>
            <p:ph type="title"/>
          </p:nvPr>
        </p:nvSpPr>
        <p:spPr>
          <a:xfrm>
            <a:off x="1451580" y="2082800"/>
            <a:ext cx="3590085" cy="2085578"/>
          </a:xfrm>
        </p:spPr>
        <p:txBody>
          <a:bodyPr vert="horz" lIns="91440" tIns="45720" rIns="91440" bIns="45720" rtlCol="0" anchor="b">
            <a:normAutofit/>
          </a:bodyPr>
          <a:lstStyle/>
          <a:p>
            <a:r>
              <a:rPr lang="en-US" sz="3600" dirty="0">
                <a:latin typeface="Centaur" panose="02030504050205020304" pitchFamily="18" charset="0"/>
              </a:rPr>
              <a:t>working with numbness</a:t>
            </a:r>
          </a:p>
        </p:txBody>
      </p:sp>
      <p:pic>
        <p:nvPicPr>
          <p:cNvPr id="29" name="Picture 28">
            <a:extLst>
              <a:ext uri="{FF2B5EF4-FFF2-40B4-BE49-F238E27FC236}">
                <a16:creationId xmlns:a16="http://schemas.microsoft.com/office/drawing/2014/main" id="{5970D13F-8358-42A9-9237-91B5B4DDA4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06BFB317-A03A-48CB-B03E-4504961FA0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140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9" name="Picture 72">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30" name="Straight Connector 74">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31" name="Straight Connector 76">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32" name="Rectangle 78">
            <a:extLst>
              <a:ext uri="{FF2B5EF4-FFF2-40B4-BE49-F238E27FC236}">
                <a16:creationId xmlns:a16="http://schemas.microsoft.com/office/drawing/2014/main" id="{CF45214A-7E27-4FBD-9626-4FB63E184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80">
            <a:extLst>
              <a:ext uri="{FF2B5EF4-FFF2-40B4-BE49-F238E27FC236}">
                <a16:creationId xmlns:a16="http://schemas.microsoft.com/office/drawing/2014/main" id="{B5948B8F-BEF9-411A-AFF5-EB8682D23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B901A27F-58E3-47E0-8B42-2412176E9523}"/>
              </a:ext>
            </a:extLst>
          </p:cNvPr>
          <p:cNvSpPr>
            <a:spLocks noGrp="1"/>
          </p:cNvSpPr>
          <p:nvPr>
            <p:ph type="title" idx="4294967295"/>
          </p:nvPr>
        </p:nvSpPr>
        <p:spPr>
          <a:xfrm>
            <a:off x="1776728" y="4613198"/>
            <a:ext cx="8654522" cy="844697"/>
          </a:xfrm>
        </p:spPr>
        <p:txBody>
          <a:bodyPr vert="horz" lIns="91440" tIns="45720" rIns="91440" bIns="45720" rtlCol="0" anchor="t">
            <a:normAutofit fontScale="90000"/>
          </a:bodyPr>
          <a:lstStyle/>
          <a:p>
            <a:pPr algn="ctr" fontAlgn="base">
              <a:spcAft>
                <a:spcPts val="800"/>
              </a:spcAft>
            </a:pPr>
            <a:r>
              <a:rPr lang="en-US" sz="4400" dirty="0">
                <a:latin typeface="Centaur" panose="02030504050205020304" pitchFamily="18" charset="0"/>
              </a:rPr>
              <a:t>OVERCOMING SHAME</a:t>
            </a:r>
            <a:br>
              <a:rPr lang="en-US" sz="2700" dirty="0"/>
            </a:br>
            <a:endParaRPr lang="en-US" sz="2700" dirty="0"/>
          </a:p>
        </p:txBody>
      </p:sp>
      <p:grpSp>
        <p:nvGrpSpPr>
          <p:cNvPr id="1034" name="Group 82">
            <a:extLst>
              <a:ext uri="{FF2B5EF4-FFF2-40B4-BE49-F238E27FC236}">
                <a16:creationId xmlns:a16="http://schemas.microsoft.com/office/drawing/2014/main" id="{656E9442-4072-4A0B-B37D-0B5BFCEED0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12888" y="323838"/>
            <a:ext cx="6753096" cy="3652791"/>
            <a:chOff x="8170453" y="600024"/>
            <a:chExt cx="2830906" cy="5222486"/>
          </a:xfrm>
        </p:grpSpPr>
        <p:sp>
          <p:nvSpPr>
            <p:cNvPr id="1035" name="Rectangle 83">
              <a:extLst>
                <a:ext uri="{FF2B5EF4-FFF2-40B4-BE49-F238E27FC236}">
                  <a16:creationId xmlns:a16="http://schemas.microsoft.com/office/drawing/2014/main" id="{8ED24DB1-81C7-424C-8473-A0037A405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70453" y="600024"/>
              <a:ext cx="2830906"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6" name="Rectangle 84">
              <a:extLst>
                <a:ext uri="{FF2B5EF4-FFF2-40B4-BE49-F238E27FC236}">
                  <a16:creationId xmlns:a16="http://schemas.microsoft.com/office/drawing/2014/main" id="{687F533B-5070-45AE-A893-2DC9DC729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01079" y="1062693"/>
              <a:ext cx="2566189"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037" name="Straight Connector 86">
            <a:extLst>
              <a:ext uri="{FF2B5EF4-FFF2-40B4-BE49-F238E27FC236}">
                <a16:creationId xmlns:a16="http://schemas.microsoft.com/office/drawing/2014/main" id="{B3512805-6A13-4DEE-95A1-C67719E74F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446079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38" name="Picture 88">
            <a:extLst>
              <a:ext uri="{FF2B5EF4-FFF2-40B4-BE49-F238E27FC236}">
                <a16:creationId xmlns:a16="http://schemas.microsoft.com/office/drawing/2014/main" id="{975557E8-F310-43E6-9E6B-DA46918212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39" name="Straight Connector 90">
            <a:extLst>
              <a:ext uri="{FF2B5EF4-FFF2-40B4-BE49-F238E27FC236}">
                <a16:creationId xmlns:a16="http://schemas.microsoft.com/office/drawing/2014/main" id="{A672E9A2-3D4F-4010-A5D0-72E72775A3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D8A346A-0F36-4B7D-BA01-CA06B75EAFDB}"/>
              </a:ext>
            </a:extLst>
          </p:cNvPr>
          <p:cNvPicPr>
            <a:picLocks noChangeAspect="1"/>
          </p:cNvPicPr>
          <p:nvPr/>
        </p:nvPicPr>
        <p:blipFill>
          <a:blip r:embed="rId4"/>
          <a:stretch>
            <a:fillRect/>
          </a:stretch>
        </p:blipFill>
        <p:spPr>
          <a:xfrm>
            <a:off x="4732753" y="1350111"/>
            <a:ext cx="2705100" cy="1685925"/>
          </a:xfrm>
          <a:prstGeom prst="rect">
            <a:avLst/>
          </a:prstGeom>
        </p:spPr>
      </p:pic>
    </p:spTree>
    <p:extLst>
      <p:ext uri="{BB962C8B-B14F-4D97-AF65-F5344CB8AC3E}">
        <p14:creationId xmlns:p14="http://schemas.microsoft.com/office/powerpoint/2010/main" val="3563992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4635906-9439-4B9A-9708-6BACBF283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392915A-2C20-4CFD-BB0C-D6A4EF8D83D9}"/>
              </a:ext>
            </a:extLst>
          </p:cNvPr>
          <p:cNvPicPr>
            <a:picLocks noChangeAspect="1"/>
          </p:cNvPicPr>
          <p:nvPr/>
        </p:nvPicPr>
        <p:blipFill rotWithShape="1">
          <a:blip r:embed="rId3">
            <a:duotone>
              <a:schemeClr val="bg2">
                <a:shade val="45000"/>
                <a:satMod val="135000"/>
              </a:schemeClr>
              <a:prstClr val="white"/>
            </a:duotone>
            <a:alphaModFix amt="50000"/>
          </a:blip>
          <a:srcRect t="25741" r="-1" b="-1"/>
          <a:stretch/>
        </p:blipFill>
        <p:spPr>
          <a:xfrm>
            <a:off x="20" y="10"/>
            <a:ext cx="12191675" cy="6857990"/>
          </a:xfrm>
          <a:prstGeom prst="rect">
            <a:avLst/>
          </a:prstGeom>
        </p:spPr>
      </p:pic>
      <p:sp>
        <p:nvSpPr>
          <p:cNvPr id="27" name="Rectangle 26">
            <a:extLst>
              <a:ext uri="{FF2B5EF4-FFF2-40B4-BE49-F238E27FC236}">
                <a16:creationId xmlns:a16="http://schemas.microsoft.com/office/drawing/2014/main" id="{90E99921-394E-4BF5-9CA4-EAFB21E88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1351342-9F53-4B30-883A-7C90CA4FD4AF}"/>
              </a:ext>
            </a:extLst>
          </p:cNvPr>
          <p:cNvSpPr>
            <a:spLocks noGrp="1"/>
          </p:cNvSpPr>
          <p:nvPr>
            <p:ph type="title"/>
          </p:nvPr>
        </p:nvSpPr>
        <p:spPr>
          <a:xfrm>
            <a:off x="1776728" y="1553634"/>
            <a:ext cx="8654522" cy="3632515"/>
          </a:xfrm>
        </p:spPr>
        <p:txBody>
          <a:bodyPr vert="horz" lIns="91440" tIns="45720" rIns="91440" bIns="0" rtlCol="0" anchor="b">
            <a:normAutofit/>
          </a:bodyPr>
          <a:lstStyle/>
          <a:p>
            <a:pPr marL="228600" marR="0" lvl="0" indent="-228600" fontAlgn="auto">
              <a:spcAft>
                <a:spcPts val="0"/>
              </a:spcAft>
              <a:tabLst/>
              <a:defRPr/>
            </a:pPr>
            <a:r>
              <a:rPr kumimoji="0" lang="en-US" sz="4400" u="none" strike="noStrike" spc="0" normalizeH="0" baseline="0" noProof="0" dirty="0">
                <a:ln>
                  <a:noFill/>
                </a:ln>
                <a:uLnTx/>
                <a:uFillTx/>
                <a:latin typeface="Centaur" panose="02030504050205020304" pitchFamily="18" charset="0"/>
              </a:rPr>
              <a:t>The inner child</a:t>
            </a:r>
            <a:br>
              <a:rPr kumimoji="0" lang="en-US" sz="4400" u="none" strike="noStrike" spc="0" normalizeH="0" baseline="0" noProof="0" dirty="0">
                <a:ln>
                  <a:noFill/>
                </a:ln>
                <a:uLnTx/>
                <a:uFillTx/>
              </a:rPr>
            </a:br>
            <a:r>
              <a:rPr kumimoji="0" lang="en-US" sz="4400" u="none" strike="noStrike" spc="0" normalizeH="0" baseline="0" noProof="0" dirty="0">
                <a:ln>
                  <a:noFill/>
                </a:ln>
                <a:uLnTx/>
                <a:uFillTx/>
              </a:rPr>
              <a:t>       </a:t>
            </a:r>
            <a:r>
              <a:rPr kumimoji="0" lang="en-US" sz="2800" u="none" strike="noStrike" spc="0" normalizeH="0" baseline="0" noProof="0" dirty="0">
                <a:ln>
                  <a:noFill/>
                </a:ln>
                <a:uLnTx/>
                <a:uFillTx/>
                <a:latin typeface="Centaur" panose="02030504050205020304" pitchFamily="18" charset="0"/>
              </a:rPr>
              <a:t>imagery and re-scripting</a:t>
            </a:r>
            <a:endParaRPr lang="en-US" sz="2800" dirty="0">
              <a:latin typeface="Centaur" panose="02030504050205020304" pitchFamily="18" charset="0"/>
            </a:endParaRPr>
          </a:p>
        </p:txBody>
      </p:sp>
      <p:cxnSp>
        <p:nvCxnSpPr>
          <p:cNvPr id="29" name="Straight Connector 28">
            <a:extLst>
              <a:ext uri="{FF2B5EF4-FFF2-40B4-BE49-F238E27FC236}">
                <a16:creationId xmlns:a16="http://schemas.microsoft.com/office/drawing/2014/main" id="{B53949AE-122B-4DB6-87D4-A568D2A1DA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473552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1" name="Picture 30">
            <a:extLst>
              <a:ext uri="{FF2B5EF4-FFF2-40B4-BE49-F238E27FC236}">
                <a16:creationId xmlns:a16="http://schemas.microsoft.com/office/drawing/2014/main" id="{0446D9D3-6B41-4FCB-9575-24D062750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28033013-E1F0-4ADF-A097-D63ECD4A01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342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2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9" name="Rectangle 2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1" name="Rectangle 3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 name="Title 2">
            <a:extLst>
              <a:ext uri="{FF2B5EF4-FFF2-40B4-BE49-F238E27FC236}">
                <a16:creationId xmlns:a16="http://schemas.microsoft.com/office/drawing/2014/main" id="{CC013484-E897-4F77-BDD3-51B13591291B}"/>
              </a:ext>
            </a:extLst>
          </p:cNvPr>
          <p:cNvSpPr>
            <a:spLocks noGrp="1"/>
          </p:cNvSpPr>
          <p:nvPr>
            <p:ph type="title"/>
          </p:nvPr>
        </p:nvSpPr>
        <p:spPr>
          <a:xfrm>
            <a:off x="659301" y="1474968"/>
            <a:ext cx="2823919" cy="1954023"/>
          </a:xfrm>
        </p:spPr>
        <p:txBody>
          <a:bodyPr vert="horz" lIns="91440" tIns="45720" rIns="91440" bIns="0" rtlCol="0" anchor="b">
            <a:normAutofit/>
          </a:bodyPr>
          <a:lstStyle/>
          <a:p>
            <a:r>
              <a:rPr lang="en-US" sz="4000" dirty="0">
                <a:latin typeface="Centaur" panose="02030504050205020304" pitchFamily="18" charset="0"/>
              </a:rPr>
              <a:t>Defusion</a:t>
            </a:r>
          </a:p>
        </p:txBody>
      </p:sp>
      <p:cxnSp>
        <p:nvCxnSpPr>
          <p:cNvPr id="33" name="Straight Connector 3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5" name="Group 3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6" name="Rectangle 3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7" name="Rectangle 3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sp>
        <p:nvSpPr>
          <p:cNvPr id="39" name="Rectangle 3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41" name="Picture 4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3" name="Straight Connector 4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54C3ECDF-338B-4C5B-BC77-20DE8F88BABA}"/>
              </a:ext>
            </a:extLst>
          </p:cNvPr>
          <p:cNvPicPr>
            <a:picLocks noGrp="1" noChangeAspect="1"/>
          </p:cNvPicPr>
          <p:nvPr>
            <p:ph idx="1"/>
          </p:nvPr>
        </p:nvPicPr>
        <p:blipFill>
          <a:blip r:embed="rId4"/>
          <a:stretch>
            <a:fillRect/>
          </a:stretch>
        </p:blipFill>
        <p:spPr>
          <a:xfrm>
            <a:off x="6054639" y="1752824"/>
            <a:ext cx="3417277" cy="2497007"/>
          </a:xfrm>
          <a:effectLst>
            <a:glow rad="127000">
              <a:schemeClr val="bg2">
                <a:lumMod val="75000"/>
              </a:schemeClr>
            </a:glow>
          </a:effectLst>
        </p:spPr>
      </p:pic>
    </p:spTree>
    <p:extLst>
      <p:ext uri="{BB962C8B-B14F-4D97-AF65-F5344CB8AC3E}">
        <p14:creationId xmlns:p14="http://schemas.microsoft.com/office/powerpoint/2010/main" val="1431268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99385B-0661-4F29-AE98-02F55140F2DC}"/>
              </a:ext>
            </a:extLst>
          </p:cNvPr>
          <p:cNvPicPr>
            <a:picLocks noChangeAspect="1"/>
          </p:cNvPicPr>
          <p:nvPr/>
        </p:nvPicPr>
        <p:blipFill rotWithShape="1">
          <a:blip r:embed="rId3">
            <a:duotone>
              <a:schemeClr val="bg2">
                <a:shade val="45000"/>
                <a:satMod val="135000"/>
              </a:schemeClr>
              <a:prstClr val="white"/>
            </a:duotone>
            <a:alphaModFix amt="50000"/>
          </a:blip>
          <a:srcRect l="2"/>
          <a:stretch/>
        </p:blipFill>
        <p:spPr>
          <a:xfrm>
            <a:off x="305" y="10"/>
            <a:ext cx="12431181" cy="6857990"/>
          </a:xfrm>
          <a:prstGeom prst="rect">
            <a:avLst/>
          </a:prstGeom>
        </p:spPr>
      </p:pic>
      <p:sp>
        <p:nvSpPr>
          <p:cNvPr id="2" name="Title 1">
            <a:extLst>
              <a:ext uri="{FF2B5EF4-FFF2-40B4-BE49-F238E27FC236}">
                <a16:creationId xmlns:a16="http://schemas.microsoft.com/office/drawing/2014/main" id="{DFA3066B-AE07-4384-B2BE-87B86A3853C3}"/>
              </a:ext>
            </a:extLst>
          </p:cNvPr>
          <p:cNvSpPr>
            <a:spLocks noGrp="1"/>
          </p:cNvSpPr>
          <p:nvPr>
            <p:ph type="title"/>
          </p:nvPr>
        </p:nvSpPr>
        <p:spPr>
          <a:xfrm>
            <a:off x="500743" y="1756130"/>
            <a:ext cx="10450286" cy="1887950"/>
          </a:xfrm>
        </p:spPr>
        <p:txBody>
          <a:bodyPr vert="horz" lIns="91440" tIns="45720" rIns="91440" bIns="0" rtlCol="0" anchor="b">
            <a:normAutofit/>
          </a:bodyPr>
          <a:lstStyle/>
          <a:p>
            <a:pPr algn="ctr"/>
            <a:r>
              <a:rPr lang="en-US" sz="4400" dirty="0">
                <a:latin typeface="Centaur" panose="02030504050205020304" pitchFamily="18" charset="0"/>
              </a:rPr>
              <a:t>The art and science of</a:t>
            </a:r>
          </a:p>
        </p:txBody>
      </p:sp>
      <p:sp>
        <p:nvSpPr>
          <p:cNvPr id="3" name="Text Placeholder 2">
            <a:extLst>
              <a:ext uri="{FF2B5EF4-FFF2-40B4-BE49-F238E27FC236}">
                <a16:creationId xmlns:a16="http://schemas.microsoft.com/office/drawing/2014/main" id="{DECEA8FA-18B9-44B3-97B0-62265BD1A926}"/>
              </a:ext>
            </a:extLst>
          </p:cNvPr>
          <p:cNvSpPr>
            <a:spLocks noGrp="1"/>
          </p:cNvSpPr>
          <p:nvPr>
            <p:ph type="body" idx="1"/>
          </p:nvPr>
        </p:nvSpPr>
        <p:spPr/>
        <p:txBody>
          <a:bodyPr>
            <a:normAutofit/>
          </a:bodyPr>
          <a:lstStyle/>
          <a:p>
            <a:pPr algn="ctr"/>
            <a:r>
              <a:rPr lang="en-US" sz="3200" cap="all" dirty="0">
                <a:solidFill>
                  <a:prstClr val="black"/>
                </a:solidFill>
                <a:latin typeface="Centaur" panose="02030504050205020304" pitchFamily="18" charset="0"/>
                <a:ea typeface="+mj-ea"/>
                <a:cs typeface="+mj-cs"/>
              </a:rPr>
              <a:t>compassionate exposure</a:t>
            </a:r>
            <a:endParaRPr lang="en-CA" sz="3200" dirty="0">
              <a:latin typeface="Centaur" panose="02030504050205020304" pitchFamily="18" charset="0"/>
            </a:endParaRPr>
          </a:p>
        </p:txBody>
      </p:sp>
    </p:spTree>
    <p:extLst>
      <p:ext uri="{BB962C8B-B14F-4D97-AF65-F5344CB8AC3E}">
        <p14:creationId xmlns:p14="http://schemas.microsoft.com/office/powerpoint/2010/main" val="1548367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8AC827-DE41-4D3E-A58A-7459D979E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D56DE34-1927-4244-8013-AAFA54F395E1}"/>
              </a:ext>
            </a:extLst>
          </p:cNvPr>
          <p:cNvSpPr>
            <a:spLocks noGrp="1"/>
          </p:cNvSpPr>
          <p:nvPr>
            <p:ph type="title"/>
          </p:nvPr>
        </p:nvSpPr>
        <p:spPr>
          <a:xfrm>
            <a:off x="806450" y="1289304"/>
            <a:ext cx="3163122" cy="4279393"/>
          </a:xfrm>
        </p:spPr>
        <p:txBody>
          <a:bodyPr anchor="ctr">
            <a:normAutofit/>
          </a:bodyPr>
          <a:lstStyle/>
          <a:p>
            <a:r>
              <a:rPr lang="en-CA" sz="3600" dirty="0">
                <a:latin typeface="Centaur" panose="02030504050205020304" pitchFamily="18" charset="0"/>
              </a:rPr>
              <a:t>The 6 building blocks of self-compassion</a:t>
            </a:r>
          </a:p>
        </p:txBody>
      </p:sp>
      <p:grpSp>
        <p:nvGrpSpPr>
          <p:cNvPr id="11" name="Group 10">
            <a:extLst>
              <a:ext uri="{FF2B5EF4-FFF2-40B4-BE49-F238E27FC236}">
                <a16:creationId xmlns:a16="http://schemas.microsoft.com/office/drawing/2014/main" id="{1FAD7B33-B27E-4BD4-BE9C-A3698E433C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0324" y="957031"/>
            <a:ext cx="6574529" cy="4943939"/>
            <a:chOff x="7807230" y="2012810"/>
            <a:chExt cx="3251252" cy="3459865"/>
          </a:xfrm>
        </p:grpSpPr>
        <p:sp>
          <p:nvSpPr>
            <p:cNvPr id="12" name="Rectangle 11">
              <a:extLst>
                <a:ext uri="{FF2B5EF4-FFF2-40B4-BE49-F238E27FC236}">
                  <a16:creationId xmlns:a16="http://schemas.microsoft.com/office/drawing/2014/main" id="{91D039DC-5A65-400A-9CD6-F9725D1B6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C3A47B2-ECD5-4DBE-A76C-FBFBFE127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4197647C-4C56-4F84-ABC7-9E6F3E678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360" y="1292111"/>
            <a:ext cx="5934456" cy="4279392"/>
          </a:xfrm>
          <a:prstGeom prst="rect">
            <a:avLst/>
          </a:prstGeom>
          <a:solidFill>
            <a:schemeClr val="bg2"/>
          </a:solidFill>
          <a:ln w="3175" cap="sq">
            <a:solidFill>
              <a:schemeClr val="bg1">
                <a:lumMod val="7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00D803A1-7194-47E0-B11E-54AA6948572B}"/>
              </a:ext>
            </a:extLst>
          </p:cNvPr>
          <p:cNvSpPr>
            <a:spLocks noGrp="1"/>
          </p:cNvSpPr>
          <p:nvPr>
            <p:ph idx="1"/>
          </p:nvPr>
        </p:nvSpPr>
        <p:spPr>
          <a:xfrm>
            <a:off x="5609230" y="1665026"/>
            <a:ext cx="4803004" cy="4049973"/>
          </a:xfrm>
        </p:spPr>
        <p:txBody>
          <a:bodyPr anchor="ctr">
            <a:normAutofit/>
          </a:bodyPr>
          <a:lstStyle/>
          <a:p>
            <a:pPr>
              <a:lnSpc>
                <a:spcPct val="100000"/>
              </a:lnSpc>
              <a:spcBef>
                <a:spcPct val="20000"/>
              </a:spcBef>
              <a:spcAft>
                <a:spcPts val="1000"/>
              </a:spcAft>
              <a:buClr>
                <a:srgbClr val="C00000"/>
              </a:buClr>
              <a:buSzPct val="85000"/>
              <a:buFont typeface="Courier New" panose="02070309020205020404" pitchFamily="49" charset="0"/>
              <a:buChar char="o"/>
            </a:pPr>
            <a:r>
              <a:rPr lang="en-CA" sz="2800" dirty="0">
                <a:solidFill>
                  <a:schemeClr val="tx1">
                    <a:lumMod val="95000"/>
                    <a:lumOff val="5000"/>
                  </a:schemeClr>
                </a:solidFill>
                <a:latin typeface="Centaur" panose="02030504050205020304" pitchFamily="18" charset="0"/>
              </a:rPr>
              <a:t>Acknowledging Pain </a:t>
            </a:r>
          </a:p>
          <a:p>
            <a:pPr>
              <a:lnSpc>
                <a:spcPct val="100000"/>
              </a:lnSpc>
              <a:spcBef>
                <a:spcPct val="20000"/>
              </a:spcBef>
              <a:spcAft>
                <a:spcPts val="1000"/>
              </a:spcAft>
              <a:buClr>
                <a:srgbClr val="C00000"/>
              </a:buClr>
              <a:buSzPct val="85000"/>
              <a:buFont typeface="Courier New" panose="02070309020205020404" pitchFamily="49" charset="0"/>
              <a:buChar char="o"/>
            </a:pPr>
            <a:r>
              <a:rPr lang="en-CA" sz="2800" dirty="0">
                <a:solidFill>
                  <a:schemeClr val="tx1">
                    <a:lumMod val="95000"/>
                    <a:lumOff val="5000"/>
                  </a:schemeClr>
                </a:solidFill>
                <a:latin typeface="Centaur" panose="02030504050205020304" pitchFamily="18" charset="0"/>
              </a:rPr>
              <a:t>Defusion From Self-Judgment</a:t>
            </a:r>
          </a:p>
          <a:p>
            <a:pPr>
              <a:lnSpc>
                <a:spcPct val="100000"/>
              </a:lnSpc>
              <a:spcBef>
                <a:spcPct val="20000"/>
              </a:spcBef>
              <a:spcAft>
                <a:spcPts val="1000"/>
              </a:spcAft>
              <a:buClr>
                <a:srgbClr val="C00000"/>
              </a:buClr>
              <a:buSzPct val="85000"/>
              <a:buFont typeface="Courier New" panose="02070309020205020404" pitchFamily="49" charset="0"/>
              <a:buChar char="o"/>
            </a:pPr>
            <a:r>
              <a:rPr lang="en-CA" sz="2800" dirty="0">
                <a:solidFill>
                  <a:schemeClr val="tx1">
                    <a:lumMod val="95000"/>
                    <a:lumOff val="5000"/>
                  </a:schemeClr>
                </a:solidFill>
                <a:latin typeface="Centaur" panose="02030504050205020304" pitchFamily="18" charset="0"/>
              </a:rPr>
              <a:t>Acting With Kindness</a:t>
            </a:r>
          </a:p>
          <a:p>
            <a:pPr>
              <a:lnSpc>
                <a:spcPct val="100000"/>
              </a:lnSpc>
              <a:spcBef>
                <a:spcPct val="20000"/>
              </a:spcBef>
              <a:spcAft>
                <a:spcPts val="1000"/>
              </a:spcAft>
              <a:buClr>
                <a:srgbClr val="C00000"/>
              </a:buClr>
              <a:buSzPct val="85000"/>
              <a:buFont typeface="Courier New" panose="02070309020205020404" pitchFamily="49" charset="0"/>
              <a:buChar char="o"/>
            </a:pPr>
            <a:r>
              <a:rPr lang="en-CA" sz="2800" dirty="0">
                <a:solidFill>
                  <a:schemeClr val="tx1">
                    <a:lumMod val="95000"/>
                    <a:lumOff val="5000"/>
                  </a:schemeClr>
                </a:solidFill>
                <a:latin typeface="Centaur" panose="02030504050205020304" pitchFamily="18" charset="0"/>
              </a:rPr>
              <a:t>Acceptance</a:t>
            </a:r>
          </a:p>
          <a:p>
            <a:pPr>
              <a:lnSpc>
                <a:spcPct val="100000"/>
              </a:lnSpc>
              <a:spcBef>
                <a:spcPct val="20000"/>
              </a:spcBef>
              <a:spcAft>
                <a:spcPts val="1000"/>
              </a:spcAft>
              <a:buClr>
                <a:srgbClr val="C00000"/>
              </a:buClr>
              <a:buSzPct val="85000"/>
              <a:buFont typeface="Courier New" panose="02070309020205020404" pitchFamily="49" charset="0"/>
              <a:buChar char="o"/>
            </a:pPr>
            <a:r>
              <a:rPr lang="en-CA" sz="2800" dirty="0">
                <a:solidFill>
                  <a:schemeClr val="tx1">
                    <a:lumMod val="95000"/>
                    <a:lumOff val="5000"/>
                  </a:schemeClr>
                </a:solidFill>
                <a:latin typeface="Centaur" panose="02030504050205020304" pitchFamily="18" charset="0"/>
              </a:rPr>
              <a:t>Validation</a:t>
            </a:r>
          </a:p>
          <a:p>
            <a:pPr>
              <a:lnSpc>
                <a:spcPct val="100000"/>
              </a:lnSpc>
              <a:spcBef>
                <a:spcPct val="20000"/>
              </a:spcBef>
              <a:spcAft>
                <a:spcPts val="1000"/>
              </a:spcAft>
              <a:buClr>
                <a:srgbClr val="C00000"/>
              </a:buClr>
              <a:buSzPct val="85000"/>
              <a:buFont typeface="Courier New" panose="02070309020205020404" pitchFamily="49" charset="0"/>
              <a:buChar char="o"/>
            </a:pPr>
            <a:r>
              <a:rPr lang="en-CA" sz="2800" dirty="0">
                <a:solidFill>
                  <a:schemeClr val="tx1">
                    <a:lumMod val="95000"/>
                    <a:lumOff val="5000"/>
                  </a:schemeClr>
                </a:solidFill>
                <a:latin typeface="Centaur" panose="02030504050205020304" pitchFamily="18" charset="0"/>
              </a:rPr>
              <a:t>Connectedness</a:t>
            </a:r>
          </a:p>
          <a:p>
            <a:pPr>
              <a:lnSpc>
                <a:spcPct val="110000"/>
              </a:lnSpc>
              <a:buFont typeface="Courier New" panose="02070309020205020404" pitchFamily="49" charset="0"/>
              <a:buChar char="o"/>
            </a:pPr>
            <a:endParaRPr lang="en-CA" sz="1800" dirty="0">
              <a:latin typeface="Centaur" panose="02030504050205020304" pitchFamily="18" charset="0"/>
            </a:endParaRPr>
          </a:p>
        </p:txBody>
      </p:sp>
    </p:spTree>
    <p:extLst>
      <p:ext uri="{BB962C8B-B14F-4D97-AF65-F5344CB8AC3E}">
        <p14:creationId xmlns:p14="http://schemas.microsoft.com/office/powerpoint/2010/main" val="1061430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236A-840C-4A64-BB7B-910B55229D2C}"/>
              </a:ext>
            </a:extLst>
          </p:cNvPr>
          <p:cNvSpPr>
            <a:spLocks noGrp="1"/>
          </p:cNvSpPr>
          <p:nvPr>
            <p:ph type="title"/>
          </p:nvPr>
        </p:nvSpPr>
        <p:spPr>
          <a:xfrm>
            <a:off x="1451579" y="685801"/>
            <a:ext cx="9603275" cy="1167954"/>
          </a:xfrm>
        </p:spPr>
        <p:txBody>
          <a:bodyPr>
            <a:normAutofit fontScale="90000"/>
          </a:bodyPr>
          <a:lstStyle/>
          <a:p>
            <a:pPr algn="ctr"/>
            <a:r>
              <a:rPr lang="en-CA" sz="4400" dirty="0">
                <a:latin typeface="Centaur" panose="02030504050205020304" pitchFamily="18" charset="0"/>
              </a:rPr>
              <a:t>Experiential avoidance and Exposure</a:t>
            </a:r>
          </a:p>
        </p:txBody>
      </p:sp>
      <p:pic>
        <p:nvPicPr>
          <p:cNvPr id="4" name="Picture 3">
            <a:extLst>
              <a:ext uri="{FF2B5EF4-FFF2-40B4-BE49-F238E27FC236}">
                <a16:creationId xmlns:a16="http://schemas.microsoft.com/office/drawing/2014/main" id="{8E139443-A426-419A-8799-1FA62C652F45}"/>
              </a:ext>
            </a:extLst>
          </p:cNvPr>
          <p:cNvPicPr>
            <a:picLocks noChangeAspect="1"/>
          </p:cNvPicPr>
          <p:nvPr/>
        </p:nvPicPr>
        <p:blipFill>
          <a:blip r:embed="rId3"/>
          <a:stretch>
            <a:fillRect/>
          </a:stretch>
        </p:blipFill>
        <p:spPr>
          <a:xfrm>
            <a:off x="3851148" y="2092569"/>
            <a:ext cx="4489704" cy="3780694"/>
          </a:xfrm>
          <a:prstGeom prst="rect">
            <a:avLst/>
          </a:prstGeom>
          <a:effectLst>
            <a:glow rad="101600">
              <a:schemeClr val="bg2">
                <a:lumMod val="90000"/>
              </a:schemeClr>
            </a:glow>
          </a:effectLst>
        </p:spPr>
      </p:pic>
    </p:spTree>
    <p:extLst>
      <p:ext uri="{BB962C8B-B14F-4D97-AF65-F5344CB8AC3E}">
        <p14:creationId xmlns:p14="http://schemas.microsoft.com/office/powerpoint/2010/main" val="397288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6" name="Picture 45">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8" name="Straight Connector 47">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194DD81-9338-4723-91C0-09832173CB5A}"/>
              </a:ext>
            </a:extLst>
          </p:cNvPr>
          <p:cNvSpPr>
            <a:spLocks noGrp="1"/>
          </p:cNvSpPr>
          <p:nvPr>
            <p:ph type="title"/>
          </p:nvPr>
        </p:nvSpPr>
        <p:spPr>
          <a:xfrm>
            <a:off x="1451579" y="941698"/>
            <a:ext cx="9603275" cy="912056"/>
          </a:xfrm>
        </p:spPr>
        <p:txBody>
          <a:bodyPr vert="horz" lIns="91440" tIns="45720" rIns="91440" bIns="45720" rtlCol="0" anchor="t">
            <a:normAutofit/>
          </a:bodyPr>
          <a:lstStyle/>
          <a:p>
            <a:pPr algn="ctr"/>
            <a:r>
              <a:rPr lang="en-US" sz="4400" dirty="0">
                <a:solidFill>
                  <a:prstClr val="black"/>
                </a:solidFill>
                <a:latin typeface="Centaur" panose="02030504050205020304" pitchFamily="18" charset="0"/>
              </a:rPr>
              <a:t>STARTING OFF SAFELY</a:t>
            </a:r>
            <a:endParaRPr lang="en-US" sz="4400" dirty="0">
              <a:latin typeface="Centaur" panose="02030504050205020304" pitchFamily="18" charset="0"/>
            </a:endParaRPr>
          </a:p>
        </p:txBody>
      </p:sp>
      <p:graphicFrame>
        <p:nvGraphicFramePr>
          <p:cNvPr id="23" name="Content Placeholder 5">
            <a:extLst>
              <a:ext uri="{FF2B5EF4-FFF2-40B4-BE49-F238E27FC236}">
                <a16:creationId xmlns:a16="http://schemas.microsoft.com/office/drawing/2014/main" id="{96C4D228-933C-46FD-9D71-50C33468D10F}"/>
              </a:ext>
            </a:extLst>
          </p:cNvPr>
          <p:cNvGraphicFramePr>
            <a:graphicFrameLocks noGrp="1"/>
          </p:cNvGraphicFramePr>
          <p:nvPr>
            <p:ph sz="quarter" idx="4294967295"/>
            <p:extLst>
              <p:ext uri="{D42A27DB-BD31-4B8C-83A1-F6EECF244321}">
                <p14:modId xmlns:p14="http://schemas.microsoft.com/office/powerpoint/2010/main" val="2103752100"/>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4997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2" name="Rectangle 1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4" name="Picture 1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6" name="Straight Connector 1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17">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0" name="Rectangle 19">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21">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Title 6">
            <a:extLst>
              <a:ext uri="{FF2B5EF4-FFF2-40B4-BE49-F238E27FC236}">
                <a16:creationId xmlns:a16="http://schemas.microsoft.com/office/drawing/2014/main" id="{799552E4-1490-47EA-A1F4-B84FD4BB4D29}"/>
              </a:ext>
            </a:extLst>
          </p:cNvPr>
          <p:cNvSpPr>
            <a:spLocks noGrp="1"/>
          </p:cNvSpPr>
          <p:nvPr>
            <p:ph type="title" idx="4294967295"/>
          </p:nvPr>
        </p:nvSpPr>
        <p:spPr>
          <a:xfrm>
            <a:off x="351693" y="2223247"/>
            <a:ext cx="3131528" cy="1304233"/>
          </a:xfrm>
        </p:spPr>
        <p:txBody>
          <a:bodyPr vert="horz" lIns="91440" tIns="45720" rIns="91440" bIns="0" rtlCol="0" anchor="b">
            <a:normAutofit fontScale="90000"/>
          </a:bodyPr>
          <a:lstStyle/>
          <a:p>
            <a:pPr marL="228600" marR="0" lvl="0" indent="-228600" fontAlgn="auto">
              <a:spcAft>
                <a:spcPts val="0"/>
              </a:spcAft>
              <a:tabLst/>
              <a:defRPr/>
            </a:pPr>
            <a:r>
              <a:rPr kumimoji="0" lang="en-US" sz="4400" u="none" strike="noStrike" spc="0" normalizeH="0" baseline="0" noProof="0" dirty="0">
                <a:ln>
                  <a:noFill/>
                </a:ln>
                <a:uLnTx/>
                <a:uFillTx/>
              </a:rPr>
              <a:t>	</a:t>
            </a:r>
            <a:br>
              <a:rPr kumimoji="0" lang="en-US" sz="4400" u="none" strike="noStrike" spc="0" normalizeH="0" baseline="0" noProof="0" dirty="0">
                <a:ln>
                  <a:noFill/>
                </a:ln>
                <a:uLnTx/>
                <a:uFillTx/>
              </a:rPr>
            </a:br>
            <a:br>
              <a:rPr kumimoji="0" lang="en-US" sz="4400" u="none" strike="noStrike" spc="0" normalizeH="0" baseline="0" noProof="0" dirty="0">
                <a:ln>
                  <a:noFill/>
                </a:ln>
                <a:uLnTx/>
                <a:uFillTx/>
              </a:rPr>
            </a:br>
            <a:br>
              <a:rPr kumimoji="0" lang="en-US" sz="4400" u="none" strike="noStrike" spc="0" normalizeH="0" baseline="0" noProof="0" dirty="0">
                <a:ln>
                  <a:noFill/>
                </a:ln>
                <a:uLnTx/>
                <a:uFillTx/>
              </a:rPr>
            </a:br>
            <a:br>
              <a:rPr kumimoji="0" lang="en-US" sz="2400" u="none" strike="noStrike" spc="0" normalizeH="0" baseline="0" noProof="0" dirty="0">
                <a:ln>
                  <a:noFill/>
                </a:ln>
                <a:uLnTx/>
                <a:uFillTx/>
                <a:latin typeface="Centaur" panose="02030504050205020304" pitchFamily="18" charset="0"/>
              </a:rPr>
            </a:br>
            <a:br>
              <a:rPr kumimoji="0" lang="en-US" sz="2400" u="none" strike="noStrike" spc="0" normalizeH="0" baseline="0" noProof="0" dirty="0">
                <a:ln>
                  <a:noFill/>
                </a:ln>
                <a:uLnTx/>
                <a:uFillTx/>
                <a:latin typeface="Centaur" panose="02030504050205020304" pitchFamily="18" charset="0"/>
              </a:rPr>
            </a:br>
            <a:br>
              <a:rPr kumimoji="0" lang="en-US" sz="2400" u="none" strike="noStrike" spc="0" normalizeH="0" baseline="0" noProof="0" dirty="0">
                <a:ln>
                  <a:noFill/>
                </a:ln>
                <a:uLnTx/>
                <a:uFillTx/>
                <a:latin typeface="Centaur" panose="02030504050205020304" pitchFamily="18" charset="0"/>
              </a:rPr>
            </a:br>
            <a:r>
              <a:rPr kumimoji="0" lang="en-US" sz="2700" u="none" strike="noStrike" spc="0" normalizeH="0" baseline="0" noProof="0" dirty="0">
                <a:ln>
                  <a:noFill/>
                </a:ln>
                <a:uLnTx/>
                <a:uFillTx/>
                <a:latin typeface="Centaur" panose="02030504050205020304" pitchFamily="18" charset="0"/>
              </a:rPr>
              <a:t>tailoring  exposure to </a:t>
            </a:r>
            <a:br>
              <a:rPr kumimoji="0" lang="en-US" sz="2700" u="none" strike="noStrike" spc="0" normalizeH="0" baseline="0" noProof="0" dirty="0">
                <a:ln>
                  <a:noFill/>
                </a:ln>
                <a:uLnTx/>
                <a:uFillTx/>
                <a:latin typeface="Centaur" panose="02030504050205020304" pitchFamily="18" charset="0"/>
              </a:rPr>
            </a:br>
            <a:r>
              <a:rPr kumimoji="0" lang="en-US" sz="2700" u="none" strike="noStrike" spc="0" normalizeH="0" baseline="0" noProof="0" dirty="0">
                <a:ln>
                  <a:noFill/>
                </a:ln>
                <a:uLnTx/>
                <a:uFillTx/>
                <a:latin typeface="Centaur" panose="02030504050205020304" pitchFamily="18" charset="0"/>
              </a:rPr>
              <a:t>fit each client</a:t>
            </a:r>
            <a:endParaRPr lang="en-US" sz="2700" dirty="0">
              <a:latin typeface="Centaur" panose="02030504050205020304" pitchFamily="18" charset="0"/>
            </a:endParaRPr>
          </a:p>
        </p:txBody>
      </p:sp>
      <p:cxnSp>
        <p:nvCxnSpPr>
          <p:cNvPr id="53" name="Straight Connector 23">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54" name="Group 25">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55" name="Rectangle 26">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27">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7" name="Rectangle 29">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31">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9" name="Straight Connector 33">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8EABC41-0CBD-4682-AEB8-B834BE42A088}"/>
              </a:ext>
            </a:extLst>
          </p:cNvPr>
          <p:cNvPicPr>
            <a:picLocks noChangeAspect="1"/>
          </p:cNvPicPr>
          <p:nvPr/>
        </p:nvPicPr>
        <p:blipFill>
          <a:blip r:embed="rId4"/>
          <a:stretch>
            <a:fillRect/>
          </a:stretch>
        </p:blipFill>
        <p:spPr>
          <a:xfrm>
            <a:off x="6110667" y="2022445"/>
            <a:ext cx="3291840" cy="1843429"/>
          </a:xfrm>
          <a:prstGeom prst="rect">
            <a:avLst/>
          </a:prstGeom>
          <a:effectLst>
            <a:glow rad="101600">
              <a:schemeClr val="tx1"/>
            </a:glow>
          </a:effectLst>
        </p:spPr>
      </p:pic>
    </p:spTree>
    <p:extLst>
      <p:ext uri="{BB962C8B-B14F-4D97-AF65-F5344CB8AC3E}">
        <p14:creationId xmlns:p14="http://schemas.microsoft.com/office/powerpoint/2010/main" val="1845222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 name="Picture 8" descr="Defusing Hopelessness">
            <a:extLst>
              <a:ext uri="{FF2B5EF4-FFF2-40B4-BE49-F238E27FC236}">
                <a16:creationId xmlns:a16="http://schemas.microsoft.com/office/drawing/2014/main" id="{F8326D65-2BAE-40AE-90FC-056503D5C3E5}"/>
              </a:ext>
            </a:extLst>
          </p:cNvPr>
          <p:cNvPicPr>
            <a:picLocks noChangeAspect="1"/>
          </p:cNvPicPr>
          <p:nvPr/>
        </p:nvPicPr>
        <p:blipFill rotWithShape="1">
          <a:blip r:embed="rId3">
            <a:duotone>
              <a:schemeClr val="bg2">
                <a:shade val="45000"/>
                <a:satMod val="135000"/>
              </a:schemeClr>
              <a:prstClr val="white"/>
            </a:duotone>
            <a:alphaModFix amt="50000"/>
          </a:blip>
          <a:srcRect t="15245" r="-1" b="165"/>
          <a:stretch/>
        </p:blipFill>
        <p:spPr>
          <a:xfrm>
            <a:off x="305" y="10"/>
            <a:ext cx="12191695" cy="6857990"/>
          </a:xfrm>
          <a:prstGeom prst="rect">
            <a:avLst/>
          </a:prstGeom>
        </p:spPr>
      </p:pic>
      <p:sp>
        <p:nvSpPr>
          <p:cNvPr id="6" name="Title 5">
            <a:extLst>
              <a:ext uri="{FF2B5EF4-FFF2-40B4-BE49-F238E27FC236}">
                <a16:creationId xmlns:a16="http://schemas.microsoft.com/office/drawing/2014/main" id="{613DB260-ECF3-4922-8FE9-5E2C67911EBA}"/>
              </a:ext>
            </a:extLst>
          </p:cNvPr>
          <p:cNvSpPr>
            <a:spLocks noGrp="1"/>
          </p:cNvSpPr>
          <p:nvPr>
            <p:ph type="title"/>
          </p:nvPr>
        </p:nvSpPr>
        <p:spPr>
          <a:xfrm>
            <a:off x="1454239" y="1756130"/>
            <a:ext cx="8643154" cy="1012929"/>
          </a:xfrm>
        </p:spPr>
        <p:txBody>
          <a:bodyPr vert="horz" lIns="91440" tIns="45720" rIns="91440" bIns="0" rtlCol="0" anchor="b">
            <a:normAutofit fontScale="90000"/>
          </a:bodyPr>
          <a:lstStyle/>
          <a:p>
            <a:pPr lvl="0" algn="ctr">
              <a:buClr>
                <a:srgbClr val="B71E42"/>
              </a:buClr>
              <a:buSzPct val="100000"/>
            </a:pPr>
            <a:r>
              <a:rPr lang="en-US" sz="5400" dirty="0">
                <a:latin typeface="Centaur" panose="02030504050205020304" pitchFamily="18" charset="0"/>
              </a:rPr>
              <a:t>   </a:t>
            </a:r>
            <a:br>
              <a:rPr lang="en-US" sz="5400" dirty="0">
                <a:latin typeface="Centaur" panose="02030504050205020304" pitchFamily="18" charset="0"/>
              </a:rPr>
            </a:br>
            <a:br>
              <a:rPr lang="en-US" sz="5400" dirty="0">
                <a:latin typeface="Centaur" panose="02030504050205020304" pitchFamily="18" charset="0"/>
              </a:rPr>
            </a:br>
            <a:br>
              <a:rPr lang="en-US" sz="5400" dirty="0">
                <a:latin typeface="Centaur" panose="02030504050205020304" pitchFamily="18" charset="0"/>
              </a:rPr>
            </a:br>
            <a:br>
              <a:rPr lang="en-US" sz="5400" dirty="0">
                <a:latin typeface="Centaur" panose="02030504050205020304" pitchFamily="18" charset="0"/>
              </a:rPr>
            </a:br>
            <a:br>
              <a:rPr lang="en-US" sz="5400" dirty="0">
                <a:latin typeface="Centaur" panose="02030504050205020304" pitchFamily="18" charset="0"/>
              </a:rPr>
            </a:br>
            <a:br>
              <a:rPr lang="en-US" sz="5400" dirty="0">
                <a:latin typeface="Centaur" panose="02030504050205020304" pitchFamily="18" charset="0"/>
              </a:rPr>
            </a:br>
            <a:br>
              <a:rPr lang="en-US" sz="6600" dirty="0"/>
            </a:br>
            <a:endParaRPr lang="en-US" sz="6600" dirty="0"/>
          </a:p>
        </p:txBody>
      </p:sp>
      <p:sp>
        <p:nvSpPr>
          <p:cNvPr id="13" name="Text Placeholder 12">
            <a:extLst>
              <a:ext uri="{FF2B5EF4-FFF2-40B4-BE49-F238E27FC236}">
                <a16:creationId xmlns:a16="http://schemas.microsoft.com/office/drawing/2014/main" id="{957877E0-F1E2-4A06-A68A-4F9E32AFCDF5}"/>
              </a:ext>
            </a:extLst>
          </p:cNvPr>
          <p:cNvSpPr>
            <a:spLocks noGrp="1"/>
          </p:cNvSpPr>
          <p:nvPr>
            <p:ph type="body" idx="1"/>
          </p:nvPr>
        </p:nvSpPr>
        <p:spPr>
          <a:xfrm>
            <a:off x="1454239" y="3016155"/>
            <a:ext cx="8630446" cy="1802970"/>
          </a:xfrm>
        </p:spPr>
        <p:txBody>
          <a:bodyPr>
            <a:normAutofit/>
          </a:bodyPr>
          <a:lstStyle/>
          <a:p>
            <a:r>
              <a:rPr lang="en-US" sz="3200" dirty="0">
                <a:latin typeface="Centaur" panose="02030504050205020304" pitchFamily="18" charset="0"/>
              </a:rPr>
              <a:t>CREATIVITY IN WORKING WITH MEMORIES</a:t>
            </a:r>
          </a:p>
        </p:txBody>
      </p:sp>
    </p:spTree>
    <p:extLst>
      <p:ext uri="{BB962C8B-B14F-4D97-AF65-F5344CB8AC3E}">
        <p14:creationId xmlns:p14="http://schemas.microsoft.com/office/powerpoint/2010/main" val="3588627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6" name="Picture 45">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8" name="Straight Connector 47">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2" name="Rectangle 51">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22F515C4-9EBE-4B11-A7FD-18F6014EB4AD}"/>
              </a:ext>
            </a:extLst>
          </p:cNvPr>
          <p:cNvSpPr>
            <a:spLocks noGrp="1"/>
          </p:cNvSpPr>
          <p:nvPr>
            <p:ph type="title"/>
          </p:nvPr>
        </p:nvSpPr>
        <p:spPr>
          <a:xfrm>
            <a:off x="1447712" y="1103627"/>
            <a:ext cx="4176384" cy="2380828"/>
          </a:xfrm>
        </p:spPr>
        <p:txBody>
          <a:bodyPr vert="horz" lIns="91440" tIns="45720" rIns="91440" bIns="0" rtlCol="0" anchor="b">
            <a:normAutofit/>
          </a:bodyPr>
          <a:lstStyle/>
          <a:p>
            <a:pPr marL="0" marR="0" lvl="0" indent="0" fontAlgn="auto">
              <a:spcAft>
                <a:spcPts val="0"/>
              </a:spcAft>
              <a:tabLst/>
              <a:defRPr/>
            </a:pPr>
            <a:br>
              <a:rPr kumimoji="0" lang="en-US" sz="3400" u="none" strike="noStrike" spc="0" normalizeH="0" baseline="0" noProof="0" dirty="0">
                <a:ln>
                  <a:noFill/>
                </a:ln>
                <a:uLnTx/>
                <a:uFillTx/>
              </a:rPr>
            </a:br>
            <a:r>
              <a:rPr kumimoji="0" lang="en-US" sz="2700" u="none" strike="noStrike" spc="0" normalizeH="0" baseline="0" noProof="0" dirty="0">
                <a:ln>
                  <a:noFill/>
                </a:ln>
                <a:uLnTx/>
                <a:uFillTx/>
                <a:latin typeface="Centaur" panose="02030504050205020304" pitchFamily="18" charset="0"/>
              </a:rPr>
              <a:t>Overcoming nightmares through rehearsal and </a:t>
            </a:r>
            <a:br>
              <a:rPr kumimoji="0" lang="en-US" sz="2700" u="none" strike="noStrike" spc="0" normalizeH="0" baseline="0" noProof="0" dirty="0">
                <a:ln>
                  <a:noFill/>
                </a:ln>
                <a:uLnTx/>
                <a:uFillTx/>
                <a:latin typeface="Centaur" panose="02030504050205020304" pitchFamily="18" charset="0"/>
              </a:rPr>
            </a:br>
            <a:r>
              <a:rPr kumimoji="0" lang="en-US" sz="2700" u="none" strike="noStrike" spc="0" normalizeH="0" baseline="0" noProof="0" dirty="0">
                <a:ln>
                  <a:noFill/>
                </a:ln>
                <a:uLnTx/>
                <a:uFillTx/>
                <a:latin typeface="Centaur" panose="02030504050205020304" pitchFamily="18" charset="0"/>
              </a:rPr>
              <a:t>re-scripting</a:t>
            </a:r>
            <a:endParaRPr lang="en-US" sz="2700" dirty="0">
              <a:latin typeface="Centaur" panose="02030504050205020304" pitchFamily="18" charset="0"/>
            </a:endParaRPr>
          </a:p>
        </p:txBody>
      </p:sp>
      <p:cxnSp>
        <p:nvCxnSpPr>
          <p:cNvPr id="56" name="Straight Connector 55">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9" name="Graphic 5" descr="Clapper board">
            <a:extLst>
              <a:ext uri="{FF2B5EF4-FFF2-40B4-BE49-F238E27FC236}">
                <a16:creationId xmlns:a16="http://schemas.microsoft.com/office/drawing/2014/main" id="{E3CF0CD0-A698-4132-B862-6A32E53B71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67906" y="529396"/>
            <a:ext cx="4660762" cy="4675645"/>
          </a:xfrm>
          <a:prstGeom prst="rect">
            <a:avLst/>
          </a:prstGeom>
        </p:spPr>
      </p:pic>
      <p:pic>
        <p:nvPicPr>
          <p:cNvPr id="58" name="Picture 57">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0" name="Straight Connector 59">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117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 name="Picture 8" descr="Defusing Hopelessness">
            <a:extLst>
              <a:ext uri="{FF2B5EF4-FFF2-40B4-BE49-F238E27FC236}">
                <a16:creationId xmlns:a16="http://schemas.microsoft.com/office/drawing/2014/main" id="{F8326D65-2BAE-40AE-90FC-056503D5C3E5}"/>
              </a:ext>
            </a:extLst>
          </p:cNvPr>
          <p:cNvPicPr>
            <a:picLocks noChangeAspect="1"/>
          </p:cNvPicPr>
          <p:nvPr/>
        </p:nvPicPr>
        <p:blipFill rotWithShape="1">
          <a:blip r:embed="rId3">
            <a:duotone>
              <a:schemeClr val="bg2">
                <a:shade val="45000"/>
                <a:satMod val="135000"/>
              </a:schemeClr>
              <a:prstClr val="white"/>
            </a:duotone>
            <a:alphaModFix amt="50000"/>
          </a:blip>
          <a:srcRect t="15245" r="-1" b="165"/>
          <a:stretch/>
        </p:blipFill>
        <p:spPr>
          <a:xfrm>
            <a:off x="305" y="10"/>
            <a:ext cx="12191695" cy="6857990"/>
          </a:xfrm>
          <a:prstGeom prst="rect">
            <a:avLst/>
          </a:prstGeom>
        </p:spPr>
      </p:pic>
      <p:sp>
        <p:nvSpPr>
          <p:cNvPr id="6" name="Title 5">
            <a:extLst>
              <a:ext uri="{FF2B5EF4-FFF2-40B4-BE49-F238E27FC236}">
                <a16:creationId xmlns:a16="http://schemas.microsoft.com/office/drawing/2014/main" id="{613DB260-ECF3-4922-8FE9-5E2C67911EBA}"/>
              </a:ext>
            </a:extLst>
          </p:cNvPr>
          <p:cNvSpPr>
            <a:spLocks noGrp="1"/>
          </p:cNvSpPr>
          <p:nvPr>
            <p:ph type="title"/>
          </p:nvPr>
        </p:nvSpPr>
        <p:spPr>
          <a:xfrm>
            <a:off x="1454239" y="1756130"/>
            <a:ext cx="8643154" cy="1012929"/>
          </a:xfrm>
        </p:spPr>
        <p:txBody>
          <a:bodyPr vert="horz" lIns="91440" tIns="45720" rIns="91440" bIns="0" rtlCol="0" anchor="b">
            <a:normAutofit fontScale="90000"/>
          </a:bodyPr>
          <a:lstStyle/>
          <a:p>
            <a:pPr lvl="0" algn="ctr">
              <a:buClr>
                <a:srgbClr val="B71E42"/>
              </a:buClr>
              <a:buSzPct val="100000"/>
            </a:pPr>
            <a:r>
              <a:rPr lang="en-US" sz="5400" dirty="0">
                <a:latin typeface="Centaur" panose="02030504050205020304" pitchFamily="18" charset="0"/>
              </a:rPr>
              <a:t>   </a:t>
            </a:r>
            <a:br>
              <a:rPr lang="en-US" sz="5400" dirty="0">
                <a:latin typeface="Centaur" panose="02030504050205020304" pitchFamily="18" charset="0"/>
              </a:rPr>
            </a:br>
            <a:br>
              <a:rPr lang="en-US" sz="5400" dirty="0">
                <a:latin typeface="Centaur" panose="02030504050205020304" pitchFamily="18" charset="0"/>
              </a:rPr>
            </a:br>
            <a:br>
              <a:rPr lang="en-US" sz="5400" dirty="0">
                <a:latin typeface="Centaur" panose="02030504050205020304" pitchFamily="18" charset="0"/>
              </a:rPr>
            </a:br>
            <a:br>
              <a:rPr lang="en-US" sz="5400" dirty="0">
                <a:latin typeface="Centaur" panose="02030504050205020304" pitchFamily="18" charset="0"/>
              </a:rPr>
            </a:br>
            <a:br>
              <a:rPr lang="en-US" sz="5400" dirty="0">
                <a:latin typeface="Centaur" panose="02030504050205020304" pitchFamily="18" charset="0"/>
              </a:rPr>
            </a:br>
            <a:br>
              <a:rPr lang="en-US" sz="5400" dirty="0">
                <a:latin typeface="Centaur" panose="02030504050205020304" pitchFamily="18" charset="0"/>
              </a:rPr>
            </a:br>
            <a:br>
              <a:rPr lang="en-US" sz="6600" dirty="0"/>
            </a:br>
            <a:endParaRPr lang="en-US" sz="6600" dirty="0"/>
          </a:p>
        </p:txBody>
      </p:sp>
      <p:sp>
        <p:nvSpPr>
          <p:cNvPr id="13" name="Text Placeholder 12">
            <a:extLst>
              <a:ext uri="{FF2B5EF4-FFF2-40B4-BE49-F238E27FC236}">
                <a16:creationId xmlns:a16="http://schemas.microsoft.com/office/drawing/2014/main" id="{957877E0-F1E2-4A06-A68A-4F9E32AFCDF5}"/>
              </a:ext>
            </a:extLst>
          </p:cNvPr>
          <p:cNvSpPr>
            <a:spLocks noGrp="1"/>
          </p:cNvSpPr>
          <p:nvPr>
            <p:ph type="body" idx="1"/>
          </p:nvPr>
        </p:nvSpPr>
        <p:spPr>
          <a:xfrm>
            <a:off x="1454239" y="3016155"/>
            <a:ext cx="8630446" cy="1802970"/>
          </a:xfrm>
        </p:spPr>
        <p:txBody>
          <a:bodyPr>
            <a:normAutofit/>
          </a:bodyPr>
          <a:lstStyle/>
          <a:p>
            <a:pPr algn="ctr"/>
            <a:r>
              <a:rPr lang="en-US" sz="4400" dirty="0">
                <a:latin typeface="Centaur" panose="02030504050205020304" pitchFamily="18" charset="0"/>
              </a:rPr>
              <a:t>WHEN THINGS GO WRONG</a:t>
            </a:r>
          </a:p>
        </p:txBody>
      </p:sp>
    </p:spTree>
    <p:extLst>
      <p:ext uri="{BB962C8B-B14F-4D97-AF65-F5344CB8AC3E}">
        <p14:creationId xmlns:p14="http://schemas.microsoft.com/office/powerpoint/2010/main" val="1429435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0" name="Picture 4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2" name="Straight Connector 5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6" name="Rectangle 55">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06549DD5-A7BC-4B9A-B313-3F5BA5B4612C}"/>
              </a:ext>
            </a:extLst>
          </p:cNvPr>
          <p:cNvSpPr>
            <a:spLocks noGrp="1"/>
          </p:cNvSpPr>
          <p:nvPr>
            <p:ph type="title"/>
          </p:nvPr>
        </p:nvSpPr>
        <p:spPr>
          <a:xfrm>
            <a:off x="548640" y="1474969"/>
            <a:ext cx="3424373" cy="1954029"/>
          </a:xfrm>
        </p:spPr>
        <p:txBody>
          <a:bodyPr vert="horz" lIns="91440" tIns="45720" rIns="91440" bIns="0" rtlCol="0" anchor="b">
            <a:normAutofit/>
          </a:bodyPr>
          <a:lstStyle/>
          <a:p>
            <a:r>
              <a:rPr lang="en-US" sz="3600" dirty="0">
                <a:latin typeface="Centaur" panose="02030504050205020304" pitchFamily="18" charset="0"/>
              </a:rPr>
              <a:t>what to look for &amp; measure</a:t>
            </a:r>
          </a:p>
        </p:txBody>
      </p:sp>
      <p:cxnSp>
        <p:nvCxnSpPr>
          <p:cNvPr id="60" name="Straight Connector 59">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2" name="Group 61">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63" name="Rectangle 62">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3B847B71-E1FE-4173-8FBD-99F099C351D2}"/>
              </a:ext>
            </a:extLst>
          </p:cNvPr>
          <p:cNvPicPr>
            <a:picLocks noChangeAspect="1"/>
          </p:cNvPicPr>
          <p:nvPr/>
        </p:nvPicPr>
        <p:blipFill rotWithShape="1">
          <a:blip r:embed="rId4"/>
          <a:srcRect t="7813" r="-2" b="-2"/>
          <a:stretch/>
        </p:blipFill>
        <p:spPr>
          <a:xfrm>
            <a:off x="4618374" y="1257022"/>
            <a:ext cx="6282919" cy="3866172"/>
          </a:xfrm>
          <a:prstGeom prst="rect">
            <a:avLst/>
          </a:prstGeom>
        </p:spPr>
      </p:pic>
      <p:pic>
        <p:nvPicPr>
          <p:cNvPr id="66" name="Picture 65">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8" name="Straight Connector 67">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055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19E9CB2B-7C9D-4B98-AD54-C7DE19B7B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0075A75-BAF5-4DAF-9AF0-A492D27B9267}"/>
              </a:ext>
            </a:extLst>
          </p:cNvPr>
          <p:cNvPicPr>
            <a:picLocks noChangeAspect="1"/>
          </p:cNvPicPr>
          <p:nvPr/>
        </p:nvPicPr>
        <p:blipFill rotWithShape="1">
          <a:blip r:embed="rId4"/>
          <a:srcRect l="3503" r="37166" b="-1"/>
          <a:stretch/>
        </p:blipFill>
        <p:spPr>
          <a:xfrm>
            <a:off x="6096000" y="10"/>
            <a:ext cx="6095697" cy="6857990"/>
          </a:xfrm>
          <a:prstGeom prst="rect">
            <a:avLst/>
          </a:prstGeom>
        </p:spPr>
      </p:pic>
      <p:grpSp>
        <p:nvGrpSpPr>
          <p:cNvPr id="19" name="Group 18">
            <a:extLst>
              <a:ext uri="{FF2B5EF4-FFF2-40B4-BE49-F238E27FC236}">
                <a16:creationId xmlns:a16="http://schemas.microsoft.com/office/drawing/2014/main" id="{8349A827-399B-4A6D-926F-6D0F2FB8FD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0702" y="1149383"/>
            <a:ext cx="6562082" cy="4236223"/>
            <a:chOff x="7807230" y="2012810"/>
            <a:chExt cx="3251252" cy="3459865"/>
          </a:xfrm>
        </p:grpSpPr>
        <p:sp>
          <p:nvSpPr>
            <p:cNvPr id="20" name="Rectangle 19">
              <a:extLst>
                <a:ext uri="{FF2B5EF4-FFF2-40B4-BE49-F238E27FC236}">
                  <a16:creationId xmlns:a16="http://schemas.microsoft.com/office/drawing/2014/main" id="{FBD550E0-F195-46B4-A173-36FCD40A4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0B80ACA-FD08-4616-AD69-6BC181FA2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a:extLst>
              <a:ext uri="{FF2B5EF4-FFF2-40B4-BE49-F238E27FC236}">
                <a16:creationId xmlns:a16="http://schemas.microsoft.com/office/drawing/2014/main" id="{B371F200-D1FD-4B04-AD59-0B916F679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9087" y="1479842"/>
            <a:ext cx="5925312" cy="3575304"/>
          </a:xfrm>
          <a:prstGeom prst="rect">
            <a:avLst/>
          </a:prstGeom>
          <a:solidFill>
            <a:schemeClr val="tx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1098E0-1391-4E54-98E0-C7FECF65D4A9}"/>
              </a:ext>
            </a:extLst>
          </p:cNvPr>
          <p:cNvSpPr>
            <a:spLocks noGrp="1"/>
          </p:cNvSpPr>
          <p:nvPr>
            <p:ph type="title"/>
          </p:nvPr>
        </p:nvSpPr>
        <p:spPr>
          <a:xfrm>
            <a:off x="1300526" y="1649897"/>
            <a:ext cx="5429361" cy="2602700"/>
          </a:xfrm>
        </p:spPr>
        <p:txBody>
          <a:bodyPr vert="horz" lIns="91440" tIns="45720" rIns="91440" bIns="0" rtlCol="0" anchor="b">
            <a:normAutofit/>
          </a:bodyPr>
          <a:lstStyle/>
          <a:p>
            <a:pPr algn="r"/>
            <a:r>
              <a:rPr lang="en-US" sz="4000" dirty="0">
                <a:solidFill>
                  <a:schemeClr val="bg1"/>
                </a:solidFill>
                <a:latin typeface="Centaur" panose="02030504050205020304" pitchFamily="18" charset="0"/>
              </a:rPr>
              <a:t>Building the future</a:t>
            </a:r>
          </a:p>
        </p:txBody>
      </p:sp>
      <p:sp>
        <p:nvSpPr>
          <p:cNvPr id="3" name="Text Placeholder 2">
            <a:extLst>
              <a:ext uri="{FF2B5EF4-FFF2-40B4-BE49-F238E27FC236}">
                <a16:creationId xmlns:a16="http://schemas.microsoft.com/office/drawing/2014/main" id="{D37993C1-B57C-412C-B575-310B3CF3682D}"/>
              </a:ext>
            </a:extLst>
          </p:cNvPr>
          <p:cNvSpPr>
            <a:spLocks noGrp="1"/>
          </p:cNvSpPr>
          <p:nvPr>
            <p:ph type="body" idx="1"/>
          </p:nvPr>
        </p:nvSpPr>
        <p:spPr>
          <a:xfrm>
            <a:off x="1300526" y="4436400"/>
            <a:ext cx="5303519" cy="549993"/>
          </a:xfrm>
        </p:spPr>
        <p:txBody>
          <a:bodyPr vert="horz" lIns="91440" tIns="91440" rIns="91440" bIns="91440" rtlCol="0" anchor="ctr">
            <a:normAutofit fontScale="25000" lnSpcReduction="20000"/>
          </a:bodyPr>
          <a:lstStyle/>
          <a:p>
            <a:pPr marR="0" lvl="0" algn="r" fontAlgn="auto">
              <a:spcAft>
                <a:spcPts val="0"/>
              </a:spcAft>
              <a:tabLst/>
              <a:defRPr/>
            </a:pPr>
            <a:endParaRPr kumimoji="0" lang="en-US" sz="1600" i="0" u="none" strike="noStrike" cap="all" spc="0" normalizeH="0" noProof="0" dirty="0">
              <a:ln>
                <a:noFill/>
              </a:ln>
              <a:solidFill>
                <a:schemeClr val="bg1"/>
              </a:solidFill>
              <a:uLnTx/>
              <a:uFillTx/>
            </a:endParaRPr>
          </a:p>
          <a:p>
            <a:pPr marL="0" marR="0" lvl="0" indent="0" algn="r"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r>
              <a:rPr kumimoji="0" lang="en-US" sz="7200" b="0" i="0" u="none" strike="noStrike" kern="1200" cap="all" spc="0" normalizeH="0" baseline="0" noProof="0" dirty="0">
                <a:ln>
                  <a:noFill/>
                </a:ln>
                <a:solidFill>
                  <a:schemeClr val="bg1"/>
                </a:solidFill>
                <a:effectLst/>
                <a:uLnTx/>
                <a:uFillTx/>
                <a:latin typeface="Centaur" panose="02030504050205020304" pitchFamily="18" charset="0"/>
              </a:rPr>
              <a:t>clarifying one’s values</a:t>
            </a:r>
            <a:endParaRPr kumimoji="0" lang="en-CA" sz="7200" b="0" i="0" u="none" strike="noStrike" kern="1200" cap="all" spc="0" normalizeH="0" baseline="0" noProof="0" dirty="0">
              <a:ln>
                <a:noFill/>
              </a:ln>
              <a:solidFill>
                <a:schemeClr val="bg1"/>
              </a:solidFill>
              <a:effectLst/>
              <a:uLnTx/>
              <a:uFillTx/>
              <a:latin typeface="Centaur" panose="02030504050205020304" pitchFamily="18" charset="0"/>
            </a:endParaRPr>
          </a:p>
          <a:p>
            <a:pPr algn="r"/>
            <a:endParaRPr lang="en-US" sz="1600" cap="all" dirty="0">
              <a:solidFill>
                <a:schemeClr val="bg1"/>
              </a:solidFill>
            </a:endParaRPr>
          </a:p>
        </p:txBody>
      </p:sp>
      <p:cxnSp>
        <p:nvCxnSpPr>
          <p:cNvPr id="25" name="Straight Connector 24">
            <a:extLst>
              <a:ext uri="{FF2B5EF4-FFF2-40B4-BE49-F238E27FC236}">
                <a16:creationId xmlns:a16="http://schemas.microsoft.com/office/drawing/2014/main" id="{65A72820-B696-4EB4-A62D-3F1E2E3EC4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420075"/>
            <a:ext cx="5303520" cy="0"/>
          </a:xfrm>
          <a:prstGeom prst="line">
            <a:avLst/>
          </a:prstGeom>
          <a:ln w="31750">
            <a:solidFill>
              <a:srgbClr val="8BED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1698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8AC827-DE41-4D3E-A58A-7459D979E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D56DE34-1927-4244-8013-AAFA54F395E1}"/>
              </a:ext>
            </a:extLst>
          </p:cNvPr>
          <p:cNvSpPr>
            <a:spLocks noGrp="1"/>
          </p:cNvSpPr>
          <p:nvPr>
            <p:ph type="title"/>
          </p:nvPr>
        </p:nvSpPr>
        <p:spPr>
          <a:xfrm>
            <a:off x="1294544" y="1292111"/>
            <a:ext cx="3274082" cy="4279393"/>
          </a:xfrm>
        </p:spPr>
        <p:txBody>
          <a:bodyPr anchor="ctr">
            <a:normAutofit/>
          </a:bodyPr>
          <a:lstStyle/>
          <a:p>
            <a:r>
              <a:rPr lang="en-CA" sz="3600" dirty="0">
                <a:latin typeface="Centaur" panose="02030504050205020304" pitchFamily="18" charset="0"/>
              </a:rPr>
              <a:t>values</a:t>
            </a:r>
          </a:p>
        </p:txBody>
      </p:sp>
      <p:grpSp>
        <p:nvGrpSpPr>
          <p:cNvPr id="11" name="Group 10">
            <a:extLst>
              <a:ext uri="{FF2B5EF4-FFF2-40B4-BE49-F238E27FC236}">
                <a16:creationId xmlns:a16="http://schemas.microsoft.com/office/drawing/2014/main" id="{1FAD7B33-B27E-4BD4-BE9C-A3698E433C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0324" y="957031"/>
            <a:ext cx="6574529" cy="4943939"/>
            <a:chOff x="7807230" y="2012810"/>
            <a:chExt cx="3251252" cy="3459865"/>
          </a:xfrm>
        </p:grpSpPr>
        <p:sp>
          <p:nvSpPr>
            <p:cNvPr id="12" name="Rectangle 11">
              <a:extLst>
                <a:ext uri="{FF2B5EF4-FFF2-40B4-BE49-F238E27FC236}">
                  <a16:creationId xmlns:a16="http://schemas.microsoft.com/office/drawing/2014/main" id="{91D039DC-5A65-400A-9CD6-F9725D1B6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C3A47B2-ECD5-4DBE-A76C-FBFBFE127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4197647C-4C56-4F84-ABC7-9E6F3E678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360" y="1292111"/>
            <a:ext cx="5934456" cy="4279392"/>
          </a:xfrm>
          <a:prstGeom prst="rect">
            <a:avLst/>
          </a:prstGeom>
          <a:solidFill>
            <a:schemeClr val="bg2"/>
          </a:solidFill>
          <a:ln w="3175" cap="sq">
            <a:solidFill>
              <a:schemeClr val="bg1">
                <a:lumMod val="7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00D803A1-7194-47E0-B11E-54AA6948572B}"/>
              </a:ext>
            </a:extLst>
          </p:cNvPr>
          <p:cNvSpPr>
            <a:spLocks noGrp="1"/>
          </p:cNvSpPr>
          <p:nvPr>
            <p:ph idx="1"/>
          </p:nvPr>
        </p:nvSpPr>
        <p:spPr>
          <a:xfrm>
            <a:off x="5317589" y="1292111"/>
            <a:ext cx="5094646" cy="4273777"/>
          </a:xfrm>
        </p:spPr>
        <p:txBody>
          <a:bodyPr anchor="ctr">
            <a:normAutofit/>
          </a:bodyPr>
          <a:lstStyle/>
          <a:p>
            <a:pPr>
              <a:lnSpc>
                <a:spcPct val="100000"/>
              </a:lnSpc>
              <a:spcBef>
                <a:spcPct val="20000"/>
              </a:spcBef>
              <a:spcAft>
                <a:spcPts val="1000"/>
              </a:spcAft>
              <a:buClr>
                <a:srgbClr val="C00000"/>
              </a:buClr>
              <a:buSzPct val="85000"/>
              <a:buFont typeface="Courier New" panose="02070309020205020404" pitchFamily="49" charset="0"/>
              <a:buChar char="o"/>
            </a:pPr>
            <a:r>
              <a:rPr lang="en-CA" sz="2400" dirty="0">
                <a:solidFill>
                  <a:schemeClr val="tx1">
                    <a:lumMod val="95000"/>
                    <a:lumOff val="5000"/>
                  </a:schemeClr>
                </a:solidFill>
                <a:latin typeface="Centaur" panose="02030504050205020304" pitchFamily="18" charset="0"/>
              </a:rPr>
              <a:t>Using values for motivation, inspiration and guidance</a:t>
            </a:r>
          </a:p>
          <a:p>
            <a:pPr>
              <a:lnSpc>
                <a:spcPct val="100000"/>
              </a:lnSpc>
              <a:spcBef>
                <a:spcPct val="20000"/>
              </a:spcBef>
              <a:spcAft>
                <a:spcPts val="1000"/>
              </a:spcAft>
              <a:buClr>
                <a:srgbClr val="C00000"/>
              </a:buClr>
              <a:buSzPct val="85000"/>
              <a:buFont typeface="Courier New" panose="02070309020205020404" pitchFamily="49" charset="0"/>
              <a:buChar char="o"/>
            </a:pPr>
            <a:r>
              <a:rPr lang="en-CA" sz="2400" dirty="0">
                <a:solidFill>
                  <a:schemeClr val="tx1">
                    <a:lumMod val="95000"/>
                    <a:lumOff val="5000"/>
                  </a:schemeClr>
                </a:solidFill>
                <a:latin typeface="Centaur" panose="02030504050205020304" pitchFamily="18" charset="0"/>
              </a:rPr>
              <a:t>Creating life-enhancing, self-empowering narratives under-pinned by values work</a:t>
            </a:r>
          </a:p>
          <a:p>
            <a:pPr>
              <a:lnSpc>
                <a:spcPct val="100000"/>
              </a:lnSpc>
              <a:spcBef>
                <a:spcPct val="20000"/>
              </a:spcBef>
              <a:spcAft>
                <a:spcPts val="1000"/>
              </a:spcAft>
              <a:buClr>
                <a:srgbClr val="C00000"/>
              </a:buClr>
              <a:buSzPct val="85000"/>
              <a:buFont typeface="Courier New" panose="02070309020205020404" pitchFamily="49" charset="0"/>
              <a:buChar char="o"/>
            </a:pPr>
            <a:r>
              <a:rPr lang="en-CA" sz="2400" dirty="0">
                <a:solidFill>
                  <a:schemeClr val="tx1">
                    <a:lumMod val="95000"/>
                    <a:lumOff val="5000"/>
                  </a:schemeClr>
                </a:solidFill>
                <a:latin typeface="Centaur" panose="02030504050205020304" pitchFamily="18" charset="0"/>
              </a:rPr>
              <a:t>Using values to set goals and create action plans</a:t>
            </a:r>
          </a:p>
          <a:p>
            <a:pPr>
              <a:lnSpc>
                <a:spcPct val="110000"/>
              </a:lnSpc>
              <a:buFont typeface="Courier New" panose="02070309020205020404" pitchFamily="49" charset="0"/>
              <a:buChar char="o"/>
            </a:pPr>
            <a:r>
              <a:rPr lang="en-CA" sz="2400" dirty="0">
                <a:latin typeface="Centaur" panose="02030504050205020304" pitchFamily="18" charset="0"/>
              </a:rPr>
              <a:t>Overcoming common barriers to change </a:t>
            </a:r>
          </a:p>
          <a:p>
            <a:pPr>
              <a:lnSpc>
                <a:spcPct val="110000"/>
              </a:lnSpc>
              <a:buFont typeface="Courier New" panose="02070309020205020404" pitchFamily="49" charset="0"/>
              <a:buChar char="o"/>
            </a:pPr>
            <a:r>
              <a:rPr lang="en-CA" sz="2400" dirty="0">
                <a:latin typeface="Centaur" panose="02030504050205020304" pitchFamily="18" charset="0"/>
              </a:rPr>
              <a:t>Forgiveness of self and/or others</a:t>
            </a:r>
          </a:p>
        </p:txBody>
      </p:sp>
    </p:spTree>
    <p:extLst>
      <p:ext uri="{BB962C8B-B14F-4D97-AF65-F5344CB8AC3E}">
        <p14:creationId xmlns:p14="http://schemas.microsoft.com/office/powerpoint/2010/main" val="2082973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AAB8E3D-2C05-4175-97BB-E49D6C190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B6A5369-B07D-48CE-A5F0-E05C9E7F5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4">
            <a:extLst>
              <a:ext uri="{FF2B5EF4-FFF2-40B4-BE49-F238E27FC236}">
                <a16:creationId xmlns:a16="http://schemas.microsoft.com/office/drawing/2014/main" id="{DE820742-ACFC-4F4D-8B69-52D5582261BA}"/>
              </a:ext>
            </a:extLst>
          </p:cNvPr>
          <p:cNvSpPr>
            <a:spLocks noGrp="1"/>
          </p:cNvSpPr>
          <p:nvPr>
            <p:ph type="title"/>
          </p:nvPr>
        </p:nvSpPr>
        <p:spPr>
          <a:xfrm>
            <a:off x="1420837" y="4613198"/>
            <a:ext cx="9495692" cy="844697"/>
          </a:xfrm>
        </p:spPr>
        <p:txBody>
          <a:bodyPr>
            <a:noAutofit/>
          </a:bodyPr>
          <a:lstStyle/>
          <a:p>
            <a:pPr algn="ctr"/>
            <a:r>
              <a:rPr kumimoji="0" lang="en-US" sz="2800" b="0" i="0" u="none" strike="noStrike" kern="1200" cap="all" spc="0" normalizeH="0" baseline="0" noProof="0" dirty="0">
                <a:ln>
                  <a:noFill/>
                </a:ln>
                <a:solidFill>
                  <a:prstClr val="black"/>
                </a:solidFill>
                <a:effectLst/>
                <a:uLnTx/>
                <a:uFillTx/>
                <a:latin typeface="Centaur" panose="02030504050205020304" pitchFamily="18" charset="0"/>
                <a:ea typeface="+mj-ea"/>
                <a:cs typeface="+mj-cs"/>
              </a:rPr>
              <a:t>Values for motivation, inspiration and guidance</a:t>
            </a:r>
            <a:endParaRPr lang="en-CA" sz="2800" dirty="0"/>
          </a:p>
        </p:txBody>
      </p:sp>
      <p:grpSp>
        <p:nvGrpSpPr>
          <p:cNvPr id="14" name="Group 13">
            <a:extLst>
              <a:ext uri="{FF2B5EF4-FFF2-40B4-BE49-F238E27FC236}">
                <a16:creationId xmlns:a16="http://schemas.microsoft.com/office/drawing/2014/main" id="{B196B734-6994-4ABB-B385-B725754BED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1101" y="323838"/>
            <a:ext cx="8025265" cy="3652791"/>
            <a:chOff x="7905607" y="600024"/>
            <a:chExt cx="3364201" cy="5222486"/>
          </a:xfrm>
        </p:grpSpPr>
        <p:sp>
          <p:nvSpPr>
            <p:cNvPr id="15" name="Rectangle 14">
              <a:extLst>
                <a:ext uri="{FF2B5EF4-FFF2-40B4-BE49-F238E27FC236}">
                  <a16:creationId xmlns:a16="http://schemas.microsoft.com/office/drawing/2014/main" id="{3B3646BB-6EB3-4537-9269-2825A9831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05607" y="600024"/>
              <a:ext cx="3364201"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48FE5D4-A8F3-40FA-A7FB-B3012F033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1335" y="1062693"/>
              <a:ext cx="3095856"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8" name="Straight Connector 17">
            <a:extLst>
              <a:ext uri="{FF2B5EF4-FFF2-40B4-BE49-F238E27FC236}">
                <a16:creationId xmlns:a16="http://schemas.microsoft.com/office/drawing/2014/main" id="{91C637A7-9936-4E17-8285-90B9C0CCC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446079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8D8974B4-D912-4964-A957-92DAF27859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471BB35C-DAFF-4DF7-AE20-318D0920F3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A9420BB-9D2E-4061-B27E-38309734FDD6}"/>
              </a:ext>
            </a:extLst>
          </p:cNvPr>
          <p:cNvPicPr>
            <a:picLocks noChangeAspect="1"/>
          </p:cNvPicPr>
          <p:nvPr/>
        </p:nvPicPr>
        <p:blipFill>
          <a:blip r:embed="rId4"/>
          <a:stretch>
            <a:fillRect/>
          </a:stretch>
        </p:blipFill>
        <p:spPr>
          <a:xfrm>
            <a:off x="4491733" y="1200385"/>
            <a:ext cx="3204000" cy="1794240"/>
          </a:xfrm>
          <a:prstGeom prst="rect">
            <a:avLst/>
          </a:prstGeom>
          <a:effectLst>
            <a:glow rad="127000">
              <a:schemeClr val="tx1">
                <a:lumMod val="85000"/>
                <a:lumOff val="15000"/>
              </a:schemeClr>
            </a:glow>
          </a:effectLst>
        </p:spPr>
      </p:pic>
    </p:spTree>
    <p:extLst>
      <p:ext uri="{BB962C8B-B14F-4D97-AF65-F5344CB8AC3E}">
        <p14:creationId xmlns:p14="http://schemas.microsoft.com/office/powerpoint/2010/main" val="3063171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EC4A490-3310-4798-850D-30C8DB8D1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43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E92B721-D2EC-4A85-A67A-96767C3ED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9" name="Rectangle 18">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53134" y="2523579"/>
            <a:ext cx="8438867"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915B12-92CB-47CB-8D9B-14030980D06F}"/>
              </a:ext>
            </a:extLst>
          </p:cNvPr>
          <p:cNvSpPr>
            <a:spLocks noGrp="1"/>
          </p:cNvSpPr>
          <p:nvPr>
            <p:ph type="title"/>
          </p:nvPr>
        </p:nvSpPr>
        <p:spPr>
          <a:xfrm>
            <a:off x="4065510" y="2695119"/>
            <a:ext cx="6989341" cy="1862813"/>
          </a:xfrm>
        </p:spPr>
        <p:txBody>
          <a:bodyPr vert="horz" lIns="91440" tIns="45720" rIns="91440" bIns="0" rtlCol="0" anchor="b">
            <a:normAutofit/>
          </a:bodyPr>
          <a:lstStyle/>
          <a:p>
            <a:pPr marL="0" marR="0" lvl="0" indent="0" fontAlgn="base">
              <a:spcAft>
                <a:spcPts val="800"/>
              </a:spcAft>
              <a:tabLst/>
              <a:defRPr/>
            </a:pPr>
            <a:r>
              <a:rPr lang="en-CA" sz="4000" dirty="0">
                <a:solidFill>
                  <a:schemeClr val="bg1">
                    <a:lumMod val="95000"/>
                  </a:schemeClr>
                </a:solidFill>
                <a:latin typeface="Centaur" panose="02030504050205020304" pitchFamily="18" charset="0"/>
              </a:rPr>
              <a:t>Setting goals &amp; </a:t>
            </a:r>
            <a:br>
              <a:rPr lang="en-CA" sz="4000" dirty="0">
                <a:solidFill>
                  <a:schemeClr val="bg1">
                    <a:lumMod val="95000"/>
                  </a:schemeClr>
                </a:solidFill>
                <a:latin typeface="Centaur" panose="02030504050205020304" pitchFamily="18" charset="0"/>
              </a:rPr>
            </a:br>
            <a:r>
              <a:rPr lang="en-CA" sz="4000" dirty="0">
                <a:solidFill>
                  <a:schemeClr val="bg1">
                    <a:lumMod val="95000"/>
                  </a:schemeClr>
                </a:solidFill>
                <a:latin typeface="Centaur" panose="02030504050205020304" pitchFamily="18" charset="0"/>
              </a:rPr>
              <a:t>creating Action plans</a:t>
            </a:r>
            <a:br>
              <a:rPr lang="en-CA" sz="4000" dirty="0">
                <a:solidFill>
                  <a:schemeClr val="bg1">
                    <a:lumMod val="95000"/>
                  </a:schemeClr>
                </a:solidFill>
                <a:latin typeface="Centaur" panose="02030504050205020304" pitchFamily="18" charset="0"/>
              </a:rPr>
            </a:br>
            <a:r>
              <a:rPr lang="en-CA" sz="2200" dirty="0">
                <a:solidFill>
                  <a:schemeClr val="bg1">
                    <a:lumMod val="95000"/>
                  </a:schemeClr>
                </a:solidFill>
                <a:latin typeface="Centaur" panose="02030504050205020304" pitchFamily="18" charset="0"/>
              </a:rPr>
              <a:t>overcoming barriers to change</a:t>
            </a:r>
            <a:endParaRPr lang="en-US" sz="2200" dirty="0">
              <a:solidFill>
                <a:srgbClr val="FFFFFE"/>
              </a:solidFill>
            </a:endParaRPr>
          </a:p>
        </p:txBody>
      </p:sp>
      <p:cxnSp>
        <p:nvCxnSpPr>
          <p:cNvPr id="21" name="Straight Connector 20">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210031"/>
            <a:ext cx="683249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3" name="Picture 22">
            <a:extLst>
              <a:ext uri="{FF2B5EF4-FFF2-40B4-BE49-F238E27FC236}">
                <a16:creationId xmlns:a16="http://schemas.microsoft.com/office/drawing/2014/main" id="{095A6DC3-387B-4D0B-A44D-E83246EFD0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466885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0AA8-89CC-4D50-B6AB-B94F146D4C99}"/>
              </a:ext>
            </a:extLst>
          </p:cNvPr>
          <p:cNvSpPr>
            <a:spLocks noGrp="1"/>
          </p:cNvSpPr>
          <p:nvPr>
            <p:ph type="ctrTitle" idx="4294967295"/>
          </p:nvPr>
        </p:nvSpPr>
        <p:spPr>
          <a:xfrm>
            <a:off x="4871257" y="966788"/>
            <a:ext cx="7032567" cy="2341677"/>
          </a:xfrm>
        </p:spPr>
        <p:txBody>
          <a:bodyPr vert="horz" lIns="91440" tIns="45720" rIns="91440" bIns="0" rtlCol="0" anchor="b">
            <a:noAutofit/>
          </a:bodyPr>
          <a:lstStyle/>
          <a:p>
            <a:r>
              <a:rPr lang="en-US" dirty="0">
                <a:latin typeface="Centaur" panose="02030504050205020304" pitchFamily="18" charset="0"/>
              </a:rPr>
              <a:t>Forgiveness of self &amp; others</a:t>
            </a:r>
          </a:p>
        </p:txBody>
      </p:sp>
      <p:pic>
        <p:nvPicPr>
          <p:cNvPr id="1026" name="Picture 2" descr="The Art of Forgiveness">
            <a:extLst>
              <a:ext uri="{FF2B5EF4-FFF2-40B4-BE49-F238E27FC236}">
                <a16:creationId xmlns:a16="http://schemas.microsoft.com/office/drawing/2014/main" id="{A50879A8-E1B1-42C0-9DF7-52998143D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15" y="966787"/>
            <a:ext cx="3331414" cy="2088000"/>
          </a:xfrm>
          <a:prstGeom prst="rect">
            <a:avLst/>
          </a:prstGeom>
          <a:noFill/>
          <a:effectLst>
            <a:glow rad="127000">
              <a:schemeClr val="bg2">
                <a:lumMod val="75000"/>
              </a:schemeClr>
            </a:glow>
            <a:reflection blurRad="6350" stA="50000" endA="300" endPos="90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844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25">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2" name="Rectangle 31">
            <a:extLst>
              <a:ext uri="{FF2B5EF4-FFF2-40B4-BE49-F238E27FC236}">
                <a16:creationId xmlns:a16="http://schemas.microsoft.com/office/drawing/2014/main" id="{274FF48E-21C6-4ED1-8D57-5D27A7B76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DE4EA73-B3EE-41C9-8DED-BFE895585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F41A0DAB-7B02-4F94-8483-16EC1AF0F1F4}"/>
              </a:ext>
            </a:extLst>
          </p:cNvPr>
          <p:cNvSpPr>
            <a:spLocks noGrp="1"/>
          </p:cNvSpPr>
          <p:nvPr>
            <p:ph type="title"/>
          </p:nvPr>
        </p:nvSpPr>
        <p:spPr>
          <a:xfrm>
            <a:off x="1776728" y="4613198"/>
            <a:ext cx="9284690" cy="844697"/>
          </a:xfrm>
        </p:spPr>
        <p:txBody>
          <a:bodyPr vert="horz" lIns="91440" tIns="45720" rIns="91440" bIns="45720" rtlCol="0" anchor="t">
            <a:normAutofit/>
          </a:bodyPr>
          <a:lstStyle/>
          <a:p>
            <a:r>
              <a:rPr lang="en-US" sz="2800" dirty="0">
                <a:solidFill>
                  <a:prstClr val="black"/>
                </a:solidFill>
                <a:latin typeface="Centaur" panose="02030504050205020304" pitchFamily="18" charset="0"/>
              </a:rPr>
              <a:t>Bare minimum - serious learning approach</a:t>
            </a:r>
            <a:endParaRPr lang="en-US" sz="2800" dirty="0">
              <a:latin typeface="Centaur" panose="02030504050205020304" pitchFamily="18" charset="0"/>
            </a:endParaRPr>
          </a:p>
        </p:txBody>
      </p:sp>
      <p:pic>
        <p:nvPicPr>
          <p:cNvPr id="5" name="Picture 4" descr="A magnifying glass on a yellow background&#10;&#10;Description automatically generated">
            <a:extLst>
              <a:ext uri="{FF2B5EF4-FFF2-40B4-BE49-F238E27FC236}">
                <a16:creationId xmlns:a16="http://schemas.microsoft.com/office/drawing/2014/main" id="{704429E8-E123-4335-A1FD-5DA19B217730}"/>
              </a:ext>
            </a:extLst>
          </p:cNvPr>
          <p:cNvPicPr>
            <a:picLocks noChangeAspect="1"/>
          </p:cNvPicPr>
          <p:nvPr/>
        </p:nvPicPr>
        <p:blipFill rotWithShape="1">
          <a:blip r:embed="rId4"/>
          <a:srcRect r="-1" b="15728"/>
          <a:stretch/>
        </p:blipFill>
        <p:spPr>
          <a:xfrm>
            <a:off x="1776728" y="1658434"/>
            <a:ext cx="3890146" cy="2414012"/>
          </a:xfrm>
          <a:prstGeom prst="rect">
            <a:avLst/>
          </a:prstGeom>
        </p:spPr>
      </p:pic>
      <p:cxnSp>
        <p:nvCxnSpPr>
          <p:cNvPr id="36" name="Straight Connector 35">
            <a:extLst>
              <a:ext uri="{FF2B5EF4-FFF2-40B4-BE49-F238E27FC236}">
                <a16:creationId xmlns:a16="http://schemas.microsoft.com/office/drawing/2014/main" id="{5038F25F-EDEF-4677-BA06-9A0951D44C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446079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8" name="Picture 37">
            <a:extLst>
              <a:ext uri="{FF2B5EF4-FFF2-40B4-BE49-F238E27FC236}">
                <a16:creationId xmlns:a16="http://schemas.microsoft.com/office/drawing/2014/main" id="{CDD4A4E6-AE28-4022-81BD-8F9C976B2C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41206E84-DE07-4C15-AC7E-FB739A177E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854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B74CBB7-C32C-412B-9EF2-8A8408362C9F}"/>
              </a:ext>
            </a:extLst>
          </p:cNvPr>
          <p:cNvSpPr>
            <a:spLocks noGrp="1"/>
          </p:cNvSpPr>
          <p:nvPr>
            <p:ph type="title"/>
          </p:nvPr>
        </p:nvSpPr>
        <p:spPr>
          <a:xfrm>
            <a:off x="1451579" y="1045028"/>
            <a:ext cx="9603275" cy="808726"/>
          </a:xfrm>
        </p:spPr>
        <p:txBody>
          <a:bodyPr vert="horz" lIns="91440" tIns="45720" rIns="91440" bIns="45720" rtlCol="0" anchor="t">
            <a:normAutofit/>
          </a:bodyPr>
          <a:lstStyle/>
          <a:p>
            <a:r>
              <a:rPr lang="en-US" sz="4400" dirty="0">
                <a:latin typeface="Centaur" panose="02030504050205020304" pitchFamily="18" charset="0"/>
              </a:rPr>
              <a:t>Finding the treasure</a:t>
            </a:r>
          </a:p>
        </p:txBody>
      </p:sp>
      <p:grpSp>
        <p:nvGrpSpPr>
          <p:cNvPr id="19" name="Group 18">
            <a:extLst>
              <a:ext uri="{FF2B5EF4-FFF2-40B4-BE49-F238E27FC236}">
                <a16:creationId xmlns:a16="http://schemas.microsoft.com/office/drawing/2014/main" id="{9BBF2CDE-35D9-4B83-8A27-7417A11623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59130" y="2012810"/>
            <a:ext cx="4954206" cy="3453535"/>
            <a:chOff x="7807230" y="2012810"/>
            <a:chExt cx="3251252" cy="3459865"/>
          </a:xfrm>
        </p:grpSpPr>
        <p:sp>
          <p:nvSpPr>
            <p:cNvPr id="20" name="Rectangle 19">
              <a:extLst>
                <a:ext uri="{FF2B5EF4-FFF2-40B4-BE49-F238E27FC236}">
                  <a16:creationId xmlns:a16="http://schemas.microsoft.com/office/drawing/2014/main" id="{86B8A987-6618-4D33-A702-A399F6C297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4344FC9-2E16-45B0-8F64-1F4DAECFC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B7EE51D8-88EE-4130-BA1B-D0252C1C7C41}"/>
              </a:ext>
            </a:extLst>
          </p:cNvPr>
          <p:cNvSpPr>
            <a:spLocks noGrp="1"/>
          </p:cNvSpPr>
          <p:nvPr>
            <p:ph type="body" sz="half" idx="2"/>
          </p:nvPr>
        </p:nvSpPr>
        <p:spPr>
          <a:xfrm>
            <a:off x="6616931" y="1927275"/>
            <a:ext cx="4688378" cy="3885697"/>
          </a:xfrm>
        </p:spPr>
        <p:txBody>
          <a:bodyPr vert="horz" lIns="91440" tIns="45720" rIns="91440" bIns="45720" rtlCol="0" anchor="t">
            <a:normAutofit fontScale="92500" lnSpcReduction="20000"/>
          </a:bodyPr>
          <a:lstStyle/>
          <a:p>
            <a:pPr marL="342900" indent="-285750">
              <a:lnSpc>
                <a:spcPct val="110000"/>
              </a:lnSpc>
              <a:buFont typeface="Courier New" panose="02070309020205020404" pitchFamily="49" charset="0"/>
              <a:buChar char="o"/>
            </a:pPr>
            <a:r>
              <a:rPr lang="en-US" sz="2400" dirty="0">
                <a:latin typeface="Centaur" panose="02030504050205020304" pitchFamily="18" charset="0"/>
              </a:rPr>
              <a:t>Self as Context &amp; fusion with self-concept</a:t>
            </a:r>
          </a:p>
          <a:p>
            <a:pPr marL="342900" lvl="0" indent="-285750">
              <a:lnSpc>
                <a:spcPct val="110000"/>
              </a:lnSpc>
              <a:buFont typeface="Courier New" panose="02070309020205020404" pitchFamily="49" charset="0"/>
              <a:buChar char="o"/>
            </a:pPr>
            <a:r>
              <a:rPr lang="en-US" sz="2400" dirty="0">
                <a:latin typeface="Centaur" panose="02030504050205020304" pitchFamily="18" charset="0"/>
              </a:rPr>
              <a:t>Grief and loss</a:t>
            </a:r>
          </a:p>
          <a:p>
            <a:pPr marL="342900" lvl="0" indent="-285750">
              <a:lnSpc>
                <a:spcPct val="110000"/>
              </a:lnSpc>
              <a:buFont typeface="Courier New" panose="02070309020205020404" pitchFamily="49" charset="0"/>
              <a:buChar char="o"/>
            </a:pPr>
            <a:r>
              <a:rPr kumimoji="0" lang="en-US" sz="2400" b="0" i="0" u="none" strike="noStrike" cap="none" spc="0" normalizeH="0" baseline="0" noProof="0" dirty="0">
                <a:ln>
                  <a:noFill/>
                </a:ln>
                <a:uLnTx/>
                <a:uFillTx/>
                <a:latin typeface="Centaur" panose="02030504050205020304" pitchFamily="18" charset="0"/>
              </a:rPr>
              <a:t>Healing and growing</a:t>
            </a:r>
          </a:p>
          <a:p>
            <a:pPr marL="342900" indent="-285750">
              <a:lnSpc>
                <a:spcPct val="110000"/>
              </a:lnSpc>
              <a:buFont typeface="Courier New" panose="02070309020205020404" pitchFamily="49" charset="0"/>
              <a:buChar char="o"/>
            </a:pPr>
            <a:r>
              <a:rPr lang="en-US" sz="2400" dirty="0">
                <a:latin typeface="Centaur" panose="02030504050205020304" pitchFamily="18" charset="0"/>
              </a:rPr>
              <a:t>Building or rebuilding relationships</a:t>
            </a:r>
          </a:p>
          <a:p>
            <a:pPr marL="342900" indent="-285750">
              <a:lnSpc>
                <a:spcPct val="110000"/>
              </a:lnSpc>
              <a:buFont typeface="Courier New" panose="02070309020205020404" pitchFamily="49" charset="0"/>
              <a:buChar char="o"/>
            </a:pPr>
            <a:r>
              <a:rPr lang="en-US" sz="2400" dirty="0">
                <a:latin typeface="Centaur" panose="02030504050205020304" pitchFamily="18" charset="0"/>
              </a:rPr>
              <a:t>Coping with setbacks</a:t>
            </a:r>
          </a:p>
          <a:p>
            <a:pPr marL="342900" indent="-285750">
              <a:lnSpc>
                <a:spcPct val="110000"/>
              </a:lnSpc>
              <a:buFont typeface="Courier New" panose="02070309020205020404" pitchFamily="49" charset="0"/>
              <a:buChar char="o"/>
            </a:pPr>
            <a:r>
              <a:rPr lang="en-US" sz="2400" dirty="0">
                <a:latin typeface="Centaur" panose="02030504050205020304" pitchFamily="18" charset="0"/>
              </a:rPr>
              <a:t>What is post-traumatic growth?</a:t>
            </a:r>
          </a:p>
          <a:p>
            <a:pPr marL="342900" indent="-285750">
              <a:lnSpc>
                <a:spcPct val="110000"/>
              </a:lnSpc>
              <a:buFont typeface="Courier New" panose="02070309020205020404" pitchFamily="49" charset="0"/>
              <a:buChar char="o"/>
            </a:pPr>
            <a:r>
              <a:rPr lang="en-US" sz="2400" dirty="0">
                <a:latin typeface="Centaur" panose="02030504050205020304" pitchFamily="18" charset="0"/>
              </a:rPr>
              <a:t>Appreciating life</a:t>
            </a:r>
          </a:p>
          <a:p>
            <a:pPr marL="342900" indent="-285750">
              <a:lnSpc>
                <a:spcPct val="110000"/>
              </a:lnSpc>
              <a:buFont typeface="Courier New" panose="02070309020205020404" pitchFamily="49" charset="0"/>
              <a:buChar char="o"/>
            </a:pPr>
            <a:r>
              <a:rPr lang="en-US" sz="2400" dirty="0">
                <a:latin typeface="Centaur" panose="02030504050205020304" pitchFamily="18" charset="0"/>
              </a:rPr>
              <a:t>The ongoing journey</a:t>
            </a:r>
          </a:p>
          <a:p>
            <a:pPr marL="285750" indent="-228600">
              <a:lnSpc>
                <a:spcPct val="110000"/>
              </a:lnSpc>
              <a:buFont typeface="Arial" panose="020B0604020202020204" pitchFamily="34" charset="0"/>
              <a:buChar char="•"/>
            </a:pPr>
            <a:endParaRPr lang="en-US" dirty="0"/>
          </a:p>
        </p:txBody>
      </p:sp>
      <p:pic>
        <p:nvPicPr>
          <p:cNvPr id="8" name="Content Placeholder 7">
            <a:extLst>
              <a:ext uri="{FF2B5EF4-FFF2-40B4-BE49-F238E27FC236}">
                <a16:creationId xmlns:a16="http://schemas.microsoft.com/office/drawing/2014/main" id="{3E5F5286-B12F-424A-998C-96EF6D68F11B}"/>
              </a:ext>
            </a:extLst>
          </p:cNvPr>
          <p:cNvPicPr>
            <a:picLocks noGrp="1" noChangeAspect="1"/>
          </p:cNvPicPr>
          <p:nvPr>
            <p:ph idx="1"/>
          </p:nvPr>
        </p:nvPicPr>
        <p:blipFill>
          <a:blip r:embed="rId4"/>
          <a:stretch>
            <a:fillRect/>
          </a:stretch>
        </p:blipFill>
        <p:spPr>
          <a:xfrm>
            <a:off x="2368532" y="2655814"/>
            <a:ext cx="3135401" cy="2196000"/>
          </a:xfrm>
          <a:effectLst>
            <a:glow rad="127000">
              <a:schemeClr val="tx1">
                <a:lumMod val="95000"/>
                <a:lumOff val="5000"/>
              </a:schemeClr>
            </a:glow>
          </a:effectLst>
        </p:spPr>
      </p:pic>
    </p:spTree>
    <p:extLst>
      <p:ext uri="{BB962C8B-B14F-4D97-AF65-F5344CB8AC3E}">
        <p14:creationId xmlns:p14="http://schemas.microsoft.com/office/powerpoint/2010/main" val="950755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1" name="Picture 5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3" name="Straight Connector 5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4" descr="A magnifying glass on a yellow background&#10;&#10;Description automatically generated">
            <a:extLst>
              <a:ext uri="{FF2B5EF4-FFF2-40B4-BE49-F238E27FC236}">
                <a16:creationId xmlns:a16="http://schemas.microsoft.com/office/drawing/2014/main" id="{10C3D772-593E-4D69-9747-5F4A59626577}"/>
              </a:ext>
            </a:extLst>
          </p:cNvPr>
          <p:cNvPicPr>
            <a:picLocks noChangeAspect="1"/>
          </p:cNvPicPr>
          <p:nvPr/>
        </p:nvPicPr>
        <p:blipFill rotWithShape="1">
          <a:blip r:embed="rId4"/>
          <a:srcRect t="8182" r="9090" b="15207"/>
          <a:stretch/>
        </p:blipFill>
        <p:spPr>
          <a:xfrm>
            <a:off x="2" y="10"/>
            <a:ext cx="12191695" cy="6857990"/>
          </a:xfrm>
          <a:prstGeom prst="rect">
            <a:avLst/>
          </a:prstGeom>
        </p:spPr>
      </p:pic>
      <p:sp>
        <p:nvSpPr>
          <p:cNvPr id="57" name="Rectangle 56">
            <a:extLst>
              <a:ext uri="{FF2B5EF4-FFF2-40B4-BE49-F238E27FC236}">
                <a16:creationId xmlns:a16="http://schemas.microsoft.com/office/drawing/2014/main" id="{A4092ECB-D375-4A85-AD6E-85644D2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2586DB-9B68-4F0E-A0F6-8FB81604E72C}"/>
              </a:ext>
            </a:extLst>
          </p:cNvPr>
          <p:cNvSpPr>
            <a:spLocks noGrp="1"/>
          </p:cNvSpPr>
          <p:nvPr>
            <p:ph type="title"/>
          </p:nvPr>
        </p:nvSpPr>
        <p:spPr>
          <a:xfrm>
            <a:off x="1300526" y="3236470"/>
            <a:ext cx="6829044" cy="1252601"/>
          </a:xfrm>
        </p:spPr>
        <p:txBody>
          <a:bodyPr vert="horz" lIns="91440" tIns="45720" rIns="91440" bIns="0" rtlCol="0" anchor="b">
            <a:normAutofit/>
          </a:bodyPr>
          <a:lstStyle/>
          <a:p>
            <a:pPr algn="r"/>
            <a:r>
              <a:rPr lang="en-US" sz="4400" dirty="0">
                <a:solidFill>
                  <a:srgbClr val="FFFFFE"/>
                </a:solidFill>
                <a:latin typeface="Centaur" panose="02030504050205020304" pitchFamily="18" charset="0"/>
              </a:rPr>
              <a:t>Thank you </a:t>
            </a:r>
          </a:p>
        </p:txBody>
      </p:sp>
      <p:sp>
        <p:nvSpPr>
          <p:cNvPr id="3" name="Text Placeholder 2">
            <a:extLst>
              <a:ext uri="{FF2B5EF4-FFF2-40B4-BE49-F238E27FC236}">
                <a16:creationId xmlns:a16="http://schemas.microsoft.com/office/drawing/2014/main" id="{E2F73758-34FB-49E8-98C5-B4372E349D46}"/>
              </a:ext>
            </a:extLst>
          </p:cNvPr>
          <p:cNvSpPr>
            <a:spLocks noGrp="1"/>
          </p:cNvSpPr>
          <p:nvPr>
            <p:ph type="body" idx="1"/>
          </p:nvPr>
        </p:nvSpPr>
        <p:spPr>
          <a:xfrm>
            <a:off x="1300525" y="4669144"/>
            <a:ext cx="6829043" cy="716529"/>
          </a:xfrm>
        </p:spPr>
        <p:txBody>
          <a:bodyPr vert="horz" lIns="91440" tIns="91440" rIns="91440" bIns="91440" rtlCol="0">
            <a:normAutofit/>
          </a:bodyPr>
          <a:lstStyle/>
          <a:p>
            <a:pPr algn="r"/>
            <a:r>
              <a:rPr lang="en-US" sz="2400" cap="all" dirty="0">
                <a:solidFill>
                  <a:srgbClr val="FFFFFE"/>
                </a:solidFill>
                <a:latin typeface="Centaur" panose="02030504050205020304" pitchFamily="18" charset="0"/>
              </a:rPr>
              <a:t>jonesk@stjoes.ca</a:t>
            </a:r>
          </a:p>
        </p:txBody>
      </p:sp>
      <p:cxnSp>
        <p:nvCxnSpPr>
          <p:cNvPr id="59" name="Straight Connector 58">
            <a:extLst>
              <a:ext uri="{FF2B5EF4-FFF2-40B4-BE49-F238E27FC236}">
                <a16:creationId xmlns:a16="http://schemas.microsoft.com/office/drawing/2014/main" id="{B6C1711D-6DAC-4FE1-B7B6-AC8A81B84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666480"/>
            <a:ext cx="6829043" cy="0"/>
          </a:xfrm>
          <a:prstGeom prst="line">
            <a:avLst/>
          </a:prstGeom>
          <a:ln w="31750">
            <a:solidFill>
              <a:srgbClr val="E1961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49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7" name="Picture 66">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9" name="Straight Connector 68">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3" name="Rectangle 72">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4DD81-9338-4723-91C0-09832173CB5A}"/>
              </a:ext>
            </a:extLst>
          </p:cNvPr>
          <p:cNvSpPr>
            <a:spLocks noGrp="1"/>
          </p:cNvSpPr>
          <p:nvPr>
            <p:ph type="title"/>
          </p:nvPr>
        </p:nvSpPr>
        <p:spPr>
          <a:xfrm>
            <a:off x="1451579" y="804519"/>
            <a:ext cx="9603275" cy="1049235"/>
          </a:xfrm>
        </p:spPr>
        <p:txBody>
          <a:bodyPr vert="horz" lIns="91440" tIns="45720" rIns="91440" bIns="45720" rtlCol="0" anchor="t">
            <a:normAutofit fontScale="90000"/>
          </a:bodyPr>
          <a:lstStyle/>
          <a:p>
            <a:pPr algn="ctr"/>
            <a:r>
              <a:rPr lang="en-US" sz="4400" dirty="0">
                <a:latin typeface="Centaur" panose="02030504050205020304" pitchFamily="18" charset="0"/>
              </a:rPr>
              <a:t>The therapeutic relationship</a:t>
            </a:r>
            <a:br>
              <a:rPr lang="en-US" sz="4400" dirty="0">
                <a:latin typeface="Centaur" panose="02030504050205020304" pitchFamily="18" charset="0"/>
              </a:rPr>
            </a:br>
            <a:r>
              <a:rPr lang="en-US" sz="2700" dirty="0">
                <a:latin typeface="Centaur" panose="02030504050205020304" pitchFamily="18" charset="0"/>
              </a:rPr>
              <a:t>Setting up for session</a:t>
            </a:r>
          </a:p>
        </p:txBody>
      </p:sp>
      <p:cxnSp>
        <p:nvCxnSpPr>
          <p:cNvPr id="75" name="Straight Connector 74">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7" name="Rectangle 76">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aphicFrame>
        <p:nvGraphicFramePr>
          <p:cNvPr id="60" name="Content Placeholder 5">
            <a:extLst>
              <a:ext uri="{FF2B5EF4-FFF2-40B4-BE49-F238E27FC236}">
                <a16:creationId xmlns:a16="http://schemas.microsoft.com/office/drawing/2014/main" id="{7A9AE372-0D12-446D-9FEB-1647DCA07733}"/>
              </a:ext>
            </a:extLst>
          </p:cNvPr>
          <p:cNvGraphicFramePr>
            <a:graphicFrameLocks noGrp="1"/>
          </p:cNvGraphicFramePr>
          <p:nvPr>
            <p:ph sz="quarter" idx="4294967295"/>
            <p:extLst>
              <p:ext uri="{D42A27DB-BD31-4B8C-83A1-F6EECF244321}">
                <p14:modId xmlns:p14="http://schemas.microsoft.com/office/powerpoint/2010/main" val="1652893128"/>
              </p:ext>
            </p:extLst>
          </p:nvPr>
        </p:nvGraphicFramePr>
        <p:xfrm>
          <a:off x="1450975" y="1948784"/>
          <a:ext cx="9604375" cy="47132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844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3" name="Rectangle 22">
            <a:extLst>
              <a:ext uri="{FF2B5EF4-FFF2-40B4-BE49-F238E27FC236}">
                <a16:creationId xmlns:a16="http://schemas.microsoft.com/office/drawing/2014/main" id="{C7157C7B-5BD6-404A-9073-673C1198E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44BC347-8964-476D-89D3-92BAE6D56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27" name="Straight Connector 26">
            <a:extLst>
              <a:ext uri="{FF2B5EF4-FFF2-40B4-BE49-F238E27FC236}">
                <a16:creationId xmlns:a16="http://schemas.microsoft.com/office/drawing/2014/main" id="{A528BB2E-BE2B-416D-A6B3-28D657424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183161"/>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C95DE7FE-9526-4A28-805A-00E2EEE5F8A7}"/>
              </a:ext>
            </a:extLst>
          </p:cNvPr>
          <p:cNvSpPr>
            <a:spLocks noGrp="1"/>
          </p:cNvSpPr>
          <p:nvPr>
            <p:ph type="title"/>
          </p:nvPr>
        </p:nvSpPr>
        <p:spPr>
          <a:xfrm>
            <a:off x="1451580" y="2082799"/>
            <a:ext cx="3590085" cy="2455334"/>
          </a:xfrm>
        </p:spPr>
        <p:txBody>
          <a:bodyPr vert="horz" lIns="91440" tIns="45720" rIns="91440" bIns="45720" rtlCol="0" anchor="b">
            <a:normAutofit/>
          </a:bodyPr>
          <a:lstStyle/>
          <a:p>
            <a:pPr marL="0" marR="0" lvl="0" indent="0" defTabSz="9144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dirty="0">
                <a:ln>
                  <a:noFill/>
                </a:ln>
                <a:solidFill>
                  <a:prstClr val="black"/>
                </a:solidFill>
                <a:effectLst/>
                <a:uLnTx/>
                <a:uFillTx/>
                <a:latin typeface="Centaur" panose="02030504050205020304" pitchFamily="18" charset="0"/>
                <a:ea typeface="+mn-ea"/>
                <a:cs typeface="+mn-cs"/>
              </a:rPr>
              <a:t>NEUROSCIENCE </a:t>
            </a:r>
            <a:br>
              <a:rPr kumimoji="0" lang="en-US" sz="2800" b="0" i="0" u="none" strike="noStrike" kern="1200" cap="none" spc="0" normalizeH="0" baseline="0" noProof="0" dirty="0">
                <a:ln>
                  <a:noFill/>
                </a:ln>
                <a:solidFill>
                  <a:prstClr val="black"/>
                </a:solidFill>
                <a:effectLst/>
                <a:uLnTx/>
                <a:uFillTx/>
                <a:latin typeface="Centaur" panose="02030504050205020304" pitchFamily="18" charset="0"/>
                <a:ea typeface="+mn-ea"/>
                <a:cs typeface="+mn-cs"/>
              </a:rPr>
            </a:br>
            <a:r>
              <a:rPr kumimoji="0" lang="en-US" sz="2800" b="0" i="0" u="none" strike="noStrike" kern="1200" cap="none" spc="0" normalizeH="0" baseline="0" noProof="0" dirty="0">
                <a:ln>
                  <a:noFill/>
                </a:ln>
                <a:solidFill>
                  <a:prstClr val="black"/>
                </a:solidFill>
                <a:effectLst/>
                <a:uLnTx/>
                <a:uFillTx/>
                <a:latin typeface="Centaur" panose="02030504050205020304" pitchFamily="18" charset="0"/>
                <a:ea typeface="+mn-ea"/>
                <a:cs typeface="+mn-cs"/>
              </a:rPr>
              <a:t>OF TRAUMA</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lang="en-US" sz="3600" dirty="0">
              <a:latin typeface="Centaur" panose="02030504050205020304" pitchFamily="18" charset="0"/>
            </a:endParaRPr>
          </a:p>
        </p:txBody>
      </p:sp>
      <p:pic>
        <p:nvPicPr>
          <p:cNvPr id="29" name="Picture 28">
            <a:extLst>
              <a:ext uri="{FF2B5EF4-FFF2-40B4-BE49-F238E27FC236}">
                <a16:creationId xmlns:a16="http://schemas.microsoft.com/office/drawing/2014/main" id="{5970D13F-8358-42A9-9237-91B5B4DDA4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06BFB317-A03A-48CB-B03E-4504961FA0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58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6" name="Rectangle 30">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2">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9" name="Rectangle 3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12EB49C-A58A-4A1D-9F39-CA75F250F390}"/>
              </a:ext>
            </a:extLst>
          </p:cNvPr>
          <p:cNvSpPr>
            <a:spLocks noGrp="1"/>
          </p:cNvSpPr>
          <p:nvPr>
            <p:ph type="ctrTitle"/>
          </p:nvPr>
        </p:nvSpPr>
        <p:spPr>
          <a:xfrm>
            <a:off x="586157" y="1600199"/>
            <a:ext cx="3797585" cy="4297680"/>
          </a:xfrm>
        </p:spPr>
        <p:txBody>
          <a:bodyPr vert="horz" lIns="91440" tIns="45720" rIns="91440" bIns="45720" rtlCol="0" anchor="ctr">
            <a:normAutofit/>
          </a:bodyPr>
          <a:lstStyle/>
          <a:p>
            <a:r>
              <a:rPr lang="en-US" sz="3200" b="0" i="0" kern="1200" cap="all" dirty="0">
                <a:solidFill>
                  <a:schemeClr val="tx1"/>
                </a:solidFill>
                <a:effectLst/>
                <a:latin typeface="Centaur" panose="02030504050205020304" pitchFamily="18" charset="0"/>
              </a:rPr>
              <a:t>The 3 stages of trauma therapy</a:t>
            </a:r>
          </a:p>
        </p:txBody>
      </p:sp>
      <p:cxnSp>
        <p:nvCxnSpPr>
          <p:cNvPr id="41" name="Straight Connector 4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Subtitle 3">
            <a:extLst>
              <a:ext uri="{FF2B5EF4-FFF2-40B4-BE49-F238E27FC236}">
                <a16:creationId xmlns:a16="http://schemas.microsoft.com/office/drawing/2014/main" id="{497A087F-C30C-4EB0-BC4B-B459B169FE73}"/>
              </a:ext>
            </a:extLst>
          </p:cNvPr>
          <p:cNvSpPr>
            <a:spLocks noGrp="1"/>
          </p:cNvSpPr>
          <p:nvPr>
            <p:ph type="subTitle" idx="1"/>
          </p:nvPr>
        </p:nvSpPr>
        <p:spPr>
          <a:xfrm>
            <a:off x="5377217" y="1406768"/>
            <a:ext cx="6678711" cy="4888523"/>
          </a:xfrm>
        </p:spPr>
        <p:txBody>
          <a:bodyPr vert="horz" lIns="91440" tIns="45720" rIns="91440" bIns="45720" rtlCol="0" anchor="ctr">
            <a:normAutofit/>
          </a:bodyPr>
          <a:lstStyle/>
          <a:p>
            <a:pPr marL="342900" indent="-342900">
              <a:buFont typeface="Courier New" panose="02070309020205020404" pitchFamily="49" charset="0"/>
              <a:buChar char="o"/>
            </a:pPr>
            <a:r>
              <a:rPr lang="en-US" sz="2400" dirty="0">
                <a:latin typeface="Centaur" panose="02030504050205020304" pitchFamily="18" charset="0"/>
              </a:rPr>
              <a:t>Living in the present</a:t>
            </a:r>
          </a:p>
          <a:p>
            <a:pPr marL="342900" indent="-342900">
              <a:buFont typeface="Courier New" panose="02070309020205020404" pitchFamily="49" charset="0"/>
              <a:buChar char="o"/>
            </a:pPr>
            <a:r>
              <a:rPr lang="en-US" sz="2400" dirty="0">
                <a:latin typeface="Centaur" panose="02030504050205020304" pitchFamily="18" charset="0"/>
              </a:rPr>
              <a:t>Healing the past</a:t>
            </a:r>
          </a:p>
          <a:p>
            <a:pPr marL="342900" indent="-342900">
              <a:buFont typeface="Courier New" panose="02070309020205020404" pitchFamily="49" charset="0"/>
              <a:buChar char="o"/>
            </a:pPr>
            <a:r>
              <a:rPr lang="en-US" sz="2400" dirty="0">
                <a:latin typeface="Centaur" panose="02030504050205020304" pitchFamily="18" charset="0"/>
              </a:rPr>
              <a:t>Building a future</a:t>
            </a:r>
          </a:p>
        </p:txBody>
      </p:sp>
    </p:spTree>
    <p:extLst>
      <p:ext uri="{BB962C8B-B14F-4D97-AF65-F5344CB8AC3E}">
        <p14:creationId xmlns:p14="http://schemas.microsoft.com/office/powerpoint/2010/main" val="3342374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2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9" name="Rectangle 2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 name="Title 2">
            <a:extLst>
              <a:ext uri="{FF2B5EF4-FFF2-40B4-BE49-F238E27FC236}">
                <a16:creationId xmlns:a16="http://schemas.microsoft.com/office/drawing/2014/main" id="{CC013484-E897-4F77-BDD3-51B13591291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800" dirty="0">
                <a:latin typeface="Centaur" panose="02030504050205020304" pitchFamily="18" charset="0"/>
              </a:rPr>
              <a:t>Establishing therapy goals</a:t>
            </a:r>
          </a:p>
        </p:txBody>
      </p:sp>
      <p:cxnSp>
        <p:nvCxnSpPr>
          <p:cNvPr id="33" name="Straight Connector 3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5" name="Group 3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6" name="Rectangle 3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9" name="Rectangle 3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3" name="Straight Connector 4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97BFEAF5-7DA8-4473-A195-FE1612BA86C0}"/>
              </a:ext>
            </a:extLst>
          </p:cNvPr>
          <p:cNvPicPr>
            <a:picLocks noGrp="1" noChangeAspect="1"/>
          </p:cNvPicPr>
          <p:nvPr>
            <p:ph idx="1"/>
          </p:nvPr>
        </p:nvPicPr>
        <p:blipFill>
          <a:blip r:embed="rId4"/>
          <a:stretch>
            <a:fillRect/>
          </a:stretch>
        </p:blipFill>
        <p:spPr>
          <a:xfrm>
            <a:off x="6411912" y="1762919"/>
            <a:ext cx="2638425" cy="2638425"/>
          </a:xfrm>
        </p:spPr>
      </p:pic>
    </p:spTree>
    <p:extLst>
      <p:ext uri="{BB962C8B-B14F-4D97-AF65-F5344CB8AC3E}">
        <p14:creationId xmlns:p14="http://schemas.microsoft.com/office/powerpoint/2010/main" val="394311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6DF01-250B-4E0B-A5E3-B135AC802BF6}"/>
              </a:ext>
            </a:extLst>
          </p:cNvPr>
          <p:cNvSpPr>
            <a:spLocks noGrp="1"/>
          </p:cNvSpPr>
          <p:nvPr>
            <p:ph type="title"/>
          </p:nvPr>
        </p:nvSpPr>
        <p:spPr>
          <a:xfrm>
            <a:off x="1451579" y="804519"/>
            <a:ext cx="9603275" cy="1049235"/>
          </a:xfrm>
        </p:spPr>
        <p:txBody>
          <a:bodyPr>
            <a:normAutofit/>
          </a:bodyPr>
          <a:lstStyle/>
          <a:p>
            <a:pPr algn="ctr"/>
            <a:r>
              <a:rPr kumimoji="0" lang="en-CA" sz="4400" b="0" i="0" u="none" strike="noStrike" kern="1200" cap="all" spc="0" normalizeH="0" baseline="0" noProof="0" dirty="0">
                <a:ln>
                  <a:noFill/>
                </a:ln>
                <a:effectLst/>
                <a:uLnTx/>
                <a:uFillTx/>
                <a:latin typeface="Centaur" panose="02030504050205020304" pitchFamily="18" charset="0"/>
                <a:ea typeface="+mj-ea"/>
                <a:cs typeface="+mj-cs"/>
              </a:rPr>
              <a:t>Living in the present</a:t>
            </a:r>
            <a:endParaRPr lang="en-CA" sz="4400" dirty="0"/>
          </a:p>
        </p:txBody>
      </p:sp>
      <p:graphicFrame>
        <p:nvGraphicFramePr>
          <p:cNvPr id="7" name="Content Placeholder 2">
            <a:extLst>
              <a:ext uri="{FF2B5EF4-FFF2-40B4-BE49-F238E27FC236}">
                <a16:creationId xmlns:a16="http://schemas.microsoft.com/office/drawing/2014/main" id="{38088F74-8EB1-4039-B167-40FE49C66255}"/>
              </a:ext>
            </a:extLst>
          </p:cNvPr>
          <p:cNvGraphicFramePr>
            <a:graphicFrameLocks noGrp="1"/>
          </p:cNvGraphicFramePr>
          <p:nvPr>
            <p:ph idx="1"/>
            <p:extLst>
              <p:ext uri="{D42A27DB-BD31-4B8C-83A1-F6EECF244321}">
                <p14:modId xmlns:p14="http://schemas.microsoft.com/office/powerpoint/2010/main" val="2036345735"/>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64914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7174</TotalTime>
  <Words>12108</Words>
  <Application>Microsoft Office PowerPoint</Application>
  <PresentationFormat>Widescreen</PresentationFormat>
  <Paragraphs>759</Paragraphs>
  <Slides>41</Slides>
  <Notes>41</Notes>
  <HiddenSlides>0</HiddenSlides>
  <MMClips>0</MMClips>
  <ScaleCrop>false</ScaleCrop>
  <HeadingPairs>
    <vt:vector size="6" baseType="variant">
      <vt:variant>
        <vt:lpstr>Fonts Used</vt:lpstr>
      </vt:variant>
      <vt:variant>
        <vt:i4>26</vt:i4>
      </vt:variant>
      <vt:variant>
        <vt:lpstr>Theme</vt:lpstr>
      </vt:variant>
      <vt:variant>
        <vt:i4>1</vt:i4>
      </vt:variant>
      <vt:variant>
        <vt:lpstr>Slide Titles</vt:lpstr>
      </vt:variant>
      <vt:variant>
        <vt:i4>41</vt:i4>
      </vt:variant>
    </vt:vector>
  </HeadingPairs>
  <TitlesOfParts>
    <vt:vector size="68" baseType="lpstr">
      <vt:lpstr>Arial</vt:lpstr>
      <vt:lpstr>Arial-BoldItalicMT</vt:lpstr>
      <vt:lpstr>Arial-BoldMT</vt:lpstr>
      <vt:lpstr>Arial-ItalicMT</vt:lpstr>
      <vt:lpstr>ArialMT</vt:lpstr>
      <vt:lpstr>Calibri</vt:lpstr>
      <vt:lpstr>Calibri-Bold</vt:lpstr>
      <vt:lpstr>Calibri-Italic</vt:lpstr>
      <vt:lpstr>Calibri-Light</vt:lpstr>
      <vt:lpstr>Centaur</vt:lpstr>
      <vt:lpstr>Courier New</vt:lpstr>
      <vt:lpstr>Gill Sans MT</vt:lpstr>
      <vt:lpstr>GillSans</vt:lpstr>
      <vt:lpstr>Helvetica</vt:lpstr>
      <vt:lpstr>Helvetica-Bold</vt:lpstr>
      <vt:lpstr>Helvetica-Light</vt:lpstr>
      <vt:lpstr>HelveticaNeue</vt:lpstr>
      <vt:lpstr>HelveticaNeue-Bold</vt:lpstr>
      <vt:lpstr>HelveticaNeue-Italic</vt:lpstr>
      <vt:lpstr>HelveticaNeue-Light</vt:lpstr>
      <vt:lpstr>HelveticaNeue-Medium</vt:lpstr>
      <vt:lpstr>Symbol</vt:lpstr>
      <vt:lpstr>Tahoma</vt:lpstr>
      <vt:lpstr>Tahoma-Bold</vt:lpstr>
      <vt:lpstr>Times New Roman</vt:lpstr>
      <vt:lpstr>TimesNewRomanPSMT</vt:lpstr>
      <vt:lpstr>Gallery</vt:lpstr>
      <vt:lpstr>Acceptance and commitment therapy for trauma an advanced level THERAPY</vt:lpstr>
      <vt:lpstr>agenda</vt:lpstr>
      <vt:lpstr>STARTING OFF SAFELY</vt:lpstr>
      <vt:lpstr>Bare minimum - serious learning approach</vt:lpstr>
      <vt:lpstr>The therapeutic relationship Setting up for session</vt:lpstr>
      <vt:lpstr>NEUROSCIENCE  OF TRAUMA </vt:lpstr>
      <vt:lpstr>The 3 stages of trauma therapy</vt:lpstr>
      <vt:lpstr>Establishing therapy goals</vt:lpstr>
      <vt:lpstr>Living in the present</vt:lpstr>
      <vt:lpstr>Polyvagal theory </vt:lpstr>
      <vt:lpstr>Hypo-arousal (Flop - drop) </vt:lpstr>
      <vt:lpstr> </vt:lpstr>
      <vt:lpstr>Grounding and centering</vt:lpstr>
      <vt:lpstr>Dropping anchor</vt:lpstr>
      <vt:lpstr>Working with Flashbacks</vt:lpstr>
      <vt:lpstr>helpful Questions </vt:lpstr>
      <vt:lpstr>Healing the Past</vt:lpstr>
      <vt:lpstr>Useful Questions avoidance (D.o.t.s) acceptance (3 A’ s)  creative hopelessness</vt:lpstr>
      <vt:lpstr>Avoidance (join the D.O.T.S) </vt:lpstr>
      <vt:lpstr>The 3 A’s of Acceptance </vt:lpstr>
      <vt:lpstr>Creative hopelessness</vt:lpstr>
      <vt:lpstr>The traumatized body Finding safety &amp; security within the body Self-soothing &amp; self-touching </vt:lpstr>
      <vt:lpstr>working with numbness</vt:lpstr>
      <vt:lpstr>OVERCOMING SHAME </vt:lpstr>
      <vt:lpstr>The inner child        imagery and re-scripting</vt:lpstr>
      <vt:lpstr>Defusion</vt:lpstr>
      <vt:lpstr>The art and science of</vt:lpstr>
      <vt:lpstr>The 6 building blocks of self-compassion</vt:lpstr>
      <vt:lpstr>Experiential avoidance and Exposure</vt:lpstr>
      <vt:lpstr>       tailoring  exposure to  fit each client</vt:lpstr>
      <vt:lpstr>          </vt:lpstr>
      <vt:lpstr> Overcoming nightmares through rehearsal and  re-scripting</vt:lpstr>
      <vt:lpstr>          </vt:lpstr>
      <vt:lpstr>what to look for &amp; measure</vt:lpstr>
      <vt:lpstr>Building the future</vt:lpstr>
      <vt:lpstr>values</vt:lpstr>
      <vt:lpstr>Values for motivation, inspiration and guidance</vt:lpstr>
      <vt:lpstr>Setting goals &amp;  creating Action plans overcoming barriers to change</vt:lpstr>
      <vt:lpstr>Forgiveness of self &amp; others</vt:lpstr>
      <vt:lpstr>Finding the treasure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Acceptance and commitment therapy (Act) As a brief intervention</dc:title>
  <dc:creator>kim jones</dc:creator>
  <cp:lastModifiedBy>Victoria Kay</cp:lastModifiedBy>
  <cp:revision>1181</cp:revision>
  <dcterms:created xsi:type="dcterms:W3CDTF">2020-12-15T04:24:29Z</dcterms:created>
  <dcterms:modified xsi:type="dcterms:W3CDTF">2021-07-21T20:27:01Z</dcterms:modified>
</cp:coreProperties>
</file>