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6" r:id="rId2"/>
    <p:sldId id="258" r:id="rId3"/>
    <p:sldId id="622" r:id="rId4"/>
    <p:sldId id="344" r:id="rId5"/>
    <p:sldId id="503" r:id="rId6"/>
    <p:sldId id="623" r:id="rId7"/>
    <p:sldId id="620" r:id="rId8"/>
    <p:sldId id="713" r:id="rId9"/>
    <p:sldId id="345" r:id="rId10"/>
    <p:sldId id="347" r:id="rId11"/>
    <p:sldId id="349" r:id="rId12"/>
    <p:sldId id="350" r:id="rId13"/>
    <p:sldId id="687" r:id="rId14"/>
    <p:sldId id="353" r:id="rId15"/>
    <p:sldId id="689" r:id="rId16"/>
    <p:sldId id="356" r:id="rId17"/>
    <p:sldId id="688" r:id="rId18"/>
    <p:sldId id="619" r:id="rId19"/>
    <p:sldId id="508" r:id="rId20"/>
    <p:sldId id="511" r:id="rId21"/>
    <p:sldId id="690" r:id="rId22"/>
    <p:sldId id="512" r:id="rId23"/>
    <p:sldId id="513" r:id="rId24"/>
    <p:sldId id="516" r:id="rId25"/>
    <p:sldId id="514" r:id="rId26"/>
    <p:sldId id="720" r:id="rId27"/>
    <p:sldId id="691" r:id="rId28"/>
    <p:sldId id="362" r:id="rId29"/>
    <p:sldId id="359" r:id="rId30"/>
    <p:sldId id="363" r:id="rId31"/>
    <p:sldId id="364" r:id="rId32"/>
    <p:sldId id="365" r:id="rId33"/>
    <p:sldId id="366" r:id="rId34"/>
    <p:sldId id="368" r:id="rId35"/>
    <p:sldId id="369" r:id="rId36"/>
    <p:sldId id="370" r:id="rId37"/>
    <p:sldId id="372" r:id="rId38"/>
    <p:sldId id="606" r:id="rId39"/>
    <p:sldId id="373" r:id="rId40"/>
    <p:sldId id="374" r:id="rId41"/>
    <p:sldId id="607" r:id="rId42"/>
    <p:sldId id="376" r:id="rId43"/>
    <p:sldId id="377" r:id="rId44"/>
    <p:sldId id="378" r:id="rId45"/>
    <p:sldId id="379" r:id="rId46"/>
    <p:sldId id="380" r:id="rId47"/>
    <p:sldId id="381" r:id="rId48"/>
    <p:sldId id="609" r:id="rId49"/>
    <p:sldId id="382" r:id="rId50"/>
    <p:sldId id="383" r:id="rId51"/>
    <p:sldId id="384" r:id="rId52"/>
    <p:sldId id="610" r:id="rId53"/>
    <p:sldId id="385" r:id="rId54"/>
    <p:sldId id="611"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4" r:id="rId72"/>
    <p:sldId id="405" r:id="rId73"/>
    <p:sldId id="406" r:id="rId74"/>
    <p:sldId id="407" r:id="rId75"/>
    <p:sldId id="408" r:id="rId76"/>
    <p:sldId id="612" r:id="rId77"/>
    <p:sldId id="614" r:id="rId78"/>
    <p:sldId id="409" r:id="rId79"/>
    <p:sldId id="621" r:id="rId80"/>
    <p:sldId id="573" r:id="rId81"/>
    <p:sldId id="625" r:id="rId82"/>
    <p:sldId id="624" r:id="rId83"/>
    <p:sldId id="410" r:id="rId84"/>
    <p:sldId id="615" r:id="rId85"/>
    <p:sldId id="431" r:id="rId86"/>
    <p:sldId id="412" r:id="rId87"/>
    <p:sldId id="413" r:id="rId88"/>
    <p:sldId id="415" r:id="rId89"/>
    <p:sldId id="417" r:id="rId90"/>
    <p:sldId id="419" r:id="rId91"/>
    <p:sldId id="718" r:id="rId92"/>
    <p:sldId id="693" r:id="rId93"/>
    <p:sldId id="714" r:id="rId94"/>
    <p:sldId id="432" r:id="rId95"/>
    <p:sldId id="435" r:id="rId96"/>
    <p:sldId id="436"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86612" autoAdjust="0"/>
  </p:normalViewPr>
  <p:slideViewPr>
    <p:cSldViewPr>
      <p:cViewPr varScale="1">
        <p:scale>
          <a:sx n="77" d="100"/>
          <a:sy n="77" d="100"/>
        </p:scale>
        <p:origin x="177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46E1A-51E2-4454-B765-013B7B22F3B8}" type="datetimeFigureOut">
              <a:rPr lang="en-US" smtClean="0"/>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9D9E3-59F1-4EA4-8E1A-365C725A3BB6}" type="slidenum">
              <a:rPr lang="en-US" smtClean="0"/>
              <a:t>‹#›</a:t>
            </a:fld>
            <a:endParaRPr lang="en-US"/>
          </a:p>
        </p:txBody>
      </p:sp>
    </p:spTree>
    <p:extLst>
      <p:ext uri="{BB962C8B-B14F-4D97-AF65-F5344CB8AC3E}">
        <p14:creationId xmlns:p14="http://schemas.microsoft.com/office/powerpoint/2010/main" val="421468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E79D9E3-59F1-4EA4-8E1A-365C725A3BB6}" type="slidenum">
              <a:rPr lang="en-US" smtClean="0"/>
              <a:t>1</a:t>
            </a:fld>
            <a:endParaRPr lang="en-US"/>
          </a:p>
        </p:txBody>
      </p:sp>
    </p:spTree>
    <p:extLst>
      <p:ext uri="{BB962C8B-B14F-4D97-AF65-F5344CB8AC3E}">
        <p14:creationId xmlns:p14="http://schemas.microsoft.com/office/powerpoint/2010/main" val="326504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20</a:t>
            </a:fld>
            <a:endParaRPr lang="en-CA">
              <a:solidFill>
                <a:prstClr val="black"/>
              </a:solidFill>
              <a:latin typeface="Calibri"/>
            </a:endParaRPr>
          </a:p>
        </p:txBody>
      </p:sp>
    </p:spTree>
    <p:extLst>
      <p:ext uri="{BB962C8B-B14F-4D97-AF65-F5344CB8AC3E}">
        <p14:creationId xmlns:p14="http://schemas.microsoft.com/office/powerpoint/2010/main" val="424165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22</a:t>
            </a:fld>
            <a:endParaRPr lang="en-CA">
              <a:solidFill>
                <a:prstClr val="black"/>
              </a:solidFill>
              <a:latin typeface="Calibri"/>
            </a:endParaRPr>
          </a:p>
        </p:txBody>
      </p:sp>
    </p:spTree>
    <p:extLst>
      <p:ext uri="{BB962C8B-B14F-4D97-AF65-F5344CB8AC3E}">
        <p14:creationId xmlns:p14="http://schemas.microsoft.com/office/powerpoint/2010/main" val="360622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lvl="1" indent="-274320" algn="l">
              <a:buNone/>
              <a:defRPr/>
            </a:pPr>
            <a:endParaRPr lang="en-CA" sz="1400"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23</a:t>
            </a:fld>
            <a:endParaRPr lang="en-CA">
              <a:solidFill>
                <a:prstClr val="black"/>
              </a:solidFill>
              <a:latin typeface="Calibri"/>
            </a:endParaRPr>
          </a:p>
        </p:txBody>
      </p:sp>
    </p:spTree>
    <p:extLst>
      <p:ext uri="{BB962C8B-B14F-4D97-AF65-F5344CB8AC3E}">
        <p14:creationId xmlns:p14="http://schemas.microsoft.com/office/powerpoint/2010/main" val="415437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24</a:t>
            </a:fld>
            <a:endParaRPr lang="en-CA">
              <a:solidFill>
                <a:prstClr val="black"/>
              </a:solidFill>
              <a:latin typeface="Calibri"/>
            </a:endParaRPr>
          </a:p>
        </p:txBody>
      </p:sp>
    </p:spTree>
    <p:extLst>
      <p:ext uri="{BB962C8B-B14F-4D97-AF65-F5344CB8AC3E}">
        <p14:creationId xmlns:p14="http://schemas.microsoft.com/office/powerpoint/2010/main" val="100453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D9E3-59F1-4EA4-8E1A-365C725A3BB6}" type="slidenum">
              <a:rPr lang="en-US" smtClean="0"/>
              <a:t>25</a:t>
            </a:fld>
            <a:endParaRPr lang="en-US"/>
          </a:p>
        </p:txBody>
      </p:sp>
    </p:spTree>
    <p:extLst>
      <p:ext uri="{BB962C8B-B14F-4D97-AF65-F5344CB8AC3E}">
        <p14:creationId xmlns:p14="http://schemas.microsoft.com/office/powerpoint/2010/main" val="166276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D9E3-59F1-4EA4-8E1A-365C725A3BB6}" type="slidenum">
              <a:rPr lang="en-US" smtClean="0"/>
              <a:t>31</a:t>
            </a:fld>
            <a:endParaRPr lang="en-US"/>
          </a:p>
        </p:txBody>
      </p:sp>
    </p:spTree>
    <p:extLst>
      <p:ext uri="{BB962C8B-B14F-4D97-AF65-F5344CB8AC3E}">
        <p14:creationId xmlns:p14="http://schemas.microsoft.com/office/powerpoint/2010/main" val="125144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Rectangle 3"/>
          <p:cNvSpPr>
            <a:spLocks noGrp="1"/>
          </p:cNvSpPr>
          <p:nvPr>
            <p:ph type="body" idx="1"/>
          </p:nvPr>
        </p:nvSpPr>
        <p:spPr/>
        <p:txBody>
          <a:bodyPr/>
          <a:lstStyle/>
          <a:p>
            <a:pPr marL="0" indent="0">
              <a:buFont typeface="+mj-lt"/>
              <a:buNone/>
              <a:defRPr/>
            </a:pPr>
            <a:endParaRPr lang="en-CA" dirty="0" smtClean="0"/>
          </a:p>
        </p:txBody>
      </p:sp>
    </p:spTree>
    <p:extLst>
      <p:ext uri="{BB962C8B-B14F-4D97-AF65-F5344CB8AC3E}">
        <p14:creationId xmlns:p14="http://schemas.microsoft.com/office/powerpoint/2010/main" val="266799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CA" dirty="0"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81410E-904A-4395-8EA3-8AE0D60520F5}" type="slidenum">
              <a:rPr lang="en-CA" altLang="en-US" smtClean="0"/>
              <a:pPr eaLnBrk="1" hangingPunct="1">
                <a:spcBef>
                  <a:spcPct val="0"/>
                </a:spcBef>
              </a:pPr>
              <a:t>35</a:t>
            </a:fld>
            <a:endParaRPr lang="en-CA" altLang="en-US" dirty="0" smtClean="0"/>
          </a:p>
        </p:txBody>
      </p:sp>
    </p:spTree>
    <p:extLst>
      <p:ext uri="{BB962C8B-B14F-4D97-AF65-F5344CB8AC3E}">
        <p14:creationId xmlns:p14="http://schemas.microsoft.com/office/powerpoint/2010/main" val="364743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F312BA-605A-4BD6-9627-5A186627487E}" type="slidenum">
              <a:rPr lang="en-CA" altLang="en-US" smtClean="0"/>
              <a:pPr eaLnBrk="1" hangingPunct="1">
                <a:spcBef>
                  <a:spcPct val="0"/>
                </a:spcBef>
              </a:pPr>
              <a:t>36</a:t>
            </a:fld>
            <a:endParaRPr lang="en-CA" altLang="en-US" dirty="0" smtClean="0"/>
          </a:p>
        </p:txBody>
      </p:sp>
    </p:spTree>
    <p:extLst>
      <p:ext uri="{BB962C8B-B14F-4D97-AF65-F5344CB8AC3E}">
        <p14:creationId xmlns:p14="http://schemas.microsoft.com/office/powerpoint/2010/main" val="131744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651" indent="-220651"/>
            <a:endParaRPr lang="en-US" altLang="en-US" dirty="0" smtClean="0"/>
          </a:p>
          <a:p>
            <a:pPr marL="220651" indent="-220651"/>
            <a:endParaRPr lang="en-US" altLang="en-US" dirty="0" smtClean="0"/>
          </a:p>
        </p:txBody>
      </p:sp>
    </p:spTree>
    <p:extLst>
      <p:ext uri="{BB962C8B-B14F-4D97-AF65-F5344CB8AC3E}">
        <p14:creationId xmlns:p14="http://schemas.microsoft.com/office/powerpoint/2010/main" val="108361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24260" name="Footer Placeholder 3"/>
          <p:cNvSpPr>
            <a:spLocks noGrp="1"/>
          </p:cNvSpPr>
          <p:nvPr>
            <p:ph type="ftr" sz="quarter" idx="4"/>
          </p:nvPr>
        </p:nvSpPr>
        <p:spPr>
          <a:noFill/>
        </p:spPr>
        <p:txBody>
          <a:bodyPr/>
          <a:lstStyle/>
          <a:p>
            <a:pPr defTabSz="912896"/>
            <a:r>
              <a:rPr lang="en-US" dirty="0" smtClean="0">
                <a:latin typeface="Arial" pitchFamily="34" charset="0"/>
                <a:cs typeface="Arial" pitchFamily="34" charset="0"/>
              </a:rPr>
              <a:t>RNAO Nursing Best Practice Champions</a:t>
            </a:r>
          </a:p>
        </p:txBody>
      </p:sp>
      <p:sp>
        <p:nvSpPr>
          <p:cNvPr id="224261" name="Slide Number Placeholder 4"/>
          <p:cNvSpPr>
            <a:spLocks noGrp="1"/>
          </p:cNvSpPr>
          <p:nvPr>
            <p:ph type="sldNum" sz="quarter" idx="5"/>
          </p:nvPr>
        </p:nvSpPr>
        <p:spPr>
          <a:noFill/>
        </p:spPr>
        <p:txBody>
          <a:bodyPr/>
          <a:lstStyle/>
          <a:p>
            <a:pPr defTabSz="911339"/>
            <a:fld id="{13316E8E-5DBC-4250-BEFC-13F92BCD1A6A}" type="slidenum">
              <a:rPr lang="en-US" smtClean="0"/>
              <a:pPr defTabSz="911339"/>
              <a:t>4</a:t>
            </a:fld>
            <a:endParaRPr lang="en-US" dirty="0" smtClean="0"/>
          </a:p>
        </p:txBody>
      </p:sp>
    </p:spTree>
    <p:extLst>
      <p:ext uri="{BB962C8B-B14F-4D97-AF65-F5344CB8AC3E}">
        <p14:creationId xmlns:p14="http://schemas.microsoft.com/office/powerpoint/2010/main" val="2083990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p>
        </p:txBody>
      </p:sp>
    </p:spTree>
    <p:extLst>
      <p:ext uri="{BB962C8B-B14F-4D97-AF65-F5344CB8AC3E}">
        <p14:creationId xmlns:p14="http://schemas.microsoft.com/office/powerpoint/2010/main" val="428375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itchFamily="2" charset="2"/>
              <a:buNone/>
            </a:pPr>
            <a:r>
              <a:rPr lang="en-CA" altLang="en-US" sz="1300" dirty="0"/>
              <a:t/>
            </a:r>
            <a:br>
              <a:rPr lang="en-CA" altLang="en-US" sz="1300" dirty="0"/>
            </a:br>
            <a:endParaRPr lang="en-CA" altLang="en-US" sz="1300" dirty="0"/>
          </a:p>
          <a:p>
            <a:pPr>
              <a:lnSpc>
                <a:spcPct val="90000"/>
              </a:lnSpc>
              <a:buFontTx/>
              <a:buChar char="•"/>
            </a:pPr>
            <a:endParaRPr lang="en-US" altLang="en-US" dirty="0" smtClean="0"/>
          </a:p>
        </p:txBody>
      </p:sp>
    </p:spTree>
    <p:extLst>
      <p:ext uri="{BB962C8B-B14F-4D97-AF65-F5344CB8AC3E}">
        <p14:creationId xmlns:p14="http://schemas.microsoft.com/office/powerpoint/2010/main" val="214780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 typeface="Wingdings" pitchFamily="2" charset="2"/>
              <a:buNone/>
            </a:pPr>
            <a:r>
              <a:rPr lang="en-CA" altLang="en-US" sz="1300" dirty="0"/>
              <a:t/>
            </a:r>
            <a:br>
              <a:rPr lang="en-CA" altLang="en-US" sz="1300" dirty="0"/>
            </a:br>
            <a:endParaRPr lang="en-CA" altLang="en-US" sz="1300" dirty="0"/>
          </a:p>
          <a:p>
            <a:pPr>
              <a:lnSpc>
                <a:spcPct val="90000"/>
              </a:lnSpc>
              <a:buFontTx/>
              <a:buChar char="•"/>
            </a:pPr>
            <a:endParaRPr lang="en-US" altLang="en-US" dirty="0" smtClean="0"/>
          </a:p>
        </p:txBody>
      </p:sp>
    </p:spTree>
    <p:extLst>
      <p:ext uri="{BB962C8B-B14F-4D97-AF65-F5344CB8AC3E}">
        <p14:creationId xmlns:p14="http://schemas.microsoft.com/office/powerpoint/2010/main" val="2853169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p>
        </p:txBody>
      </p:sp>
    </p:spTree>
    <p:extLst>
      <p:ext uri="{BB962C8B-B14F-4D97-AF65-F5344CB8AC3E}">
        <p14:creationId xmlns:p14="http://schemas.microsoft.com/office/powerpoint/2010/main" val="3473963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p>
        </p:txBody>
      </p:sp>
    </p:spTree>
    <p:extLst>
      <p:ext uri="{BB962C8B-B14F-4D97-AF65-F5344CB8AC3E}">
        <p14:creationId xmlns:p14="http://schemas.microsoft.com/office/powerpoint/2010/main" val="1670705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92706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6205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FA422D-3AB5-4BD7-93B1-E22FB6511333}" type="slidenum">
              <a:rPr lang="en-CA" altLang="en-US" smtClean="0"/>
              <a:pPr eaLnBrk="1" hangingPunct="1">
                <a:spcBef>
                  <a:spcPct val="0"/>
                </a:spcBef>
              </a:pPr>
              <a:t>49</a:t>
            </a:fld>
            <a:endParaRPr lang="en-CA" altLang="en-US" dirty="0" smtClean="0"/>
          </a:p>
        </p:txBody>
      </p:sp>
    </p:spTree>
    <p:extLst>
      <p:ext uri="{BB962C8B-B14F-4D97-AF65-F5344CB8AC3E}">
        <p14:creationId xmlns:p14="http://schemas.microsoft.com/office/powerpoint/2010/main" val="2366208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dirty="0"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55AB71-B913-4A0B-A691-CC01D255176E}" type="slidenum">
              <a:rPr lang="en-CA" altLang="en-US" smtClean="0"/>
              <a:pPr eaLnBrk="1" hangingPunct="1">
                <a:spcBef>
                  <a:spcPct val="0"/>
                </a:spcBef>
              </a:pPr>
              <a:t>51</a:t>
            </a:fld>
            <a:endParaRPr lang="en-CA" altLang="en-US" dirty="0" smtClean="0"/>
          </a:p>
        </p:txBody>
      </p:sp>
    </p:spTree>
    <p:extLst>
      <p:ext uri="{BB962C8B-B14F-4D97-AF65-F5344CB8AC3E}">
        <p14:creationId xmlns:p14="http://schemas.microsoft.com/office/powerpoint/2010/main" val="3484810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p:txBody>
          <a:bodyPr/>
          <a:lstStyle/>
          <a:p>
            <a:pPr eaLnBrk="1" hangingPunct="1">
              <a:spcBef>
                <a:spcPct val="0"/>
              </a:spcBef>
              <a:buFontTx/>
              <a:buNone/>
              <a:defRPr/>
            </a:pPr>
            <a:endParaRPr lang="en-CA"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6FB30B-E9E0-42BB-9A63-7EEC9E44F3C2}" type="slidenum">
              <a:rPr lang="en-CA" altLang="en-US" smtClean="0"/>
              <a:pPr eaLnBrk="1" hangingPunct="1">
                <a:spcBef>
                  <a:spcPct val="0"/>
                </a:spcBef>
              </a:pPr>
              <a:t>52</a:t>
            </a:fld>
            <a:endParaRPr lang="en-CA" altLang="en-US" dirty="0" smtClean="0"/>
          </a:p>
        </p:txBody>
      </p:sp>
    </p:spTree>
    <p:extLst>
      <p:ext uri="{BB962C8B-B14F-4D97-AF65-F5344CB8AC3E}">
        <p14:creationId xmlns:p14="http://schemas.microsoft.com/office/powerpoint/2010/main" val="42833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5</a:t>
            </a:fld>
            <a:endParaRPr lang="en-CA">
              <a:solidFill>
                <a:prstClr val="black"/>
              </a:solidFill>
              <a:latin typeface="Calibri"/>
            </a:endParaRPr>
          </a:p>
        </p:txBody>
      </p:sp>
    </p:spTree>
    <p:extLst>
      <p:ext uri="{BB962C8B-B14F-4D97-AF65-F5344CB8AC3E}">
        <p14:creationId xmlns:p14="http://schemas.microsoft.com/office/powerpoint/2010/main" val="2331026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p:txBody>
          <a:bodyPr/>
          <a:lstStyle/>
          <a:p>
            <a:pPr eaLnBrk="1" hangingPunct="1">
              <a:spcBef>
                <a:spcPct val="0"/>
              </a:spcBef>
              <a:buFontTx/>
              <a:buNone/>
              <a:defRPr/>
            </a:pPr>
            <a:endParaRPr lang="en-CA"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6FB30B-E9E0-42BB-9A63-7EEC9E44F3C2}" type="slidenum">
              <a:rPr lang="en-CA" altLang="en-US" smtClean="0"/>
              <a:pPr eaLnBrk="1" hangingPunct="1">
                <a:spcBef>
                  <a:spcPct val="0"/>
                </a:spcBef>
              </a:pPr>
              <a:t>53</a:t>
            </a:fld>
            <a:endParaRPr lang="en-CA" altLang="en-US" dirty="0" smtClean="0"/>
          </a:p>
        </p:txBody>
      </p:sp>
    </p:spTree>
    <p:extLst>
      <p:ext uri="{BB962C8B-B14F-4D97-AF65-F5344CB8AC3E}">
        <p14:creationId xmlns:p14="http://schemas.microsoft.com/office/powerpoint/2010/main" val="2976448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p:txBody>
          <a:bodyPr/>
          <a:lstStyle/>
          <a:p>
            <a:pPr eaLnBrk="1" hangingPunct="1">
              <a:spcBef>
                <a:spcPct val="0"/>
              </a:spcBef>
              <a:buFontTx/>
              <a:buNone/>
              <a:defRPr/>
            </a:pPr>
            <a:endParaRPr lang="en-CA"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6FB30B-E9E0-42BB-9A63-7EEC9E44F3C2}" type="slidenum">
              <a:rPr lang="en-CA" altLang="en-US" smtClean="0"/>
              <a:pPr eaLnBrk="1" hangingPunct="1">
                <a:spcBef>
                  <a:spcPct val="0"/>
                </a:spcBef>
              </a:pPr>
              <a:t>54</a:t>
            </a:fld>
            <a:endParaRPr lang="en-CA" altLang="en-US" dirty="0" smtClean="0"/>
          </a:p>
        </p:txBody>
      </p:sp>
    </p:spTree>
    <p:extLst>
      <p:ext uri="{BB962C8B-B14F-4D97-AF65-F5344CB8AC3E}">
        <p14:creationId xmlns:p14="http://schemas.microsoft.com/office/powerpoint/2010/main" val="3211288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17579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32353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43533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sz="1400" dirty="0"/>
          </a:p>
        </p:txBody>
      </p:sp>
    </p:spTree>
    <p:extLst>
      <p:ext uri="{BB962C8B-B14F-4D97-AF65-F5344CB8AC3E}">
        <p14:creationId xmlns:p14="http://schemas.microsoft.com/office/powerpoint/2010/main" val="3254941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a:p>
            <a:endParaRPr lang="en-CA" altLang="en-US" dirty="0"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0" eaLnBrk="0" hangingPunct="0">
              <a:spcBef>
                <a:spcPct val="30000"/>
              </a:spcBef>
              <a:defRPr sz="1200">
                <a:solidFill>
                  <a:schemeClr val="tx1"/>
                </a:solidFill>
                <a:latin typeface="Calibri" pitchFamily="34" charset="0"/>
              </a:defRPr>
            </a:lvl1pPr>
            <a:lvl2pPr marL="742909" indent="-285734" defTabSz="908000" eaLnBrk="0" hangingPunct="0">
              <a:spcBef>
                <a:spcPct val="30000"/>
              </a:spcBef>
              <a:defRPr sz="1200">
                <a:solidFill>
                  <a:schemeClr val="tx1"/>
                </a:solidFill>
                <a:latin typeface="Calibri" pitchFamily="34" charset="0"/>
              </a:defRPr>
            </a:lvl2pPr>
            <a:lvl3pPr marL="1142937" indent="-228587" defTabSz="908000" eaLnBrk="0" hangingPunct="0">
              <a:spcBef>
                <a:spcPct val="30000"/>
              </a:spcBef>
              <a:defRPr sz="1200">
                <a:solidFill>
                  <a:schemeClr val="tx1"/>
                </a:solidFill>
                <a:latin typeface="Calibri" pitchFamily="34" charset="0"/>
              </a:defRPr>
            </a:lvl3pPr>
            <a:lvl4pPr marL="1600112" indent="-228587" defTabSz="908000" eaLnBrk="0" hangingPunct="0">
              <a:spcBef>
                <a:spcPct val="30000"/>
              </a:spcBef>
              <a:defRPr sz="1200">
                <a:solidFill>
                  <a:schemeClr val="tx1"/>
                </a:solidFill>
                <a:latin typeface="Calibri" pitchFamily="34" charset="0"/>
              </a:defRPr>
            </a:lvl4pPr>
            <a:lvl5pPr marL="2057287" indent="-228587" defTabSz="908000" eaLnBrk="0" hangingPunct="0">
              <a:spcBef>
                <a:spcPct val="30000"/>
              </a:spcBef>
              <a:defRPr sz="1200">
                <a:solidFill>
                  <a:schemeClr val="tx1"/>
                </a:solidFill>
                <a:latin typeface="Calibri" pitchFamily="34" charset="0"/>
              </a:defRPr>
            </a:lvl5pPr>
            <a:lvl6pPr marL="2514461" indent="-228587" defTabSz="908000" eaLnBrk="0" fontAlgn="base" hangingPunct="0">
              <a:spcBef>
                <a:spcPct val="30000"/>
              </a:spcBef>
              <a:spcAft>
                <a:spcPct val="0"/>
              </a:spcAft>
              <a:defRPr sz="1200">
                <a:solidFill>
                  <a:schemeClr val="tx1"/>
                </a:solidFill>
                <a:latin typeface="Calibri" pitchFamily="34" charset="0"/>
              </a:defRPr>
            </a:lvl6pPr>
            <a:lvl7pPr marL="2971635" indent="-228587" defTabSz="908000" eaLnBrk="0" fontAlgn="base" hangingPunct="0">
              <a:spcBef>
                <a:spcPct val="30000"/>
              </a:spcBef>
              <a:spcAft>
                <a:spcPct val="0"/>
              </a:spcAft>
              <a:defRPr sz="1200">
                <a:solidFill>
                  <a:schemeClr val="tx1"/>
                </a:solidFill>
                <a:latin typeface="Calibri" pitchFamily="34" charset="0"/>
              </a:defRPr>
            </a:lvl7pPr>
            <a:lvl8pPr marL="3428810" indent="-228587" defTabSz="908000" eaLnBrk="0" fontAlgn="base" hangingPunct="0">
              <a:spcBef>
                <a:spcPct val="30000"/>
              </a:spcBef>
              <a:spcAft>
                <a:spcPct val="0"/>
              </a:spcAft>
              <a:defRPr sz="1200">
                <a:solidFill>
                  <a:schemeClr val="tx1"/>
                </a:solidFill>
                <a:latin typeface="Calibri" pitchFamily="34" charset="0"/>
              </a:defRPr>
            </a:lvl8pPr>
            <a:lvl9pPr marL="3885985" indent="-228587" defTabSz="9080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C322AA0-5D35-42A1-88E2-63C2A66EF1D5}" type="slidenum">
              <a:rPr lang="en-CA" altLang="en-US" smtClean="0"/>
              <a:pPr eaLnBrk="1" hangingPunct="1">
                <a:spcBef>
                  <a:spcPct val="0"/>
                </a:spcBef>
              </a:pPr>
              <a:t>61</a:t>
            </a:fld>
            <a:endParaRPr lang="en-CA" altLang="en-US" dirty="0" smtClean="0"/>
          </a:p>
        </p:txBody>
      </p:sp>
    </p:spTree>
    <p:extLst>
      <p:ext uri="{BB962C8B-B14F-4D97-AF65-F5344CB8AC3E}">
        <p14:creationId xmlns:p14="http://schemas.microsoft.com/office/powerpoint/2010/main" val="1457907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CA" altLang="en-US" dirty="0"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408BB6-784D-4AD1-B541-31BD6233C9B0}" type="slidenum">
              <a:rPr lang="en-CA" altLang="en-US" smtClean="0"/>
              <a:pPr eaLnBrk="1" hangingPunct="1">
                <a:spcBef>
                  <a:spcPct val="0"/>
                </a:spcBef>
              </a:pPr>
              <a:t>62</a:t>
            </a:fld>
            <a:endParaRPr lang="en-CA" altLang="en-US" dirty="0" smtClean="0"/>
          </a:p>
        </p:txBody>
      </p:sp>
    </p:spTree>
    <p:extLst>
      <p:ext uri="{BB962C8B-B14F-4D97-AF65-F5344CB8AC3E}">
        <p14:creationId xmlns:p14="http://schemas.microsoft.com/office/powerpoint/2010/main" val="1009437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22404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Calibri" pitchFamily="34" charset="0"/>
              <a:buNone/>
            </a:pPr>
            <a:endParaRPr lang="en-CA" altLang="en-US" dirty="0" smtClean="0"/>
          </a:p>
          <a:p>
            <a:pPr marL="220651" indent="-220651">
              <a:buFont typeface="Calibri" pitchFamily="34" charset="0"/>
              <a:buAutoNum type="arabicPeriod"/>
            </a:pPr>
            <a:endParaRPr lang="en-CA" alt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CC13EE-6AB6-407A-AA45-0A2828501430}" type="slidenum">
              <a:rPr lang="en-CA" altLang="en-US" smtClean="0"/>
              <a:pPr eaLnBrk="1" hangingPunct="1">
                <a:spcBef>
                  <a:spcPct val="0"/>
                </a:spcBef>
              </a:pPr>
              <a:t>64</a:t>
            </a:fld>
            <a:endParaRPr lang="en-CA" altLang="en-US" dirty="0" smtClean="0"/>
          </a:p>
        </p:txBody>
      </p:sp>
    </p:spTree>
    <p:extLst>
      <p:ext uri="{BB962C8B-B14F-4D97-AF65-F5344CB8AC3E}">
        <p14:creationId xmlns:p14="http://schemas.microsoft.com/office/powerpoint/2010/main" val="247010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6</a:t>
            </a:fld>
            <a:endParaRPr lang="en-CA">
              <a:solidFill>
                <a:prstClr val="black"/>
              </a:solidFill>
              <a:latin typeface="Calibri"/>
            </a:endParaRPr>
          </a:p>
        </p:txBody>
      </p:sp>
    </p:spTree>
    <p:extLst>
      <p:ext uri="{BB962C8B-B14F-4D97-AF65-F5344CB8AC3E}">
        <p14:creationId xmlns:p14="http://schemas.microsoft.com/office/powerpoint/2010/main" val="2331026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t>65</a:t>
            </a:fld>
            <a:endParaRPr lang="en-CA" dirty="0"/>
          </a:p>
        </p:txBody>
      </p:sp>
    </p:spTree>
    <p:extLst>
      <p:ext uri="{BB962C8B-B14F-4D97-AF65-F5344CB8AC3E}">
        <p14:creationId xmlns:p14="http://schemas.microsoft.com/office/powerpoint/2010/main" val="2692506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06167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D9E3-59F1-4EA4-8E1A-365C725A3BB6}" type="slidenum">
              <a:rPr lang="en-US" smtClean="0"/>
              <a:t>68</a:t>
            </a:fld>
            <a:endParaRPr lang="en-US"/>
          </a:p>
        </p:txBody>
      </p:sp>
    </p:spTree>
    <p:extLst>
      <p:ext uri="{BB962C8B-B14F-4D97-AF65-F5344CB8AC3E}">
        <p14:creationId xmlns:p14="http://schemas.microsoft.com/office/powerpoint/2010/main" val="3547336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14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p>
          <a:p>
            <a:pPr>
              <a:buFontTx/>
              <a:buChar char="•"/>
            </a:pPr>
            <a:endParaRPr lang="en-US" altLang="en-US" dirty="0" smtClean="0"/>
          </a:p>
          <a:p>
            <a:pPr>
              <a:buFontTx/>
              <a:buChar char="•"/>
            </a:pPr>
            <a:endParaRPr lang="en-US" altLang="en-US" dirty="0" smtClean="0"/>
          </a:p>
        </p:txBody>
      </p:sp>
    </p:spTree>
    <p:extLst>
      <p:ext uri="{BB962C8B-B14F-4D97-AF65-F5344CB8AC3E}">
        <p14:creationId xmlns:p14="http://schemas.microsoft.com/office/powerpoint/2010/main" val="611107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p>
        </p:txBody>
      </p:sp>
    </p:spTree>
    <p:extLst>
      <p:ext uri="{BB962C8B-B14F-4D97-AF65-F5344CB8AC3E}">
        <p14:creationId xmlns:p14="http://schemas.microsoft.com/office/powerpoint/2010/main" val="9567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endParaRPr lang="en-CA" altLang="en-US" dirty="0"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0" eaLnBrk="0" hangingPunct="0">
              <a:spcBef>
                <a:spcPct val="30000"/>
              </a:spcBef>
              <a:defRPr sz="1200">
                <a:solidFill>
                  <a:schemeClr val="tx1"/>
                </a:solidFill>
                <a:latin typeface="Calibri" pitchFamily="34" charset="0"/>
              </a:defRPr>
            </a:lvl1pPr>
            <a:lvl2pPr marL="742909" indent="-285734" defTabSz="908000" eaLnBrk="0" hangingPunct="0">
              <a:spcBef>
                <a:spcPct val="30000"/>
              </a:spcBef>
              <a:defRPr sz="1200">
                <a:solidFill>
                  <a:schemeClr val="tx1"/>
                </a:solidFill>
                <a:latin typeface="Calibri" pitchFamily="34" charset="0"/>
              </a:defRPr>
            </a:lvl2pPr>
            <a:lvl3pPr marL="1142937" indent="-228587" defTabSz="908000" eaLnBrk="0" hangingPunct="0">
              <a:spcBef>
                <a:spcPct val="30000"/>
              </a:spcBef>
              <a:defRPr sz="1200">
                <a:solidFill>
                  <a:schemeClr val="tx1"/>
                </a:solidFill>
                <a:latin typeface="Calibri" pitchFamily="34" charset="0"/>
              </a:defRPr>
            </a:lvl3pPr>
            <a:lvl4pPr marL="1600112" indent="-228587" defTabSz="908000" eaLnBrk="0" hangingPunct="0">
              <a:spcBef>
                <a:spcPct val="30000"/>
              </a:spcBef>
              <a:defRPr sz="1200">
                <a:solidFill>
                  <a:schemeClr val="tx1"/>
                </a:solidFill>
                <a:latin typeface="Calibri" pitchFamily="34" charset="0"/>
              </a:defRPr>
            </a:lvl4pPr>
            <a:lvl5pPr marL="2057287" indent="-228587" defTabSz="908000" eaLnBrk="0" hangingPunct="0">
              <a:spcBef>
                <a:spcPct val="30000"/>
              </a:spcBef>
              <a:defRPr sz="1200">
                <a:solidFill>
                  <a:schemeClr val="tx1"/>
                </a:solidFill>
                <a:latin typeface="Calibri" pitchFamily="34" charset="0"/>
              </a:defRPr>
            </a:lvl5pPr>
            <a:lvl6pPr marL="2514461" indent="-228587" defTabSz="908000" eaLnBrk="0" fontAlgn="base" hangingPunct="0">
              <a:spcBef>
                <a:spcPct val="30000"/>
              </a:spcBef>
              <a:spcAft>
                <a:spcPct val="0"/>
              </a:spcAft>
              <a:defRPr sz="1200">
                <a:solidFill>
                  <a:schemeClr val="tx1"/>
                </a:solidFill>
                <a:latin typeface="Calibri" pitchFamily="34" charset="0"/>
              </a:defRPr>
            </a:lvl6pPr>
            <a:lvl7pPr marL="2971635" indent="-228587" defTabSz="908000" eaLnBrk="0" fontAlgn="base" hangingPunct="0">
              <a:spcBef>
                <a:spcPct val="30000"/>
              </a:spcBef>
              <a:spcAft>
                <a:spcPct val="0"/>
              </a:spcAft>
              <a:defRPr sz="1200">
                <a:solidFill>
                  <a:schemeClr val="tx1"/>
                </a:solidFill>
                <a:latin typeface="Calibri" pitchFamily="34" charset="0"/>
              </a:defRPr>
            </a:lvl7pPr>
            <a:lvl8pPr marL="3428810" indent="-228587" defTabSz="908000" eaLnBrk="0" fontAlgn="base" hangingPunct="0">
              <a:spcBef>
                <a:spcPct val="30000"/>
              </a:spcBef>
              <a:spcAft>
                <a:spcPct val="0"/>
              </a:spcAft>
              <a:defRPr sz="1200">
                <a:solidFill>
                  <a:schemeClr val="tx1"/>
                </a:solidFill>
                <a:latin typeface="Calibri" pitchFamily="34" charset="0"/>
              </a:defRPr>
            </a:lvl8pPr>
            <a:lvl9pPr marL="3885985" indent="-228587" defTabSz="9080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67CBC9-277E-4275-904A-AA44C1382ED6}" type="slidenum">
              <a:rPr lang="en-CA" altLang="en-US" smtClean="0"/>
              <a:pPr eaLnBrk="1" hangingPunct="1">
                <a:spcBef>
                  <a:spcPct val="0"/>
                </a:spcBef>
              </a:pPr>
              <a:t>73</a:t>
            </a:fld>
            <a:endParaRPr lang="en-CA" altLang="en-US" dirty="0" smtClean="0"/>
          </a:p>
        </p:txBody>
      </p:sp>
    </p:spTree>
    <p:extLst>
      <p:ext uri="{BB962C8B-B14F-4D97-AF65-F5344CB8AC3E}">
        <p14:creationId xmlns:p14="http://schemas.microsoft.com/office/powerpoint/2010/main" val="3028700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31868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39742"/>
            <a:endParaRPr lang="en-CA" altLang="en-US" dirty="0"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00" eaLnBrk="0" hangingPunct="0">
              <a:spcBef>
                <a:spcPct val="30000"/>
              </a:spcBef>
              <a:defRPr sz="1200">
                <a:solidFill>
                  <a:schemeClr val="tx1"/>
                </a:solidFill>
                <a:latin typeface="Calibri" pitchFamily="34" charset="0"/>
              </a:defRPr>
            </a:lvl1pPr>
            <a:lvl2pPr marL="742909" indent="-285734" defTabSz="908000" eaLnBrk="0" hangingPunct="0">
              <a:spcBef>
                <a:spcPct val="30000"/>
              </a:spcBef>
              <a:defRPr sz="1200">
                <a:solidFill>
                  <a:schemeClr val="tx1"/>
                </a:solidFill>
                <a:latin typeface="Calibri" pitchFamily="34" charset="0"/>
              </a:defRPr>
            </a:lvl2pPr>
            <a:lvl3pPr marL="1142937" indent="-228587" defTabSz="908000" eaLnBrk="0" hangingPunct="0">
              <a:spcBef>
                <a:spcPct val="30000"/>
              </a:spcBef>
              <a:defRPr sz="1200">
                <a:solidFill>
                  <a:schemeClr val="tx1"/>
                </a:solidFill>
                <a:latin typeface="Calibri" pitchFamily="34" charset="0"/>
              </a:defRPr>
            </a:lvl3pPr>
            <a:lvl4pPr marL="1600112" indent="-228587" defTabSz="908000" eaLnBrk="0" hangingPunct="0">
              <a:spcBef>
                <a:spcPct val="30000"/>
              </a:spcBef>
              <a:defRPr sz="1200">
                <a:solidFill>
                  <a:schemeClr val="tx1"/>
                </a:solidFill>
                <a:latin typeface="Calibri" pitchFamily="34" charset="0"/>
              </a:defRPr>
            </a:lvl4pPr>
            <a:lvl5pPr marL="2057287" indent="-228587" defTabSz="908000" eaLnBrk="0" hangingPunct="0">
              <a:spcBef>
                <a:spcPct val="30000"/>
              </a:spcBef>
              <a:defRPr sz="1200">
                <a:solidFill>
                  <a:schemeClr val="tx1"/>
                </a:solidFill>
                <a:latin typeface="Calibri" pitchFamily="34" charset="0"/>
              </a:defRPr>
            </a:lvl5pPr>
            <a:lvl6pPr marL="2514461" indent="-228587" defTabSz="908000" eaLnBrk="0" fontAlgn="base" hangingPunct="0">
              <a:spcBef>
                <a:spcPct val="30000"/>
              </a:spcBef>
              <a:spcAft>
                <a:spcPct val="0"/>
              </a:spcAft>
              <a:defRPr sz="1200">
                <a:solidFill>
                  <a:schemeClr val="tx1"/>
                </a:solidFill>
                <a:latin typeface="Calibri" pitchFamily="34" charset="0"/>
              </a:defRPr>
            </a:lvl6pPr>
            <a:lvl7pPr marL="2971635" indent="-228587" defTabSz="908000" eaLnBrk="0" fontAlgn="base" hangingPunct="0">
              <a:spcBef>
                <a:spcPct val="30000"/>
              </a:spcBef>
              <a:spcAft>
                <a:spcPct val="0"/>
              </a:spcAft>
              <a:defRPr sz="1200">
                <a:solidFill>
                  <a:schemeClr val="tx1"/>
                </a:solidFill>
                <a:latin typeface="Calibri" pitchFamily="34" charset="0"/>
              </a:defRPr>
            </a:lvl7pPr>
            <a:lvl8pPr marL="3428810" indent="-228587" defTabSz="908000" eaLnBrk="0" fontAlgn="base" hangingPunct="0">
              <a:spcBef>
                <a:spcPct val="30000"/>
              </a:spcBef>
              <a:spcAft>
                <a:spcPct val="0"/>
              </a:spcAft>
              <a:defRPr sz="1200">
                <a:solidFill>
                  <a:schemeClr val="tx1"/>
                </a:solidFill>
                <a:latin typeface="Calibri" pitchFamily="34" charset="0"/>
              </a:defRPr>
            </a:lvl8pPr>
            <a:lvl9pPr marL="3885985" indent="-228587" defTabSz="9080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552E6E-B753-4E4E-B2DA-4C97E6DC35C1}" type="slidenum">
              <a:rPr lang="en-CA" altLang="en-US" smtClean="0"/>
              <a:pPr eaLnBrk="1" hangingPunct="1">
                <a:spcBef>
                  <a:spcPct val="0"/>
                </a:spcBef>
              </a:pPr>
              <a:t>75</a:t>
            </a:fld>
            <a:endParaRPr lang="en-CA" altLang="en-US" dirty="0" smtClean="0"/>
          </a:p>
        </p:txBody>
      </p:sp>
    </p:spTree>
    <p:extLst>
      <p:ext uri="{BB962C8B-B14F-4D97-AF65-F5344CB8AC3E}">
        <p14:creationId xmlns:p14="http://schemas.microsoft.com/office/powerpoint/2010/main" val="3566901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t>78</a:t>
            </a:fld>
            <a:endParaRPr lang="en-CA" dirty="0"/>
          </a:p>
        </p:txBody>
      </p:sp>
    </p:spTree>
    <p:extLst>
      <p:ext uri="{BB962C8B-B14F-4D97-AF65-F5344CB8AC3E}">
        <p14:creationId xmlns:p14="http://schemas.microsoft.com/office/powerpoint/2010/main" val="52276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24260" name="Footer Placeholder 3"/>
          <p:cNvSpPr>
            <a:spLocks noGrp="1"/>
          </p:cNvSpPr>
          <p:nvPr>
            <p:ph type="ftr" sz="quarter" idx="4"/>
          </p:nvPr>
        </p:nvSpPr>
        <p:spPr>
          <a:noFill/>
        </p:spPr>
        <p:txBody>
          <a:bodyPr/>
          <a:lstStyle/>
          <a:p>
            <a:pPr defTabSz="912896"/>
            <a:r>
              <a:rPr lang="en-US" dirty="0" smtClean="0">
                <a:latin typeface="Arial" pitchFamily="34" charset="0"/>
                <a:cs typeface="Arial" pitchFamily="34" charset="0"/>
              </a:rPr>
              <a:t>RNAO Nursing Best Practice Champions</a:t>
            </a:r>
          </a:p>
        </p:txBody>
      </p:sp>
      <p:sp>
        <p:nvSpPr>
          <p:cNvPr id="224261" name="Slide Number Placeholder 4"/>
          <p:cNvSpPr>
            <a:spLocks noGrp="1"/>
          </p:cNvSpPr>
          <p:nvPr>
            <p:ph type="sldNum" sz="quarter" idx="5"/>
          </p:nvPr>
        </p:nvSpPr>
        <p:spPr>
          <a:noFill/>
        </p:spPr>
        <p:txBody>
          <a:bodyPr/>
          <a:lstStyle/>
          <a:p>
            <a:pPr defTabSz="911339"/>
            <a:fld id="{13316E8E-5DBC-4250-BEFC-13F92BCD1A6A}" type="slidenum">
              <a:rPr lang="en-US" smtClean="0"/>
              <a:pPr defTabSz="911339"/>
              <a:t>7</a:t>
            </a:fld>
            <a:endParaRPr lang="en-US" dirty="0" smtClean="0"/>
          </a:p>
        </p:txBody>
      </p:sp>
    </p:spTree>
    <p:extLst>
      <p:ext uri="{BB962C8B-B14F-4D97-AF65-F5344CB8AC3E}">
        <p14:creationId xmlns:p14="http://schemas.microsoft.com/office/powerpoint/2010/main" val="888250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D9E3-59F1-4EA4-8E1A-365C725A3BB6}" type="slidenum">
              <a:rPr lang="en-US" smtClean="0"/>
              <a:t>80</a:t>
            </a:fld>
            <a:endParaRPr lang="en-US"/>
          </a:p>
        </p:txBody>
      </p:sp>
    </p:spTree>
    <p:extLst>
      <p:ext uri="{BB962C8B-B14F-4D97-AF65-F5344CB8AC3E}">
        <p14:creationId xmlns:p14="http://schemas.microsoft.com/office/powerpoint/2010/main" val="328305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9D9E3-59F1-4EA4-8E1A-365C725A3BB6}" type="slidenum">
              <a:rPr lang="en-US" smtClean="0"/>
              <a:t>81</a:t>
            </a:fld>
            <a:endParaRPr lang="en-US"/>
          </a:p>
        </p:txBody>
      </p:sp>
    </p:spTree>
    <p:extLst>
      <p:ext uri="{BB962C8B-B14F-4D97-AF65-F5344CB8AC3E}">
        <p14:creationId xmlns:p14="http://schemas.microsoft.com/office/powerpoint/2010/main" val="328305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E79D9E3-59F1-4EA4-8E1A-365C725A3BB6}" type="slidenum">
              <a:rPr lang="en-US" smtClean="0"/>
              <a:t>82</a:t>
            </a:fld>
            <a:endParaRPr lang="en-US"/>
          </a:p>
        </p:txBody>
      </p:sp>
    </p:spTree>
    <p:extLst>
      <p:ext uri="{BB962C8B-B14F-4D97-AF65-F5344CB8AC3E}">
        <p14:creationId xmlns:p14="http://schemas.microsoft.com/office/powerpoint/2010/main" val="328305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CA" altLang="en-US" sz="1100" dirty="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8CF40-8EC8-44F5-AAFE-87BF6EA0932B}" type="slidenum">
              <a:rPr lang="en-CA" altLang="en-US" smtClean="0"/>
              <a:pPr eaLnBrk="1" hangingPunct="1">
                <a:spcBef>
                  <a:spcPct val="0"/>
                </a:spcBef>
              </a:pPr>
              <a:t>84</a:t>
            </a:fld>
            <a:endParaRPr lang="en-CA" altLang="en-US" dirty="0" smtClean="0"/>
          </a:p>
        </p:txBody>
      </p:sp>
    </p:spTree>
    <p:extLst>
      <p:ext uri="{BB962C8B-B14F-4D97-AF65-F5344CB8AC3E}">
        <p14:creationId xmlns:p14="http://schemas.microsoft.com/office/powerpoint/2010/main" val="391448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CA" altLang="en-US" sz="1100" dirty="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8CF40-8EC8-44F5-AAFE-87BF6EA0932B}" type="slidenum">
              <a:rPr lang="en-CA" altLang="en-US" smtClean="0"/>
              <a:pPr eaLnBrk="1" hangingPunct="1">
                <a:spcBef>
                  <a:spcPct val="0"/>
                </a:spcBef>
              </a:pPr>
              <a:t>85</a:t>
            </a:fld>
            <a:endParaRPr lang="en-CA" altLang="en-US" dirty="0" smtClean="0"/>
          </a:p>
        </p:txBody>
      </p:sp>
    </p:spTree>
    <p:extLst>
      <p:ext uri="{BB962C8B-B14F-4D97-AF65-F5344CB8AC3E}">
        <p14:creationId xmlns:p14="http://schemas.microsoft.com/office/powerpoint/2010/main" val="12019958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1150938" y="687388"/>
            <a:ext cx="2581275" cy="1936750"/>
          </a:xfrm>
          <a:ln/>
        </p:spPr>
      </p:sp>
      <p:sp>
        <p:nvSpPr>
          <p:cNvPr id="260099" name="Notes Placeholder 2"/>
          <p:cNvSpPr>
            <a:spLocks noGrp="1"/>
          </p:cNvSpPr>
          <p:nvPr>
            <p:ph type="body" idx="1"/>
          </p:nvPr>
        </p:nvSpPr>
        <p:spPr>
          <a:xfrm>
            <a:off x="448003" y="2697668"/>
            <a:ext cx="5487640" cy="4115112"/>
          </a:xfrm>
          <a:noFill/>
          <a:ln/>
        </p:spPr>
        <p:txBody>
          <a:bodyPr/>
          <a:lstStyle/>
          <a:p>
            <a:endParaRPr lang="en-US" dirty="0" smtClean="0">
              <a:solidFill>
                <a:srgbClr val="000000"/>
              </a:solidFill>
              <a:latin typeface="Calibri" pitchFamily="34" charset="0"/>
              <a:ea typeface="ＭＳ Ｐゴシック" pitchFamily="34" charset="-128"/>
            </a:endParaRPr>
          </a:p>
        </p:txBody>
      </p:sp>
      <p:sp>
        <p:nvSpPr>
          <p:cNvPr id="260100" name="Slide Number Placeholder 3"/>
          <p:cNvSpPr>
            <a:spLocks noGrp="1"/>
          </p:cNvSpPr>
          <p:nvPr>
            <p:ph type="sldNum" sz="quarter" idx="5"/>
          </p:nvPr>
        </p:nvSpPr>
        <p:spPr>
          <a:noFill/>
        </p:spPr>
        <p:txBody>
          <a:bodyPr/>
          <a:lstStyle/>
          <a:p>
            <a:pPr defTabSz="911339"/>
            <a:fld id="{7023C79B-808D-4F2C-BC4E-EE931595AC97}" type="slidenum">
              <a:rPr lang="en-US" smtClean="0">
                <a:ea typeface="ＭＳ Ｐゴシック" pitchFamily="34" charset="-128"/>
              </a:rPr>
              <a:pPr defTabSz="911339"/>
              <a:t>95</a:t>
            </a:fld>
            <a:endParaRPr lang="en-US" dirty="0" smtClean="0">
              <a:ea typeface="ＭＳ Ｐゴシック" pitchFamily="34" charset="-128"/>
            </a:endParaRPr>
          </a:p>
        </p:txBody>
      </p:sp>
    </p:spTree>
    <p:extLst>
      <p:ext uri="{BB962C8B-B14F-4D97-AF65-F5344CB8AC3E}">
        <p14:creationId xmlns:p14="http://schemas.microsoft.com/office/powerpoint/2010/main" val="3740357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61124" name="Footer Placeholder 3"/>
          <p:cNvSpPr>
            <a:spLocks noGrp="1"/>
          </p:cNvSpPr>
          <p:nvPr>
            <p:ph type="ftr" sz="quarter" idx="4"/>
          </p:nvPr>
        </p:nvSpPr>
        <p:spPr>
          <a:noFill/>
        </p:spPr>
        <p:txBody>
          <a:bodyPr/>
          <a:lstStyle/>
          <a:p>
            <a:pPr defTabSz="912896"/>
            <a:r>
              <a:rPr lang="en-US" dirty="0" smtClean="0">
                <a:latin typeface="Arial" pitchFamily="34" charset="0"/>
                <a:cs typeface="Arial" pitchFamily="34" charset="0"/>
              </a:rPr>
              <a:t>RNAO Nursing Best Practice Champions</a:t>
            </a:r>
          </a:p>
        </p:txBody>
      </p:sp>
      <p:sp>
        <p:nvSpPr>
          <p:cNvPr id="261125" name="Slide Number Placeholder 4"/>
          <p:cNvSpPr>
            <a:spLocks noGrp="1"/>
          </p:cNvSpPr>
          <p:nvPr>
            <p:ph type="sldNum" sz="quarter" idx="5"/>
          </p:nvPr>
        </p:nvSpPr>
        <p:spPr>
          <a:noFill/>
        </p:spPr>
        <p:txBody>
          <a:bodyPr/>
          <a:lstStyle/>
          <a:p>
            <a:pPr defTabSz="911339"/>
            <a:fld id="{CA0B92F2-B693-4EF7-B1A3-CF1ADB53F8DB}" type="slidenum">
              <a:rPr lang="en-US" smtClean="0"/>
              <a:pPr defTabSz="911339"/>
              <a:t>96</a:t>
            </a:fld>
            <a:endParaRPr lang="en-US" dirty="0" smtClean="0"/>
          </a:p>
        </p:txBody>
      </p:sp>
    </p:spTree>
    <p:extLst>
      <p:ext uri="{BB962C8B-B14F-4D97-AF65-F5344CB8AC3E}">
        <p14:creationId xmlns:p14="http://schemas.microsoft.com/office/powerpoint/2010/main" val="163001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E79D9E3-59F1-4EA4-8E1A-365C725A3BB6}" type="slidenum">
              <a:rPr lang="en-US" smtClean="0"/>
              <a:t>13</a:t>
            </a:fld>
            <a:endParaRPr lang="en-US"/>
          </a:p>
        </p:txBody>
      </p:sp>
    </p:spTree>
    <p:extLst>
      <p:ext uri="{BB962C8B-B14F-4D97-AF65-F5344CB8AC3E}">
        <p14:creationId xmlns:p14="http://schemas.microsoft.com/office/powerpoint/2010/main" val="302597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dirty="0"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13" eaLnBrk="0" hangingPunct="0">
              <a:spcBef>
                <a:spcPct val="30000"/>
              </a:spcBef>
              <a:defRPr sz="1200">
                <a:solidFill>
                  <a:schemeClr val="tx1"/>
                </a:solidFill>
                <a:latin typeface="Calibri" pitchFamily="34" charset="0"/>
              </a:defRPr>
            </a:lvl1pPr>
            <a:lvl2pPr marL="742909" indent="-285734" defTabSz="906413" eaLnBrk="0" hangingPunct="0">
              <a:spcBef>
                <a:spcPct val="30000"/>
              </a:spcBef>
              <a:defRPr sz="1200">
                <a:solidFill>
                  <a:schemeClr val="tx1"/>
                </a:solidFill>
                <a:latin typeface="Calibri" pitchFamily="34" charset="0"/>
              </a:defRPr>
            </a:lvl2pPr>
            <a:lvl3pPr marL="1142937" indent="-228587" defTabSz="906413" eaLnBrk="0" hangingPunct="0">
              <a:spcBef>
                <a:spcPct val="30000"/>
              </a:spcBef>
              <a:defRPr sz="1200">
                <a:solidFill>
                  <a:schemeClr val="tx1"/>
                </a:solidFill>
                <a:latin typeface="Calibri" pitchFamily="34" charset="0"/>
              </a:defRPr>
            </a:lvl3pPr>
            <a:lvl4pPr marL="1600112" indent="-228587" defTabSz="906413" eaLnBrk="0" hangingPunct="0">
              <a:spcBef>
                <a:spcPct val="30000"/>
              </a:spcBef>
              <a:defRPr sz="1200">
                <a:solidFill>
                  <a:schemeClr val="tx1"/>
                </a:solidFill>
                <a:latin typeface="Calibri" pitchFamily="34" charset="0"/>
              </a:defRPr>
            </a:lvl4pPr>
            <a:lvl5pPr marL="2057287" indent="-228587" defTabSz="906413" eaLnBrk="0" hangingPunct="0">
              <a:spcBef>
                <a:spcPct val="30000"/>
              </a:spcBef>
              <a:defRPr sz="1200">
                <a:solidFill>
                  <a:schemeClr val="tx1"/>
                </a:solidFill>
                <a:latin typeface="Calibri" pitchFamily="34" charset="0"/>
              </a:defRPr>
            </a:lvl5pPr>
            <a:lvl6pPr marL="2514461" indent="-228587" defTabSz="906413" eaLnBrk="0" fontAlgn="base" hangingPunct="0">
              <a:spcBef>
                <a:spcPct val="30000"/>
              </a:spcBef>
              <a:spcAft>
                <a:spcPct val="0"/>
              </a:spcAft>
              <a:defRPr sz="1200">
                <a:solidFill>
                  <a:schemeClr val="tx1"/>
                </a:solidFill>
                <a:latin typeface="Calibri" pitchFamily="34" charset="0"/>
              </a:defRPr>
            </a:lvl6pPr>
            <a:lvl7pPr marL="2971635" indent="-228587" defTabSz="906413" eaLnBrk="0" fontAlgn="base" hangingPunct="0">
              <a:spcBef>
                <a:spcPct val="30000"/>
              </a:spcBef>
              <a:spcAft>
                <a:spcPct val="0"/>
              </a:spcAft>
              <a:defRPr sz="1200">
                <a:solidFill>
                  <a:schemeClr val="tx1"/>
                </a:solidFill>
                <a:latin typeface="Calibri" pitchFamily="34" charset="0"/>
              </a:defRPr>
            </a:lvl7pPr>
            <a:lvl8pPr marL="3428810" indent="-228587" defTabSz="906413" eaLnBrk="0" fontAlgn="base" hangingPunct="0">
              <a:spcBef>
                <a:spcPct val="30000"/>
              </a:spcBef>
              <a:spcAft>
                <a:spcPct val="0"/>
              </a:spcAft>
              <a:defRPr sz="1200">
                <a:solidFill>
                  <a:schemeClr val="tx1"/>
                </a:solidFill>
                <a:latin typeface="Calibri" pitchFamily="34" charset="0"/>
              </a:defRPr>
            </a:lvl8pPr>
            <a:lvl9pPr marL="3885985" indent="-228587" defTabSz="9064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365463-B816-48A1-847D-570CA433B58D}" type="slidenum">
              <a:rPr lang="en-US" altLang="en-US" smtClean="0"/>
              <a:pPr eaLnBrk="1" hangingPunct="1">
                <a:spcBef>
                  <a:spcPct val="0"/>
                </a:spcBef>
              </a:pPr>
              <a:t>16</a:t>
            </a:fld>
            <a:endParaRPr lang="en-US" altLang="en-US" dirty="0" smtClean="0"/>
          </a:p>
        </p:txBody>
      </p:sp>
    </p:spTree>
    <p:extLst>
      <p:ext uri="{BB962C8B-B14F-4D97-AF65-F5344CB8AC3E}">
        <p14:creationId xmlns:p14="http://schemas.microsoft.com/office/powerpoint/2010/main" val="15321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24260" name="Footer Placeholder 3"/>
          <p:cNvSpPr>
            <a:spLocks noGrp="1"/>
          </p:cNvSpPr>
          <p:nvPr>
            <p:ph type="ftr" sz="quarter" idx="4"/>
          </p:nvPr>
        </p:nvSpPr>
        <p:spPr>
          <a:noFill/>
        </p:spPr>
        <p:txBody>
          <a:bodyPr/>
          <a:lstStyle/>
          <a:p>
            <a:pPr defTabSz="912896"/>
            <a:r>
              <a:rPr lang="en-US" dirty="0" smtClean="0">
                <a:latin typeface="Arial" pitchFamily="34" charset="0"/>
                <a:cs typeface="Arial" pitchFamily="34" charset="0"/>
              </a:rPr>
              <a:t>RNAO Nursing Best Practice Champions</a:t>
            </a:r>
          </a:p>
        </p:txBody>
      </p:sp>
      <p:sp>
        <p:nvSpPr>
          <p:cNvPr id="224261" name="Slide Number Placeholder 4"/>
          <p:cNvSpPr>
            <a:spLocks noGrp="1"/>
          </p:cNvSpPr>
          <p:nvPr>
            <p:ph type="sldNum" sz="quarter" idx="5"/>
          </p:nvPr>
        </p:nvSpPr>
        <p:spPr>
          <a:noFill/>
        </p:spPr>
        <p:txBody>
          <a:bodyPr/>
          <a:lstStyle/>
          <a:p>
            <a:pPr defTabSz="911339"/>
            <a:fld id="{13316E8E-5DBC-4250-BEFC-13F92BCD1A6A}" type="slidenum">
              <a:rPr lang="en-US" smtClean="0"/>
              <a:pPr defTabSz="911339"/>
              <a:t>18</a:t>
            </a:fld>
            <a:endParaRPr lang="en-US" dirty="0" smtClean="0"/>
          </a:p>
        </p:txBody>
      </p:sp>
    </p:spTree>
    <p:extLst>
      <p:ext uri="{BB962C8B-B14F-4D97-AF65-F5344CB8AC3E}">
        <p14:creationId xmlns:p14="http://schemas.microsoft.com/office/powerpoint/2010/main" val="4118871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C428A6-84E1-4855-8739-2D11F060067A}" type="slidenum">
              <a:rPr lang="en-CA" smtClean="0">
                <a:solidFill>
                  <a:prstClr val="black"/>
                </a:solidFill>
                <a:latin typeface="Calibri"/>
              </a:rPr>
              <a:pPr/>
              <a:t>19</a:t>
            </a:fld>
            <a:endParaRPr lang="en-CA">
              <a:solidFill>
                <a:prstClr val="black"/>
              </a:solidFill>
              <a:latin typeface="Calibri"/>
            </a:endParaRPr>
          </a:p>
        </p:txBody>
      </p:sp>
    </p:spTree>
    <p:extLst>
      <p:ext uri="{BB962C8B-B14F-4D97-AF65-F5344CB8AC3E}">
        <p14:creationId xmlns:p14="http://schemas.microsoft.com/office/powerpoint/2010/main" val="89601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8AE6B0-F5B5-4ABE-AC02-B035FE5A0204}" type="datetimeFigureOut">
              <a:rPr lang="en-CA" smtClean="0"/>
              <a:t>10/11/2018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079218-9934-4FB4-8177-D488118B8C31}"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AE6B0-F5B5-4ABE-AC02-B035FE5A0204}" type="datetimeFigureOut">
              <a:rPr lang="en-CA" smtClean="0"/>
              <a:t>10/11/2018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AE6B0-F5B5-4ABE-AC02-B035FE5A0204}" type="datetimeFigureOut">
              <a:rPr lang="en-CA" smtClean="0"/>
              <a:t>10/11/2018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a:t>Click to edit Master title style</a:t>
            </a:r>
          </a:p>
        </p:txBody>
      </p:sp>
      <p:sp>
        <p:nvSpPr>
          <p:cNvPr id="3" name="Table Placeholder 2"/>
          <p:cNvSpPr>
            <a:spLocks noGrp="1"/>
          </p:cNvSpPr>
          <p:nvPr>
            <p:ph type="tbl" idx="1"/>
          </p:nvPr>
        </p:nvSpPr>
        <p:spPr>
          <a:xfrm>
            <a:off x="457200" y="1774825"/>
            <a:ext cx="8229600" cy="4625975"/>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410EFF59-ACCD-442B-BAEA-3B1CC1C6F475}" type="datetimeFigureOut">
              <a:rPr lang="en-US"/>
              <a:pPr>
                <a:defRPr/>
              </a:pPr>
              <a:t>10/11/2018</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DF2F98A-4858-45B9-BEB5-0F894C76059F}" type="slidenum">
              <a:rPr lang="en-CA"/>
              <a:pPr>
                <a:defRPr/>
              </a:pPr>
              <a:t>‹#›</a:t>
            </a:fld>
            <a:endParaRPr lang="en-CA" dirty="0"/>
          </a:p>
        </p:txBody>
      </p:sp>
    </p:spTree>
    <p:extLst>
      <p:ext uri="{BB962C8B-B14F-4D97-AF65-F5344CB8AC3E}">
        <p14:creationId xmlns:p14="http://schemas.microsoft.com/office/powerpoint/2010/main" val="426918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AE6B0-F5B5-4ABE-AC02-B035FE5A0204}" type="datetimeFigureOut">
              <a:rPr lang="en-CA" smtClean="0"/>
              <a:t>10/11/2018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AE6B0-F5B5-4ABE-AC02-B035FE5A0204}" type="datetimeFigureOut">
              <a:rPr lang="en-CA" smtClean="0"/>
              <a:t>10/11/2018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0079218-9934-4FB4-8177-D488118B8C31}" type="slidenum">
              <a:rPr lang="en-CA" smtClean="0"/>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8AE6B0-F5B5-4ABE-AC02-B035FE5A0204}" type="datetimeFigureOut">
              <a:rPr lang="en-CA" smtClean="0"/>
              <a:t>10/11/2018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8AE6B0-F5B5-4ABE-AC02-B035FE5A0204}" type="datetimeFigureOut">
              <a:rPr lang="en-CA" smtClean="0"/>
              <a:t>10/11/2018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0079218-9934-4FB4-8177-D488118B8C31}" type="slidenum">
              <a:rPr lang="en-CA" smtClean="0"/>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AE6B0-F5B5-4ABE-AC02-B035FE5A0204}" type="datetimeFigureOut">
              <a:rPr lang="en-CA" smtClean="0"/>
              <a:t>10/11/2018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AE6B0-F5B5-4ABE-AC02-B035FE5A0204}" type="datetimeFigureOut">
              <a:rPr lang="en-CA" smtClean="0"/>
              <a:t>10/11/2018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AE6B0-F5B5-4ABE-AC02-B035FE5A0204}" type="datetimeFigureOut">
              <a:rPr lang="en-CA" smtClean="0"/>
              <a:t>10/11/2018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079218-9934-4FB4-8177-D488118B8C31}" type="slidenum">
              <a:rPr lang="en-CA" smtClean="0"/>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AE6B0-F5B5-4ABE-AC02-B035FE5A0204}" type="datetimeFigureOut">
              <a:rPr lang="en-CA" smtClean="0"/>
              <a:t>10/11/2018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0079218-9934-4FB4-8177-D488118B8C31}"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78AE6B0-F5B5-4ABE-AC02-B035FE5A0204}" type="datetimeFigureOut">
              <a:rPr lang="en-CA" smtClean="0"/>
              <a:t>10/11/2018</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079218-9934-4FB4-8177-D488118B8C31}"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2DYngb7zEI" TargetMode="External"/><Relationship Id="rId2" Type="http://schemas.openxmlformats.org/officeDocument/2006/relationships/hyperlink" Target="https://www.youtube.com/watch?v=ao8L-0nSYz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5SGWGcSOjoc" TargetMode="External"/><Relationship Id="rId2" Type="http://schemas.openxmlformats.org/officeDocument/2006/relationships/hyperlink" Target="https://www.youtube.com/watch?v=n2DYngb7zE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SkYekzuHNAhWIQSYKHewBAXgQjRwIBw&amp;url=http://clipartix.com/coffee-clipart-image-606/&amp;bvm=bv.126130881,d.dmo&amp;psig=AFQjCNHa5LpXgJOs3MLqQ-BR8pbTMP8srQ&amp;ust=146798977985023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j6PPzzuHNAhXBKCYKHWSvCigQjRwIBw&amp;url=http://www.bbc.com/news/uk-34961217&amp;psig=AFQjCNHHPZLI5jgND1OZTgLVr8wclJCD8w&amp;ust=1467989852152424"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xI7PTVRfhQ"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ohrdp.ca/"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vkpz7xFTWJ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a/url?sa=i&amp;rct=j&amp;q=&amp;esrc=s&amp;source=images&amp;cd=&amp;ved=0ahUKEwi8h9yD9_XNAhXCQCYKHW3NACMQjRwIBw&amp;url=http://efdreams.com/alcohol.html&amp;psig=AFQjCNFxZNn0xiu5t80W1WDzuLGSW3kKZA&amp;ust=1468687921744942"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csa.c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Juq0BkO7ZA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iNOHAJs9dBY"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cPZAnMqkrG4"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tmz.com/2013/03/15/lil-wayne-seizures-hospitalized-drugs-sizzurp-critical-condition-ic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youtube.com/watch?v=F5kqThVON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jEAr7ThsYew"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youtube.com/watch?v=oeF6rFN9org"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ama.lu/docs/addiction105_sellmann.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hc-sc.gc.ca/hc-ps/substancontrol/substan/legal-salvia-statut-eng.php"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Substance use, abuse &amp; Addiction</a:t>
            </a:r>
            <a:endParaRPr lang="en-CA" dirty="0"/>
          </a:p>
        </p:txBody>
      </p:sp>
      <p:sp>
        <p:nvSpPr>
          <p:cNvPr id="3" name="Subtitle 2"/>
          <p:cNvSpPr>
            <a:spLocks noGrp="1"/>
          </p:cNvSpPr>
          <p:nvPr>
            <p:ph type="subTitle" idx="1"/>
          </p:nvPr>
        </p:nvSpPr>
        <p:spPr/>
        <p:txBody>
          <a:bodyPr/>
          <a:lstStyle/>
          <a:p>
            <a:endParaRPr lang="en-CA" b="1" i="1" dirty="0"/>
          </a:p>
        </p:txBody>
      </p:sp>
      <p:pic>
        <p:nvPicPr>
          <p:cNvPr id="4" name="Picture 14" descr="Image result for st jos hamilton healthcar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309320"/>
            <a:ext cx="1259632" cy="53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38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Disorders</a:t>
            </a:r>
            <a:endParaRPr lang="en-US" dirty="0"/>
          </a:p>
        </p:txBody>
      </p:sp>
      <p:sp>
        <p:nvSpPr>
          <p:cNvPr id="3" name="Content Placeholder 2"/>
          <p:cNvSpPr>
            <a:spLocks noGrp="1"/>
          </p:cNvSpPr>
          <p:nvPr>
            <p:ph idx="1"/>
          </p:nvPr>
        </p:nvSpPr>
        <p:spPr>
          <a:xfrm>
            <a:off x="549275" y="1628800"/>
            <a:ext cx="8042276" cy="4824535"/>
          </a:xfrm>
        </p:spPr>
        <p:txBody>
          <a:bodyPr>
            <a:normAutofit fontScale="70000" lnSpcReduction="20000"/>
          </a:bodyPr>
          <a:lstStyle/>
          <a:p>
            <a:pPr marL="0" indent="0">
              <a:buNone/>
            </a:pPr>
            <a:r>
              <a:rPr lang="en-US" dirty="0" smtClean="0"/>
              <a:t>“</a:t>
            </a:r>
            <a:r>
              <a:rPr lang="en-US" dirty="0"/>
              <a:t>P</a:t>
            </a:r>
            <a:r>
              <a:rPr lang="en-US" dirty="0" smtClean="0"/>
              <a:t>atterns </a:t>
            </a:r>
            <a:r>
              <a:rPr lang="en-US" dirty="0"/>
              <a:t>of symptoms resulting from use of a substance which the individual continues to take, despite experiencing problems as a </a:t>
            </a:r>
            <a:r>
              <a:rPr lang="en-US" dirty="0" smtClean="0"/>
              <a:t>result.” </a:t>
            </a:r>
          </a:p>
          <a:p>
            <a:pPr marL="0" indent="0">
              <a:buNone/>
            </a:pPr>
            <a:endParaRPr lang="en-US" dirty="0"/>
          </a:p>
          <a:p>
            <a:pPr marL="0" indent="0">
              <a:buNone/>
            </a:pPr>
            <a:r>
              <a:rPr lang="en-US" dirty="0" smtClean="0"/>
              <a:t>Substance </a:t>
            </a:r>
            <a:r>
              <a:rPr lang="en-US" dirty="0"/>
              <a:t>use disorders span a wide variety of problems arising from substance use, and cover 11 different criteria</a:t>
            </a:r>
            <a:r>
              <a:rPr lang="en-US" dirty="0" smtClean="0"/>
              <a:t>:</a:t>
            </a:r>
          </a:p>
          <a:p>
            <a:pPr marL="0" indent="0">
              <a:buNone/>
            </a:pPr>
            <a:endParaRPr lang="en-US" dirty="0"/>
          </a:p>
          <a:p>
            <a:pPr marL="457200" indent="-457200">
              <a:buFont typeface="+mj-lt"/>
              <a:buAutoNum type="arabicPeriod"/>
            </a:pPr>
            <a:r>
              <a:rPr lang="en-US" b="1" i="1" u="sng" dirty="0"/>
              <a:t>Impaired control</a:t>
            </a:r>
            <a:r>
              <a:rPr lang="en-US" i="1" dirty="0"/>
              <a:t>:</a:t>
            </a:r>
            <a:r>
              <a:rPr lang="en-US" dirty="0"/>
              <a:t> </a:t>
            </a:r>
            <a:r>
              <a:rPr lang="en-US" dirty="0">
                <a:solidFill>
                  <a:srgbClr val="008000"/>
                </a:solidFill>
              </a:rPr>
              <a:t>(1) </a:t>
            </a:r>
            <a:r>
              <a:rPr lang="en-US" dirty="0"/>
              <a:t>taking more or for longer than intended</a:t>
            </a:r>
            <a:r>
              <a:rPr lang="en-US" dirty="0" smtClean="0"/>
              <a:t>,                      </a:t>
            </a:r>
            <a:r>
              <a:rPr lang="en-US" dirty="0" smtClean="0">
                <a:solidFill>
                  <a:srgbClr val="008000"/>
                </a:solidFill>
              </a:rPr>
              <a:t>(</a:t>
            </a:r>
            <a:r>
              <a:rPr lang="en-US" dirty="0">
                <a:solidFill>
                  <a:srgbClr val="008000"/>
                </a:solidFill>
              </a:rPr>
              <a:t>2) </a:t>
            </a:r>
            <a:r>
              <a:rPr lang="en-US" dirty="0"/>
              <a:t>unsuccessful efforts to stop or cut down use, </a:t>
            </a:r>
            <a:r>
              <a:rPr lang="en-US" dirty="0">
                <a:solidFill>
                  <a:srgbClr val="008000"/>
                </a:solidFill>
              </a:rPr>
              <a:t>(3)</a:t>
            </a:r>
            <a:r>
              <a:rPr lang="en-US" dirty="0">
                <a:solidFill>
                  <a:schemeClr val="accent3"/>
                </a:solidFill>
              </a:rPr>
              <a:t> </a:t>
            </a:r>
            <a:r>
              <a:rPr lang="en-US" dirty="0"/>
              <a:t>spending a great deal of time obtaining, using, or recovering from use,</a:t>
            </a:r>
            <a:r>
              <a:rPr lang="en-US" dirty="0">
                <a:solidFill>
                  <a:schemeClr val="accent3"/>
                </a:solidFill>
              </a:rPr>
              <a:t> </a:t>
            </a:r>
            <a:r>
              <a:rPr lang="en-US" dirty="0">
                <a:solidFill>
                  <a:srgbClr val="008000"/>
                </a:solidFill>
              </a:rPr>
              <a:t>(4) </a:t>
            </a:r>
            <a:r>
              <a:rPr lang="en-US" dirty="0"/>
              <a:t>craving for substance.</a:t>
            </a:r>
            <a:br>
              <a:rPr lang="en-US" dirty="0"/>
            </a:br>
            <a:endParaRPr lang="en-US" dirty="0"/>
          </a:p>
          <a:p>
            <a:pPr marL="457200" indent="-457200">
              <a:buFont typeface="+mj-lt"/>
              <a:buAutoNum type="arabicPeriod"/>
            </a:pPr>
            <a:r>
              <a:rPr lang="en-US" b="1" i="1" u="sng" dirty="0"/>
              <a:t>Social impairment</a:t>
            </a:r>
            <a:r>
              <a:rPr lang="en-US" i="1" dirty="0"/>
              <a:t>:</a:t>
            </a:r>
            <a:r>
              <a:rPr lang="en-US" dirty="0"/>
              <a:t> </a:t>
            </a:r>
            <a:r>
              <a:rPr lang="en-US" dirty="0">
                <a:solidFill>
                  <a:srgbClr val="008000"/>
                </a:solidFill>
              </a:rPr>
              <a:t>(5) </a:t>
            </a:r>
            <a:r>
              <a:rPr lang="en-US" dirty="0"/>
              <a:t>failure to fulfill major obligations due to use,   </a:t>
            </a:r>
            <a:r>
              <a:rPr lang="en-US" dirty="0" smtClean="0"/>
              <a:t>         </a:t>
            </a:r>
            <a:r>
              <a:rPr lang="en-US" dirty="0" smtClean="0">
                <a:solidFill>
                  <a:schemeClr val="accent3"/>
                </a:solidFill>
              </a:rPr>
              <a:t> </a:t>
            </a:r>
            <a:r>
              <a:rPr lang="en-US" dirty="0">
                <a:solidFill>
                  <a:srgbClr val="008000"/>
                </a:solidFill>
              </a:rPr>
              <a:t>(6) </a:t>
            </a:r>
            <a:r>
              <a:rPr lang="en-US" dirty="0"/>
              <a:t>continued use despite problems caused or exacerbated by use,    </a:t>
            </a:r>
            <a:r>
              <a:rPr lang="en-US" dirty="0">
                <a:solidFill>
                  <a:srgbClr val="008000"/>
                </a:solidFill>
              </a:rPr>
              <a:t> </a:t>
            </a:r>
            <a:r>
              <a:rPr lang="en-US" dirty="0" smtClean="0">
                <a:solidFill>
                  <a:srgbClr val="008000"/>
                </a:solidFill>
              </a:rPr>
              <a:t>        (</a:t>
            </a:r>
            <a:r>
              <a:rPr lang="en-US" dirty="0">
                <a:solidFill>
                  <a:srgbClr val="008000"/>
                </a:solidFill>
              </a:rPr>
              <a:t>7) </a:t>
            </a:r>
            <a:r>
              <a:rPr lang="en-US" dirty="0"/>
              <a:t>important activities given up or reduced because of substance use. </a:t>
            </a:r>
            <a:br>
              <a:rPr lang="en-US" dirty="0"/>
            </a:br>
            <a:endParaRPr lang="en-US" dirty="0"/>
          </a:p>
          <a:p>
            <a:pPr marL="457200" indent="-457200">
              <a:buFont typeface="+mj-lt"/>
              <a:buAutoNum type="arabicPeriod"/>
            </a:pPr>
            <a:r>
              <a:rPr lang="en-US" b="1" i="1" u="sng" dirty="0"/>
              <a:t>Risky use</a:t>
            </a:r>
            <a:r>
              <a:rPr lang="en-US" i="1" u="sng" dirty="0"/>
              <a:t>:</a:t>
            </a:r>
            <a:r>
              <a:rPr lang="en-US" dirty="0"/>
              <a:t> </a:t>
            </a:r>
            <a:r>
              <a:rPr lang="en-US" dirty="0">
                <a:solidFill>
                  <a:srgbClr val="008000"/>
                </a:solidFill>
              </a:rPr>
              <a:t>(8) </a:t>
            </a:r>
            <a:r>
              <a:rPr lang="en-US" dirty="0"/>
              <a:t>recurrent use in hazardous situations, </a:t>
            </a:r>
            <a:r>
              <a:rPr lang="en-US" dirty="0">
                <a:solidFill>
                  <a:srgbClr val="008000"/>
                </a:solidFill>
              </a:rPr>
              <a:t>(9) </a:t>
            </a:r>
            <a:r>
              <a:rPr lang="en-US" dirty="0"/>
              <a:t>continued use despite physical or psychological problems that are caused or exacerbated by substance use.</a:t>
            </a:r>
            <a:br>
              <a:rPr lang="en-US" dirty="0"/>
            </a:br>
            <a:endParaRPr lang="en-US" dirty="0"/>
          </a:p>
          <a:p>
            <a:pPr marL="457200" indent="-457200">
              <a:buFont typeface="+mj-lt"/>
              <a:buAutoNum type="arabicPeriod"/>
            </a:pPr>
            <a:r>
              <a:rPr lang="en-US" b="1" i="1" u="sng" dirty="0"/>
              <a:t>Pharmacologic dependence</a:t>
            </a:r>
            <a:r>
              <a:rPr lang="en-US" i="1" u="sng" dirty="0"/>
              <a:t>:</a:t>
            </a:r>
            <a:r>
              <a:rPr lang="en-US" dirty="0"/>
              <a:t> </a:t>
            </a:r>
            <a:r>
              <a:rPr lang="en-US" dirty="0">
                <a:solidFill>
                  <a:srgbClr val="008000"/>
                </a:solidFill>
              </a:rPr>
              <a:t>(10)</a:t>
            </a:r>
            <a:r>
              <a:rPr lang="en-US" dirty="0">
                <a:solidFill>
                  <a:schemeClr val="accent3"/>
                </a:solidFill>
              </a:rPr>
              <a:t> </a:t>
            </a:r>
            <a:r>
              <a:rPr lang="en-US" dirty="0"/>
              <a:t>tolerance to effects of the substance,</a:t>
            </a:r>
            <a:r>
              <a:rPr lang="en-US" dirty="0">
                <a:solidFill>
                  <a:srgbClr val="008000"/>
                </a:solidFill>
              </a:rPr>
              <a:t> </a:t>
            </a:r>
            <a:r>
              <a:rPr lang="en-US" dirty="0" smtClean="0">
                <a:solidFill>
                  <a:srgbClr val="008000"/>
                </a:solidFill>
              </a:rPr>
              <a:t>  (</a:t>
            </a:r>
            <a:r>
              <a:rPr lang="en-US" dirty="0">
                <a:solidFill>
                  <a:srgbClr val="008000"/>
                </a:solidFill>
              </a:rPr>
              <a:t>11) </a:t>
            </a:r>
            <a:r>
              <a:rPr lang="en-US" dirty="0"/>
              <a:t>withdrawal symptoms when not using or using less</a:t>
            </a:r>
            <a:r>
              <a:rPr lang="en-US" dirty="0" smtClean="0"/>
              <a:t>.</a:t>
            </a:r>
            <a:endParaRPr lang="en-US" dirty="0"/>
          </a:p>
        </p:txBody>
      </p:sp>
      <p:sp>
        <p:nvSpPr>
          <p:cNvPr id="4" name="TextBox 3"/>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1369010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685800"/>
            <a:ext cx="8042276" cy="5839544"/>
          </a:xfrm>
        </p:spPr>
        <p:txBody>
          <a:bodyPr>
            <a:normAutofit/>
          </a:bodyPr>
          <a:lstStyle/>
          <a:p>
            <a:r>
              <a:rPr lang="en-US" dirty="0"/>
              <a:t>The DSM 5 allows clinicians to specify how severe the </a:t>
            </a:r>
            <a:r>
              <a:rPr lang="en-US" dirty="0">
                <a:solidFill>
                  <a:srgbClr val="000000"/>
                </a:solidFill>
              </a:rPr>
              <a:t>substance use disorder is</a:t>
            </a:r>
            <a:r>
              <a:rPr lang="en-US" dirty="0"/>
              <a:t>, depending on how many symptoms are </a:t>
            </a:r>
            <a:r>
              <a:rPr lang="en-US" dirty="0" smtClean="0"/>
              <a:t>identified:</a:t>
            </a:r>
          </a:p>
          <a:p>
            <a:pPr lvl="1"/>
            <a:r>
              <a:rPr lang="en-US" sz="2400" dirty="0" smtClean="0"/>
              <a:t>2-3 = </a:t>
            </a:r>
            <a:r>
              <a:rPr lang="en-US" sz="2400" dirty="0"/>
              <a:t>indicate a mild substance use </a:t>
            </a:r>
            <a:r>
              <a:rPr lang="en-US" sz="2400" dirty="0" smtClean="0"/>
              <a:t>disorder</a:t>
            </a:r>
          </a:p>
          <a:p>
            <a:pPr lvl="1"/>
            <a:r>
              <a:rPr lang="en-US" sz="2400" dirty="0" smtClean="0"/>
              <a:t>4-5 = indicate </a:t>
            </a:r>
            <a:r>
              <a:rPr lang="en-US" sz="2400" dirty="0"/>
              <a:t>a moderate substance use </a:t>
            </a:r>
            <a:r>
              <a:rPr lang="en-US" sz="2400" dirty="0" smtClean="0"/>
              <a:t>disorder</a:t>
            </a:r>
          </a:p>
          <a:p>
            <a:pPr lvl="1"/>
            <a:r>
              <a:rPr lang="en-US" sz="2400" dirty="0" smtClean="0"/>
              <a:t>6+ = indicate </a:t>
            </a:r>
            <a:r>
              <a:rPr lang="en-US" sz="2400" dirty="0"/>
              <a:t>a severe substance use </a:t>
            </a:r>
            <a:r>
              <a:rPr lang="en-US" sz="2400" dirty="0" smtClean="0"/>
              <a:t>disorder</a:t>
            </a:r>
          </a:p>
          <a:p>
            <a:pPr marL="0" indent="0">
              <a:buNone/>
            </a:pPr>
            <a:r>
              <a:rPr lang="en-US" dirty="0" smtClean="0"/>
              <a:t> </a:t>
            </a:r>
          </a:p>
          <a:p>
            <a:r>
              <a:rPr lang="en-US" dirty="0" smtClean="0"/>
              <a:t>Clinicians </a:t>
            </a:r>
            <a:r>
              <a:rPr lang="en-US" dirty="0"/>
              <a:t>can also add “</a:t>
            </a:r>
            <a:r>
              <a:rPr lang="en-US" dirty="0" smtClean="0"/>
              <a:t>in early remission,</a:t>
            </a:r>
            <a:r>
              <a:rPr lang="en-US" dirty="0"/>
              <a:t>” “in sustained remission,” “on maintenance therapy,” and “in a controlled </a:t>
            </a:r>
            <a:r>
              <a:rPr lang="en-US" dirty="0" smtClean="0"/>
              <a:t>environment” </a:t>
            </a:r>
          </a:p>
        </p:txBody>
      </p:sp>
      <p:sp>
        <p:nvSpPr>
          <p:cNvPr id="4" name="TextBox 3"/>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78312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Induced Disorders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Symptoms </a:t>
            </a:r>
            <a:r>
              <a:rPr lang="en-US" dirty="0"/>
              <a:t>that can be caused directly by the drug </a:t>
            </a:r>
            <a:r>
              <a:rPr lang="en-US" b="1" dirty="0"/>
              <a:t>during or immediately after</a:t>
            </a:r>
            <a:r>
              <a:rPr lang="en-US" dirty="0"/>
              <a:t> individual episodes of </a:t>
            </a:r>
            <a:r>
              <a:rPr lang="en-US" dirty="0" smtClean="0"/>
              <a:t>use</a:t>
            </a:r>
          </a:p>
          <a:p>
            <a:pPr marL="0" indent="0">
              <a:buNone/>
            </a:pPr>
            <a:endParaRPr lang="en-US" dirty="0" smtClean="0"/>
          </a:p>
          <a:p>
            <a:pPr marL="0" indent="0">
              <a:buNone/>
            </a:pPr>
            <a:r>
              <a:rPr lang="en-US" dirty="0" smtClean="0"/>
              <a:t>Substance-induced disorders include:</a:t>
            </a:r>
          </a:p>
          <a:p>
            <a:pPr marL="0" indent="0">
              <a:buClr>
                <a:schemeClr val="accent3"/>
              </a:buClr>
              <a:buNone/>
            </a:pPr>
            <a:r>
              <a:rPr lang="en-US" dirty="0" smtClean="0">
                <a:solidFill>
                  <a:srgbClr val="000000"/>
                </a:solidFill>
              </a:rPr>
              <a:t>1. </a:t>
            </a:r>
            <a:r>
              <a:rPr lang="en-US" dirty="0" smtClean="0"/>
              <a:t>Intoxication </a:t>
            </a:r>
          </a:p>
          <a:p>
            <a:pPr marL="0" indent="0">
              <a:buClr>
                <a:schemeClr val="accent3"/>
              </a:buClr>
              <a:buNone/>
            </a:pPr>
            <a:r>
              <a:rPr lang="en-US" dirty="0" smtClean="0">
                <a:solidFill>
                  <a:srgbClr val="000000"/>
                </a:solidFill>
              </a:rPr>
              <a:t>2. </a:t>
            </a:r>
            <a:r>
              <a:rPr lang="en-US" dirty="0" smtClean="0"/>
              <a:t>Withdrawal </a:t>
            </a:r>
          </a:p>
          <a:p>
            <a:pPr marL="0" indent="0">
              <a:buClr>
                <a:schemeClr val="accent3"/>
              </a:buClr>
              <a:buNone/>
            </a:pPr>
            <a:r>
              <a:rPr lang="en-US" dirty="0" smtClean="0">
                <a:solidFill>
                  <a:srgbClr val="000000"/>
                </a:solidFill>
              </a:rPr>
              <a:t>3. </a:t>
            </a:r>
            <a:r>
              <a:rPr lang="en-US" dirty="0" smtClean="0"/>
              <a:t>Substance induced mental disorders (including psychosis, depressive disorders, anxiety disorders, obsessive-compulsive, sleep disorders, sexual dysfunctions, delirium, etc</a:t>
            </a:r>
            <a:r>
              <a:rPr lang="en-US" dirty="0"/>
              <a:t>.</a:t>
            </a:r>
            <a:r>
              <a:rPr lang="en-US" dirty="0" smtClean="0"/>
              <a:t>)</a:t>
            </a:r>
            <a:endParaRPr lang="en-US" dirty="0"/>
          </a:p>
        </p:txBody>
      </p:sp>
      <p:sp>
        <p:nvSpPr>
          <p:cNvPr id="4" name="TextBox 3"/>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238525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DSM-4 vs DSM-5 Changes in Addiction</a:t>
            </a:r>
            <a:endParaRPr lang="en-CA" dirty="0"/>
          </a:p>
        </p:txBody>
      </p:sp>
      <p:sp>
        <p:nvSpPr>
          <p:cNvPr id="3" name="Content Placeholder 2"/>
          <p:cNvSpPr>
            <a:spLocks noGrp="1"/>
          </p:cNvSpPr>
          <p:nvPr>
            <p:ph idx="1"/>
          </p:nvPr>
        </p:nvSpPr>
        <p:spPr/>
        <p:txBody>
          <a:bodyPr>
            <a:normAutofit fontScale="85000" lnSpcReduction="10000"/>
          </a:bodyPr>
          <a:lstStyle/>
          <a:p>
            <a:r>
              <a:rPr lang="en-US" dirty="0" smtClean="0"/>
              <a:t>Gambling Disorder has now been added under “Addictions” in DSM-5 </a:t>
            </a:r>
          </a:p>
          <a:p>
            <a:r>
              <a:rPr lang="en-US" dirty="0" smtClean="0"/>
              <a:t>Substance Abuse Disorders do NOT separate “abuse” from “dependence”, as it did in DSM-4</a:t>
            </a:r>
          </a:p>
          <a:p>
            <a:r>
              <a:rPr lang="en-US" dirty="0" smtClean="0"/>
              <a:t>Criterion for craving and strong urge has been added </a:t>
            </a:r>
          </a:p>
          <a:p>
            <a:r>
              <a:rPr lang="en-US" dirty="0" smtClean="0"/>
              <a:t>Criterion for legal problems has been removed in DSM-5</a:t>
            </a:r>
          </a:p>
          <a:p>
            <a:r>
              <a:rPr lang="en-US" dirty="0" smtClean="0"/>
              <a:t>Threshold is at 2 or more criteria instead of 1 or more</a:t>
            </a:r>
          </a:p>
          <a:p>
            <a:r>
              <a:rPr lang="en-US" dirty="0" smtClean="0"/>
              <a:t>Cannabis withdrawal and caffeine withdrawal are new disorders</a:t>
            </a:r>
          </a:p>
          <a:p>
            <a:r>
              <a:rPr lang="en-US" dirty="0" smtClean="0"/>
              <a:t>Severity in DSM-5 SUD is based on number of criteria:</a:t>
            </a:r>
          </a:p>
          <a:p>
            <a:pPr lvl="1"/>
            <a:r>
              <a:rPr lang="en-US" dirty="0" smtClean="0"/>
              <a:t>DSM-4 specifier for physiological subtype and polysubstance dependence is eliminated</a:t>
            </a:r>
          </a:p>
          <a:p>
            <a:pPr lvl="1"/>
            <a:r>
              <a:rPr lang="en-US" dirty="0" smtClean="0"/>
              <a:t>Early remission in DSM-5 is defined as at least 3 but less than 12 months without meeting substance use disorder criteria (except craving) and sustained remission is defined as at least 12 months without meeting criteria (except craving)</a:t>
            </a:r>
          </a:p>
          <a:p>
            <a:pPr lvl="1"/>
            <a:r>
              <a:rPr lang="en-US" dirty="0" smtClean="0"/>
              <a:t>New specifiers include: “in a controlled environment” and “on maintenance therapy” as the situation warrants			</a:t>
            </a:r>
            <a:endParaRPr lang="en-US" sz="1400" dirty="0" smtClean="0"/>
          </a:p>
        </p:txBody>
      </p:sp>
      <p:sp>
        <p:nvSpPr>
          <p:cNvPr id="4" name="TextBox 3"/>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110583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to DSM-5: Gambling Disorder</a:t>
            </a:r>
            <a:endParaRPr lang="en-US" dirty="0"/>
          </a:p>
        </p:txBody>
      </p:sp>
      <p:sp>
        <p:nvSpPr>
          <p:cNvPr id="3" name="Content Placeholder 2"/>
          <p:cNvSpPr>
            <a:spLocks noGrp="1"/>
          </p:cNvSpPr>
          <p:nvPr>
            <p:ph idx="1"/>
          </p:nvPr>
        </p:nvSpPr>
        <p:spPr>
          <a:xfrm>
            <a:off x="549275" y="1600200"/>
            <a:ext cx="8042276" cy="4800599"/>
          </a:xfrm>
        </p:spPr>
        <p:txBody>
          <a:bodyPr>
            <a:normAutofit fontScale="77500" lnSpcReduction="20000"/>
          </a:bodyPr>
          <a:lstStyle/>
          <a:p>
            <a:r>
              <a:rPr lang="en-US" dirty="0" smtClean="0"/>
              <a:t>Persistent and recurrent problematic gambling behaviour leading to clinically significant impairment or distress, as indicated by the individual exhibiting four (or more) of the following in a 12-month period:</a:t>
            </a:r>
          </a:p>
          <a:p>
            <a:pPr lvl="1"/>
            <a:r>
              <a:rPr lang="en-US" dirty="0" smtClean="0"/>
              <a:t>Needs to gamble with increasing amounts of money in order to achieve the desired excitement.</a:t>
            </a:r>
          </a:p>
          <a:p>
            <a:pPr lvl="1"/>
            <a:r>
              <a:rPr lang="en-US" dirty="0" smtClean="0"/>
              <a:t>Is restless or irritable when attempting to cut down or stop gambling.</a:t>
            </a:r>
          </a:p>
          <a:p>
            <a:pPr lvl="1"/>
            <a:r>
              <a:rPr lang="en-US" dirty="0" smtClean="0"/>
              <a:t>Has made repeated unsuccessful efforts to control, cut back, or stop gambling.</a:t>
            </a:r>
          </a:p>
          <a:p>
            <a:pPr lvl="1"/>
            <a:r>
              <a:rPr lang="en-US" dirty="0" smtClean="0"/>
              <a:t>Is often preoccupied with gambling (e.g., having persistent thoughts of reliving past gambling experiences, handicapping or planning the next venture, thinking of ways to get money with which to gamble).</a:t>
            </a:r>
          </a:p>
          <a:p>
            <a:pPr lvl="1"/>
            <a:r>
              <a:rPr lang="en-US" dirty="0" smtClean="0"/>
              <a:t>Often gambles when feeling distressed (e.g., helpless, guilty, anxious, depressed).</a:t>
            </a:r>
          </a:p>
          <a:p>
            <a:pPr lvl="1"/>
            <a:r>
              <a:rPr lang="en-US" dirty="0" smtClean="0"/>
              <a:t>After losing money gambling, often returns another day to get even (“chasing” one’s losses).</a:t>
            </a:r>
          </a:p>
          <a:p>
            <a:pPr lvl="1"/>
            <a:r>
              <a:rPr lang="en-US" dirty="0" smtClean="0"/>
              <a:t>Lies to conceal the extent of involvement with gambling.</a:t>
            </a:r>
          </a:p>
          <a:p>
            <a:pPr lvl="1"/>
            <a:r>
              <a:rPr lang="en-US" dirty="0" smtClean="0"/>
              <a:t>Has jeopardized or lost a significant relationship, job, or educational or career opportunity because of gambling.</a:t>
            </a:r>
          </a:p>
          <a:p>
            <a:pPr lvl="1"/>
            <a:r>
              <a:rPr lang="en-US" dirty="0" smtClean="0"/>
              <a:t>Relies on others to provide money to relieve desperate financial situations caused by gambling.</a:t>
            </a:r>
            <a:br>
              <a:rPr lang="en-US" dirty="0" smtClean="0"/>
            </a:br>
            <a:r>
              <a:rPr lang="en-US" dirty="0" smtClean="0"/>
              <a:t>			</a:t>
            </a:r>
            <a:r>
              <a:rPr lang="en-US" dirty="0"/>
              <a:t>	</a:t>
            </a:r>
            <a:r>
              <a:rPr lang="en-US" dirty="0" smtClean="0"/>
              <a:t>				</a:t>
            </a:r>
            <a:endParaRPr lang="en-US" dirty="0"/>
          </a:p>
        </p:txBody>
      </p:sp>
      <p:sp>
        <p:nvSpPr>
          <p:cNvPr id="4" name="TextBox 3"/>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362140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Addiction?</a:t>
            </a:r>
            <a:endParaRPr lang="en-CA" dirty="0"/>
          </a:p>
        </p:txBody>
      </p:sp>
      <p:sp>
        <p:nvSpPr>
          <p:cNvPr id="3" name="Content Placeholder 2"/>
          <p:cNvSpPr>
            <a:spLocks noGrp="1"/>
          </p:cNvSpPr>
          <p:nvPr>
            <p:ph idx="1"/>
          </p:nvPr>
        </p:nvSpPr>
        <p:spPr/>
        <p:txBody>
          <a:bodyPr/>
          <a:lstStyle/>
          <a:p>
            <a:pPr marL="0" lvl="1" indent="0">
              <a:buNone/>
            </a:pPr>
            <a:r>
              <a:rPr lang="en-US" sz="2800" dirty="0" smtClean="0">
                <a:hlinkClick r:id="rId2"/>
              </a:rPr>
              <a:t>Click Here to watch video on What Causes Addiction?</a:t>
            </a:r>
            <a:r>
              <a:rPr lang="en-US" sz="2800" dirty="0" smtClean="0"/>
              <a:t> (5:40mins)</a:t>
            </a:r>
          </a:p>
          <a:p>
            <a:pPr marL="0" lvl="1" indent="0">
              <a:buNone/>
            </a:pPr>
            <a:endParaRPr lang="en-US" sz="2800" dirty="0" smtClean="0"/>
          </a:p>
          <a:p>
            <a:pPr marL="0" lvl="1" indent="0">
              <a:buNone/>
            </a:pPr>
            <a:r>
              <a:rPr lang="en-US" sz="2800" dirty="0" smtClean="0"/>
              <a:t>Client’s Story</a:t>
            </a:r>
            <a:endParaRPr lang="en-US" sz="2800" dirty="0"/>
          </a:p>
          <a:p>
            <a:pPr marL="0" lvl="1" indent="0">
              <a:buNone/>
            </a:pPr>
            <a:r>
              <a:rPr lang="en-US" sz="2800" dirty="0" smtClean="0">
                <a:hlinkClick r:id="rId3"/>
              </a:rPr>
              <a:t>Click here to watch a video on a Client’s Story</a:t>
            </a:r>
            <a:r>
              <a:rPr lang="en-US" sz="2800" dirty="0" smtClean="0"/>
              <a:t> (5:30mins)</a:t>
            </a:r>
            <a:endParaRPr lang="en-US" sz="2800" dirty="0"/>
          </a:p>
          <a:p>
            <a:pPr marL="0" lvl="1" indent="0">
              <a:buNone/>
            </a:pPr>
            <a:endParaRPr lang="en-US" sz="2800" dirty="0" smtClean="0"/>
          </a:p>
          <a:p>
            <a:pPr marL="0" lvl="1" indent="0">
              <a:buNone/>
            </a:pPr>
            <a:endParaRPr lang="en-US" sz="2800" dirty="0"/>
          </a:p>
          <a:p>
            <a:pPr marL="0" indent="0">
              <a:buNone/>
            </a:pPr>
            <a:endParaRPr lang="en-CA" dirty="0"/>
          </a:p>
        </p:txBody>
      </p:sp>
    </p:spTree>
    <p:extLst>
      <p:ext uri="{BB962C8B-B14F-4D97-AF65-F5344CB8AC3E}">
        <p14:creationId xmlns:p14="http://schemas.microsoft.com/office/powerpoint/2010/main" val="223698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814664"/>
            <a:ext cx="3816424" cy="990600"/>
          </a:xfrm>
        </p:spPr>
        <p:txBody>
          <a:bodyPr>
            <a:normAutofit fontScale="90000"/>
          </a:bodyPr>
          <a:lstStyle/>
          <a:p>
            <a:pPr algn="ctr"/>
            <a:r>
              <a:rPr lang="en-US" dirty="0" smtClean="0"/>
              <a:t>Continuum </a:t>
            </a:r>
            <a:r>
              <a:rPr lang="en-US" dirty="0"/>
              <a:t>of </a:t>
            </a:r>
            <a:r>
              <a:rPr lang="en-US" dirty="0" smtClean="0"/>
              <a:t/>
            </a:r>
            <a:br>
              <a:rPr lang="en-US" dirty="0" smtClean="0"/>
            </a:br>
            <a:r>
              <a:rPr lang="en-US" dirty="0" smtClean="0"/>
              <a:t>Substance Use</a:t>
            </a:r>
            <a:r>
              <a:rPr lang="en-US" dirty="0" smtClean="0">
                <a:solidFill>
                  <a:srgbClr val="738450"/>
                </a:solidFill>
              </a:rPr>
              <a:t/>
            </a:r>
            <a:br>
              <a:rPr lang="en-US" dirty="0" smtClean="0">
                <a:solidFill>
                  <a:srgbClr val="738450"/>
                </a:solidFill>
              </a:rPr>
            </a:br>
            <a:r>
              <a:rPr lang="en-US" dirty="0">
                <a:solidFill>
                  <a:srgbClr val="738450"/>
                </a:solidFill>
              </a:rPr>
              <a:t/>
            </a:r>
            <a:br>
              <a:rPr lang="en-US" dirty="0">
                <a:solidFill>
                  <a:srgbClr val="738450"/>
                </a:solidFill>
              </a:rPr>
            </a:br>
            <a:r>
              <a:rPr lang="en-US" dirty="0">
                <a:solidFill>
                  <a:srgbClr val="738450"/>
                </a:solidFill>
              </a:rPr>
              <a:t/>
            </a:r>
            <a:br>
              <a:rPr lang="en-US" dirty="0">
                <a:solidFill>
                  <a:srgbClr val="738450"/>
                </a:solidFill>
              </a:rPr>
            </a:br>
            <a:r>
              <a:rPr lang="en-US" sz="2000" i="1" dirty="0" smtClean="0">
                <a:solidFill>
                  <a:srgbClr val="000000"/>
                </a:solidFill>
              </a:rPr>
              <a:t>*SUD= Substance Use Disorder</a:t>
            </a:r>
            <a:endParaRPr lang="en-US" sz="2000" i="1"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5" y="0"/>
            <a:ext cx="9168455" cy="3048000"/>
          </a:xfrm>
          <a:prstGeom prst="rect">
            <a:avLst/>
          </a:prstGeom>
          <a:solidFill>
            <a:schemeClr val="bg1"/>
          </a:solidFill>
          <a:ln>
            <a:noFill/>
          </a:ln>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319"/>
          <a:stretch/>
        </p:blipFill>
        <p:spPr bwMode="auto">
          <a:xfrm>
            <a:off x="4788025" y="3078042"/>
            <a:ext cx="4355976" cy="380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451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of Substance Use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973409"/>
              </p:ext>
            </p:extLst>
          </p:nvPr>
        </p:nvGraphicFramePr>
        <p:xfrm>
          <a:off x="457200" y="1600200"/>
          <a:ext cx="8229600" cy="5049520"/>
        </p:xfrm>
        <a:graphic>
          <a:graphicData uri="http://schemas.openxmlformats.org/drawingml/2006/table">
            <a:tbl>
              <a:tblPr firstRow="1" bandRow="1">
                <a:tableStyleId>{5C22544A-7EE6-4342-B048-85BDC9FD1C3A}</a:tableStyleId>
              </a:tblPr>
              <a:tblGrid>
                <a:gridCol w="2098576"/>
                <a:gridCol w="6131024"/>
              </a:tblGrid>
              <a:tr h="370840">
                <a:tc>
                  <a:txBody>
                    <a:bodyPr/>
                    <a:lstStyle/>
                    <a:p>
                      <a:pPr algn="ctr"/>
                      <a:r>
                        <a:rPr lang="en-US" sz="2000" dirty="0" smtClean="0"/>
                        <a:t>Type</a:t>
                      </a:r>
                      <a:endParaRPr lang="en-US" sz="2000" dirty="0"/>
                    </a:p>
                  </a:txBody>
                  <a:tcPr/>
                </a:tc>
                <a:tc>
                  <a:txBody>
                    <a:bodyPr/>
                    <a:lstStyle/>
                    <a:p>
                      <a:pPr algn="ctr"/>
                      <a:r>
                        <a:rPr lang="en-US" sz="2000" dirty="0" smtClean="0"/>
                        <a:t>Description</a:t>
                      </a:r>
                      <a:endParaRPr lang="en-US" sz="2000" dirty="0"/>
                    </a:p>
                  </a:txBody>
                  <a:tcPr/>
                </a:tc>
              </a:tr>
              <a:tr h="370840">
                <a:tc>
                  <a:txBody>
                    <a:bodyPr/>
                    <a:lstStyle/>
                    <a:p>
                      <a:pPr algn="l"/>
                      <a:r>
                        <a:rPr lang="en-US" sz="1600">
                          <a:effectLst/>
                        </a:rPr>
                        <a:t>Non-use</a:t>
                      </a:r>
                    </a:p>
                  </a:txBody>
                  <a:tcPr marL="38100" marR="38100" marT="38100" marB="38100"/>
                </a:tc>
                <a:tc>
                  <a:txBody>
                    <a:bodyPr/>
                    <a:lstStyle/>
                    <a:p>
                      <a:pPr algn="l"/>
                      <a:r>
                        <a:rPr lang="en-US" sz="1600" dirty="0" smtClean="0">
                          <a:effectLst/>
                        </a:rPr>
                        <a:t>Do not use alcohol or drugs</a:t>
                      </a:r>
                      <a:endParaRPr lang="en-US" sz="1600" dirty="0">
                        <a:effectLst/>
                      </a:endParaRPr>
                    </a:p>
                  </a:txBody>
                  <a:tcPr marL="38100" marR="38100" marT="38100" marB="38100"/>
                </a:tc>
              </a:tr>
              <a:tr h="370840">
                <a:tc>
                  <a:txBody>
                    <a:bodyPr/>
                    <a:lstStyle/>
                    <a:p>
                      <a:pPr algn="l"/>
                      <a:r>
                        <a:rPr lang="en-US" sz="1600">
                          <a:effectLst/>
                        </a:rPr>
                        <a:t>Experimental use</a:t>
                      </a:r>
                    </a:p>
                  </a:txBody>
                  <a:tcPr marL="38100" marR="38100" marT="38100" marB="38100"/>
                </a:tc>
                <a:tc>
                  <a:txBody>
                    <a:bodyPr/>
                    <a:lstStyle/>
                    <a:p>
                      <a:pPr algn="l"/>
                      <a:r>
                        <a:rPr lang="en-US" sz="1600" dirty="0" smtClean="0">
                          <a:effectLst/>
                        </a:rPr>
                        <a:t>Person tries drug out drug to curiosity. May or may not try drug again </a:t>
                      </a:r>
                      <a:endParaRPr lang="en-US" sz="1600" dirty="0">
                        <a:effectLst/>
                      </a:endParaRPr>
                    </a:p>
                  </a:txBody>
                  <a:tcPr marL="38100" marR="38100" marT="38100" marB="38100"/>
                </a:tc>
              </a:tr>
              <a:tr h="370840">
                <a:tc>
                  <a:txBody>
                    <a:bodyPr/>
                    <a:lstStyle/>
                    <a:p>
                      <a:pPr algn="l"/>
                      <a:r>
                        <a:rPr lang="en-US" sz="1600" dirty="0" smtClean="0">
                          <a:effectLst/>
                        </a:rPr>
                        <a:t>Social/Recreational</a:t>
                      </a:r>
                      <a:r>
                        <a:rPr lang="en-US" sz="1600" baseline="0" dirty="0" smtClean="0">
                          <a:effectLst/>
                        </a:rPr>
                        <a:t> Use</a:t>
                      </a:r>
                      <a:endParaRPr lang="en-US" sz="1600" dirty="0">
                        <a:effectLst/>
                      </a:endParaRPr>
                    </a:p>
                  </a:txBody>
                  <a:tcPr marL="38100" marR="38100" marT="38100" marB="38100"/>
                </a:tc>
                <a:tc>
                  <a:txBody>
                    <a:bodyPr/>
                    <a:lstStyle/>
                    <a:p>
                      <a:pPr eaLnBrk="1" hangingPunct="1">
                        <a:spcBef>
                          <a:spcPct val="0"/>
                        </a:spcBef>
                      </a:pPr>
                      <a:r>
                        <a:rPr lang="en-US" altLang="en-US" sz="1600" dirty="0" smtClean="0"/>
                        <a:t>Person seeks out the substance to enhance a social occasion.  Use is irregular, infrequent, and usually occurs with others (e.g., a drink on a social occasion).</a:t>
                      </a:r>
                    </a:p>
                  </a:txBody>
                  <a:tcPr marL="38100" marR="38100" marT="38100" marB="38100"/>
                </a:tc>
              </a:tr>
              <a:tr h="370840">
                <a:tc>
                  <a:txBody>
                    <a:bodyPr/>
                    <a:lstStyle/>
                    <a:p>
                      <a:pPr algn="l"/>
                      <a:r>
                        <a:rPr lang="en-US" sz="1600" dirty="0" smtClean="0">
                          <a:effectLst/>
                        </a:rPr>
                        <a:t>Situational</a:t>
                      </a:r>
                      <a:r>
                        <a:rPr lang="en-US" sz="1600" baseline="0" dirty="0" smtClean="0">
                          <a:effectLst/>
                        </a:rPr>
                        <a:t> </a:t>
                      </a:r>
                      <a:r>
                        <a:rPr lang="en-US" sz="1600" dirty="0" smtClean="0">
                          <a:effectLst/>
                        </a:rPr>
                        <a:t>use</a:t>
                      </a:r>
                      <a:endParaRPr lang="en-US" sz="1600" dirty="0">
                        <a:effectLst/>
                      </a:endParaRPr>
                    </a:p>
                  </a:txBody>
                  <a:tcPr marL="38100" marR="38100" marT="38100" marB="38100"/>
                </a:tc>
                <a:tc>
                  <a:txBody>
                    <a:bodyPr/>
                    <a:lstStyle/>
                    <a:p>
                      <a:pPr eaLnBrk="1" hangingPunct="1">
                        <a:spcBef>
                          <a:spcPct val="0"/>
                        </a:spcBef>
                      </a:pPr>
                      <a:r>
                        <a:rPr lang="en-US" altLang="en-US" sz="1600" dirty="0" smtClean="0"/>
                        <a:t>There is definite pattern of use, and person associates use with a particular situation.  There is some loss of control but not yet experiencing negative consequences</a:t>
                      </a:r>
                    </a:p>
                  </a:txBody>
                  <a:tcPr marL="38100" marR="38100" marT="38100" marB="38100"/>
                </a:tc>
              </a:tr>
              <a:tr h="370840">
                <a:tc>
                  <a:txBody>
                    <a:bodyPr/>
                    <a:lstStyle/>
                    <a:p>
                      <a:pPr algn="l"/>
                      <a:r>
                        <a:rPr lang="en-US" sz="1600" dirty="0" smtClean="0">
                          <a:effectLst/>
                        </a:rPr>
                        <a:t>Intensive </a:t>
                      </a:r>
                      <a:r>
                        <a:rPr lang="en-US" sz="1600" dirty="0">
                          <a:effectLst/>
                        </a:rPr>
                        <a:t>use</a:t>
                      </a:r>
                      <a:br>
                        <a:rPr lang="en-US" sz="1600" dirty="0">
                          <a:effectLst/>
                        </a:rPr>
                      </a:br>
                      <a:endParaRPr lang="en-US" sz="1600" dirty="0">
                        <a:effectLst/>
                      </a:endParaRPr>
                    </a:p>
                  </a:txBody>
                  <a:tcPr marL="38100" marR="38100" marT="38100" marB="38100"/>
                </a:tc>
                <a:tc>
                  <a:txBody>
                    <a:bodyPr/>
                    <a:lstStyle/>
                    <a:p>
                      <a:pPr eaLnBrk="1" hangingPunct="1">
                        <a:spcBef>
                          <a:spcPct val="0"/>
                        </a:spcBef>
                      </a:pPr>
                      <a:r>
                        <a:rPr lang="en-US" altLang="en-US" sz="1600" dirty="0" smtClean="0"/>
                        <a:t>AKA bingeing – substance is used in an intense manner consuming large amounts over short period of time, or engaging in continuous use over a period of time</a:t>
                      </a:r>
                      <a:endParaRPr lang="en-US" altLang="en-US" sz="1600" b="1" dirty="0" smtClean="0"/>
                    </a:p>
                  </a:txBody>
                  <a:tcPr marL="38100" marR="38100" marT="38100" marB="38100"/>
                </a:tc>
              </a:tr>
              <a:tr h="370840">
                <a:tc>
                  <a:txBody>
                    <a:bodyPr/>
                    <a:lstStyle/>
                    <a:p>
                      <a:pPr algn="l"/>
                      <a:r>
                        <a:rPr lang="en-US" sz="1600" dirty="0" smtClean="0">
                          <a:effectLst/>
                        </a:rPr>
                        <a:t>Dependence</a:t>
                      </a:r>
                      <a:endParaRPr lang="en-US" sz="1600" dirty="0">
                        <a:effectLst/>
                      </a:endParaRPr>
                    </a:p>
                  </a:txBody>
                  <a:tcPr marL="38100" marR="38100" marT="38100" marB="38100"/>
                </a:tc>
                <a:tc>
                  <a:txBody>
                    <a:bodyPr/>
                    <a:lstStyle/>
                    <a:p>
                      <a:pPr eaLnBrk="1" hangingPunct="1">
                        <a:spcBef>
                          <a:spcPct val="0"/>
                        </a:spcBef>
                      </a:pPr>
                      <a:r>
                        <a:rPr lang="en-US" altLang="en-US" sz="1600" dirty="0" smtClean="0"/>
                        <a:t>Person is psychologically and/or physically dependent on a drug, which is used excessively and the use continues despite the person experiencing serious problems.  Degrees of dependence range from mild to compulsive, with the latter being characterized as addiction</a:t>
                      </a:r>
                    </a:p>
                  </a:txBody>
                  <a:tcPr marL="38100" marR="38100" marT="38100" marB="38100"/>
                </a:tc>
              </a:tr>
            </a:tbl>
          </a:graphicData>
        </a:graphic>
      </p:graphicFrame>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329758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noAutofit/>
          </a:bodyPr>
          <a:lstStyle/>
          <a:p>
            <a:r>
              <a:rPr lang="en-CA" dirty="0" smtClean="0"/>
              <a:t/>
            </a:r>
            <a:br>
              <a:rPr lang="en-CA" dirty="0" smtClean="0"/>
            </a:br>
            <a:r>
              <a:rPr lang="en-CA" dirty="0" smtClean="0"/>
              <a:t/>
            </a:r>
            <a:br>
              <a:rPr lang="en-CA" dirty="0" smtClean="0"/>
            </a:br>
            <a:r>
              <a:rPr lang="en-CA" dirty="0" smtClean="0"/>
              <a:t>Addiction</a:t>
            </a:r>
            <a:br>
              <a:rPr lang="en-CA" dirty="0" smtClean="0"/>
            </a:br>
            <a:r>
              <a:rPr lang="en-CA" dirty="0" smtClean="0"/>
              <a:t>&amp; Mental health</a:t>
            </a:r>
          </a:p>
        </p:txBody>
      </p:sp>
      <p:sp>
        <p:nvSpPr>
          <p:cNvPr id="94211" name="Subtitle 4"/>
          <p:cNvSpPr>
            <a:spLocks noGrp="1"/>
          </p:cNvSpPr>
          <p:nvPr>
            <p:ph type="body" idx="1"/>
          </p:nvPr>
        </p:nvSpPr>
        <p:spPr/>
        <p:txBody>
          <a:bodyPr/>
          <a:lstStyle/>
          <a:p>
            <a:endParaRPr lang="en-CA" dirty="0" smtClean="0"/>
          </a:p>
          <a:p>
            <a:endParaRPr lang="en-CA" dirty="0" smtClean="0"/>
          </a:p>
        </p:txBody>
      </p:sp>
    </p:spTree>
    <p:extLst>
      <p:ext uri="{BB962C8B-B14F-4D97-AF65-F5344CB8AC3E}">
        <p14:creationId xmlns:p14="http://schemas.microsoft.com/office/powerpoint/2010/main" val="2092175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Concurrent Disorders (CD)</a:t>
            </a:r>
            <a:endParaRPr lang="en-CA" dirty="0"/>
          </a:p>
        </p:txBody>
      </p:sp>
      <p:sp>
        <p:nvSpPr>
          <p:cNvPr id="3" name="Content Placeholder 2"/>
          <p:cNvSpPr>
            <a:spLocks noGrp="1"/>
          </p:cNvSpPr>
          <p:nvPr>
            <p:ph idx="1"/>
          </p:nvPr>
        </p:nvSpPr>
        <p:spPr/>
        <p:txBody>
          <a:bodyPr/>
          <a:lstStyle/>
          <a:p>
            <a:pPr algn="ctr"/>
            <a:endParaRPr lang="en-CA" altLang="en-US" sz="3200" dirty="0">
              <a:solidFill>
                <a:srgbClr val="000000"/>
              </a:solidFill>
              <a:latin typeface="+mj-lt"/>
            </a:endParaRPr>
          </a:p>
          <a:p>
            <a:pPr marL="0" indent="0" algn="ctr">
              <a:buNone/>
            </a:pPr>
            <a:r>
              <a:rPr lang="en-CA" altLang="en-US" sz="3200" dirty="0" smtClean="0">
                <a:solidFill>
                  <a:srgbClr val="000000"/>
                </a:solidFill>
                <a:latin typeface="+mj-lt"/>
              </a:rPr>
              <a:t>mental </a:t>
            </a:r>
            <a:r>
              <a:rPr lang="en-CA" altLang="en-US" sz="3200" dirty="0">
                <a:solidFill>
                  <a:srgbClr val="000000"/>
                </a:solidFill>
                <a:latin typeface="+mj-lt"/>
              </a:rPr>
              <a:t>health disorder(s)</a:t>
            </a:r>
          </a:p>
          <a:p>
            <a:pPr marL="0" indent="0" algn="ctr">
              <a:buNone/>
            </a:pPr>
            <a:r>
              <a:rPr lang="en-CA" altLang="en-US" sz="3200" u="sng" dirty="0">
                <a:solidFill>
                  <a:srgbClr val="000000"/>
                </a:solidFill>
                <a:latin typeface="+mj-lt"/>
              </a:rPr>
              <a:t>+ substance use disorder(s</a:t>
            </a:r>
            <a:r>
              <a:rPr lang="en-CA" altLang="en-US" sz="3200" u="sng" dirty="0" smtClean="0">
                <a:solidFill>
                  <a:srgbClr val="000000"/>
                </a:solidFill>
                <a:latin typeface="+mj-lt"/>
              </a:rPr>
              <a:t>)</a:t>
            </a:r>
          </a:p>
          <a:p>
            <a:pPr marL="0" indent="0" algn="ctr">
              <a:buNone/>
            </a:pPr>
            <a:r>
              <a:rPr lang="en-CA" altLang="en-US" sz="3200" dirty="0" smtClean="0">
                <a:solidFill>
                  <a:srgbClr val="000000"/>
                </a:solidFill>
                <a:latin typeface="+mj-lt"/>
              </a:rPr>
              <a:t>=  concurrent disorder</a:t>
            </a:r>
          </a:p>
          <a:p>
            <a:endParaRPr lang="en-CA" dirty="0">
              <a:solidFill>
                <a:srgbClr val="000000"/>
              </a:solidFill>
              <a:latin typeface="+mj-lt"/>
            </a:endParaRPr>
          </a:p>
        </p:txBody>
      </p:sp>
    </p:spTree>
    <p:extLst>
      <p:ext uri="{BB962C8B-B14F-4D97-AF65-F5344CB8AC3E}">
        <p14:creationId xmlns:p14="http://schemas.microsoft.com/office/powerpoint/2010/main" val="266353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this Module</a:t>
            </a:r>
            <a:endParaRPr lang="en-CA" dirty="0"/>
          </a:p>
        </p:txBody>
      </p:sp>
      <p:sp>
        <p:nvSpPr>
          <p:cNvPr id="3" name="Content Placeholder 2"/>
          <p:cNvSpPr>
            <a:spLocks noGrp="1"/>
          </p:cNvSpPr>
          <p:nvPr>
            <p:ph idx="1"/>
          </p:nvPr>
        </p:nvSpPr>
        <p:spPr>
          <a:xfrm>
            <a:off x="457200" y="1484784"/>
            <a:ext cx="8229600" cy="5400600"/>
          </a:xfrm>
        </p:spPr>
        <p:txBody>
          <a:bodyPr>
            <a:normAutofit/>
          </a:bodyPr>
          <a:lstStyle/>
          <a:p>
            <a:r>
              <a:rPr lang="en-US" dirty="0" smtClean="0"/>
              <a:t>Develop a basic understanding of substances and how they can be used and/or abused</a:t>
            </a:r>
          </a:p>
          <a:p>
            <a:r>
              <a:rPr lang="en-US" dirty="0" smtClean="0"/>
              <a:t>Learn about therapeutic options for addiction, including harm reduction approaches</a:t>
            </a:r>
          </a:p>
          <a:p>
            <a:r>
              <a:rPr lang="en-US" dirty="0" smtClean="0"/>
              <a:t>Understand the impact of substance use on mental health and vice versa</a:t>
            </a:r>
          </a:p>
          <a:p>
            <a:r>
              <a:rPr lang="en-US" dirty="0" smtClean="0"/>
              <a:t>Understand how to support patients in various stages, who are experiencing addiction or want to make a change in their behaviours</a:t>
            </a:r>
          </a:p>
          <a:p>
            <a:endParaRPr lang="en-CA" dirty="0">
              <a:solidFill>
                <a:srgbClr val="738450"/>
              </a:solidFill>
            </a:endParaRPr>
          </a:p>
        </p:txBody>
      </p:sp>
    </p:spTree>
    <p:extLst>
      <p:ext uri="{BB962C8B-B14F-4D97-AF65-F5344CB8AC3E}">
        <p14:creationId xmlns:p14="http://schemas.microsoft.com/office/powerpoint/2010/main" val="2766237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t>
            </a:r>
            <a:r>
              <a:rPr lang="en-CA" dirty="0"/>
              <a:t>I</a:t>
            </a:r>
            <a:r>
              <a:rPr lang="en-CA" dirty="0" smtClean="0"/>
              <a:t>t’s </a:t>
            </a:r>
            <a:r>
              <a:rPr lang="en-CA" dirty="0"/>
              <a:t>I</a:t>
            </a:r>
            <a:r>
              <a:rPr lang="en-CA" dirty="0" smtClean="0"/>
              <a:t>mportant to </a:t>
            </a:r>
            <a:r>
              <a:rPr lang="en-CA" dirty="0"/>
              <a:t>T</a:t>
            </a:r>
            <a:r>
              <a:rPr lang="en-CA" dirty="0" smtClean="0"/>
              <a:t>reat</a:t>
            </a:r>
            <a:endParaRPr lang="en-CA" dirty="0"/>
          </a:p>
        </p:txBody>
      </p:sp>
      <p:sp>
        <p:nvSpPr>
          <p:cNvPr id="3" name="Content Placeholder 2"/>
          <p:cNvSpPr>
            <a:spLocks noGrp="1"/>
          </p:cNvSpPr>
          <p:nvPr>
            <p:ph idx="1"/>
          </p:nvPr>
        </p:nvSpPr>
        <p:spPr/>
        <p:txBody>
          <a:bodyPr>
            <a:normAutofit/>
          </a:bodyPr>
          <a:lstStyle/>
          <a:p>
            <a:r>
              <a:rPr lang="en-CA" sz="2800" dirty="0" smtClean="0">
                <a:latin typeface="+mj-lt"/>
              </a:rPr>
              <a:t>People living with Concurrent </a:t>
            </a:r>
            <a:r>
              <a:rPr lang="en-CA" sz="2800" dirty="0">
                <a:latin typeface="+mj-lt"/>
              </a:rPr>
              <a:t>D</a:t>
            </a:r>
            <a:r>
              <a:rPr lang="en-CA" sz="2800" dirty="0" smtClean="0">
                <a:latin typeface="+mj-lt"/>
              </a:rPr>
              <a:t>isorders are at higher risk for:</a:t>
            </a:r>
          </a:p>
          <a:p>
            <a:pPr lvl="1"/>
            <a:r>
              <a:rPr lang="en-CA" sz="2800" dirty="0" smtClean="0">
                <a:latin typeface="+mj-lt"/>
              </a:rPr>
              <a:t>Suicide</a:t>
            </a:r>
          </a:p>
          <a:p>
            <a:pPr lvl="1"/>
            <a:r>
              <a:rPr lang="en-CA" sz="2800" dirty="0" smtClean="0">
                <a:latin typeface="+mj-lt"/>
              </a:rPr>
              <a:t>Homelessness</a:t>
            </a:r>
          </a:p>
          <a:p>
            <a:pPr lvl="1"/>
            <a:r>
              <a:rPr lang="en-CA" sz="2800" dirty="0" smtClean="0">
                <a:latin typeface="+mj-lt"/>
              </a:rPr>
              <a:t>Victimization</a:t>
            </a:r>
          </a:p>
          <a:p>
            <a:pPr lvl="1"/>
            <a:r>
              <a:rPr lang="en-CA" sz="2800" dirty="0" smtClean="0">
                <a:latin typeface="+mj-lt"/>
              </a:rPr>
              <a:t>Incarceration</a:t>
            </a:r>
          </a:p>
          <a:p>
            <a:pPr lvl="1"/>
            <a:r>
              <a:rPr lang="en-CA" sz="2800" dirty="0" smtClean="0">
                <a:latin typeface="+mj-lt"/>
              </a:rPr>
              <a:t>Hospitalization</a:t>
            </a:r>
          </a:p>
          <a:p>
            <a:pPr lvl="1"/>
            <a:r>
              <a:rPr lang="en-CA" sz="2800" dirty="0" smtClean="0">
                <a:latin typeface="+mj-lt"/>
              </a:rPr>
              <a:t>HIV/HCV infection </a:t>
            </a:r>
          </a:p>
          <a:p>
            <a:pPr lvl="1"/>
            <a:r>
              <a:rPr lang="en-CA" sz="2800" dirty="0" smtClean="0">
                <a:latin typeface="+mj-lt"/>
              </a:rPr>
              <a:t>Family violence</a:t>
            </a:r>
          </a:p>
          <a:p>
            <a:pPr marL="274320" lvl="1" indent="0">
              <a:buNone/>
            </a:pPr>
            <a:endParaRPr lang="en-CA" sz="2800" dirty="0" smtClean="0">
              <a:latin typeface="+mj-lt"/>
            </a:endParaRPr>
          </a:p>
          <a:p>
            <a:pPr marL="274320" lvl="1" indent="0">
              <a:buNone/>
            </a:pPr>
            <a:endParaRPr lang="en-CA" sz="2800" dirty="0">
              <a:latin typeface="+mj-lt"/>
            </a:endParaRPr>
          </a:p>
        </p:txBody>
      </p:sp>
    </p:spTree>
    <p:extLst>
      <p:ext uri="{BB962C8B-B14F-4D97-AF65-F5344CB8AC3E}">
        <p14:creationId xmlns:p14="http://schemas.microsoft.com/office/powerpoint/2010/main" val="2849952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Concurrent Disorders</a:t>
            </a:r>
            <a:endParaRPr lang="en-CA" dirty="0"/>
          </a:p>
        </p:txBody>
      </p:sp>
      <p:sp>
        <p:nvSpPr>
          <p:cNvPr id="3" name="Content Placeholder 2"/>
          <p:cNvSpPr>
            <a:spLocks noGrp="1"/>
          </p:cNvSpPr>
          <p:nvPr>
            <p:ph idx="1"/>
          </p:nvPr>
        </p:nvSpPr>
        <p:spPr/>
        <p:txBody>
          <a:bodyPr>
            <a:normAutofit/>
          </a:bodyPr>
          <a:lstStyle/>
          <a:p>
            <a:pPr marL="0" indent="0">
              <a:buNone/>
            </a:pPr>
            <a:r>
              <a:rPr lang="en-CA" sz="2800" dirty="0" smtClean="0"/>
              <a:t>Please watch the following videos:</a:t>
            </a:r>
          </a:p>
          <a:p>
            <a:pPr marL="0" indent="0" algn="ctr">
              <a:buNone/>
            </a:pPr>
            <a:endParaRPr lang="en-CA" sz="2800" dirty="0" smtClean="0">
              <a:hlinkClick r:id="rId2"/>
            </a:endParaRPr>
          </a:p>
          <a:p>
            <a:pPr marL="0" indent="0" algn="ctr">
              <a:buNone/>
            </a:pPr>
            <a:r>
              <a:rPr lang="en-CA" sz="2800" dirty="0" smtClean="0">
                <a:hlinkClick r:id="rId2"/>
              </a:rPr>
              <a:t>https</a:t>
            </a:r>
            <a:r>
              <a:rPr lang="en-CA" sz="2800" dirty="0">
                <a:hlinkClick r:id="rId2"/>
              </a:rPr>
              <a:t>://</a:t>
            </a:r>
            <a:r>
              <a:rPr lang="en-CA" sz="2800" dirty="0" smtClean="0">
                <a:hlinkClick r:id="rId2"/>
              </a:rPr>
              <a:t>www.youtube.com/watch?v=n2DYngb7zEI</a:t>
            </a:r>
            <a:r>
              <a:rPr lang="en-CA" sz="2800" dirty="0" smtClean="0"/>
              <a:t> (5:30mins)</a:t>
            </a:r>
          </a:p>
          <a:p>
            <a:pPr marL="0" indent="0" algn="ctr">
              <a:buNone/>
            </a:pPr>
            <a:endParaRPr lang="en-CA" sz="2800" dirty="0" smtClean="0"/>
          </a:p>
          <a:p>
            <a:pPr marL="0" indent="0" algn="ctr">
              <a:buNone/>
            </a:pPr>
            <a:r>
              <a:rPr lang="en-CA" sz="2800" dirty="0">
                <a:hlinkClick r:id="rId3"/>
              </a:rPr>
              <a:t>https://</a:t>
            </a:r>
            <a:r>
              <a:rPr lang="en-CA" sz="2800" dirty="0" smtClean="0">
                <a:hlinkClick r:id="rId3"/>
              </a:rPr>
              <a:t>www.youtube.com/watch?v=5SGWGcSOjoc</a:t>
            </a:r>
            <a:r>
              <a:rPr lang="en-CA" sz="2800" dirty="0" smtClean="0"/>
              <a:t> (3:40mins)</a:t>
            </a:r>
          </a:p>
          <a:p>
            <a:pPr marL="0" indent="0" algn="ctr">
              <a:buNone/>
            </a:pPr>
            <a:endParaRPr lang="en-CA" sz="2800" dirty="0"/>
          </a:p>
        </p:txBody>
      </p:sp>
    </p:spTree>
    <p:extLst>
      <p:ext uri="{BB962C8B-B14F-4D97-AF65-F5344CB8AC3E}">
        <p14:creationId xmlns:p14="http://schemas.microsoft.com/office/powerpoint/2010/main" val="80711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Prevalence of CD in…</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405331"/>
              </p:ext>
            </p:extLst>
          </p:nvPr>
        </p:nvGraphicFramePr>
        <p:xfrm>
          <a:off x="457200" y="1600200"/>
          <a:ext cx="8229760" cy="4597403"/>
        </p:xfrm>
        <a:graphic>
          <a:graphicData uri="http://schemas.openxmlformats.org/drawingml/2006/table">
            <a:tbl>
              <a:tblPr firstRow="1" bandRow="1">
                <a:tableStyleId>{BC89EF96-8CEA-46FF-86C4-4CE0E7609802}</a:tableStyleId>
              </a:tblPr>
              <a:tblGrid>
                <a:gridCol w="4175754"/>
                <a:gridCol w="4054006"/>
              </a:tblGrid>
              <a:tr h="1011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000" b="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Anxiety Disorders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800" b="0" i="0" u="none" strike="noStrike" cap="none" normalizeH="0" baseline="0" dirty="0" smtClean="0">
                        <a:ln>
                          <a:noFill/>
                        </a:ln>
                        <a:solidFill>
                          <a:srgbClr val="000000"/>
                        </a:solidFill>
                        <a:effectLst/>
                        <a:latin typeface="Corbel" pitchFamily="34" charset="0"/>
                      </a:endParaRPr>
                    </a:p>
                  </a:txBody>
                  <a:tcPr marL="98591" marR="9859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000" b="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24%</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r>
              <a:tr h="896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Major Depression</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27%</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r>
              <a:tr h="896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Schizophrenia</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47%</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r>
              <a:tr h="896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Bipolar Disorder</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56%</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r>
              <a:tr h="896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0" u="none" strike="noStrike" cap="none" normalizeH="0" baseline="0" dirty="0" smtClean="0">
                          <a:ln>
                            <a:noFill/>
                          </a:ln>
                          <a:effectLst/>
                        </a:rPr>
                        <a:t>Gambling Disorder</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3200" b="0" u="none" strike="noStrike" cap="none" normalizeH="0" baseline="0" dirty="0" smtClean="0">
                          <a:ln>
                            <a:noFill/>
                          </a:ln>
                          <a:effectLst/>
                        </a:rPr>
                        <a:t>52%*</a:t>
                      </a:r>
                      <a:endParaRPr kumimoji="0" lang="en-CA" sz="3200" b="0" i="0" u="none" strike="noStrike" cap="none" normalizeH="0" baseline="0" dirty="0" smtClean="0">
                        <a:ln>
                          <a:noFill/>
                        </a:ln>
                        <a:solidFill>
                          <a:srgbClr val="000000"/>
                        </a:solidFill>
                        <a:effectLst/>
                        <a:latin typeface="Corbel" pitchFamily="34" charset="0"/>
                      </a:endParaRPr>
                    </a:p>
                  </a:txBody>
                  <a:tcPr marL="98591" marR="98591" anchor="ctr" horzOverflow="overflow"/>
                </a:tc>
              </a:tr>
            </a:tbl>
          </a:graphicData>
        </a:graphic>
      </p:graphicFrame>
      <p:sp>
        <p:nvSpPr>
          <p:cNvPr id="5" name="TextBox 4"/>
          <p:cNvSpPr txBox="1"/>
          <p:nvPr/>
        </p:nvSpPr>
        <p:spPr>
          <a:xfrm>
            <a:off x="1859086" y="6346783"/>
            <a:ext cx="6912768" cy="369332"/>
          </a:xfrm>
          <a:prstGeom prst="rect">
            <a:avLst/>
          </a:prstGeom>
          <a:noFill/>
        </p:spPr>
        <p:txBody>
          <a:bodyPr wrap="square" rtlCol="0">
            <a:spAutoFit/>
          </a:bodyPr>
          <a:lstStyle/>
          <a:p>
            <a:r>
              <a:rPr lang="nb-NO" altLang="en-US" dirty="0" smtClean="0"/>
              <a:t>(Skinner, O'Grady, Bartha &amp; Parker, 2004), (</a:t>
            </a:r>
            <a:r>
              <a:rPr lang="en-US" dirty="0" err="1" smtClean="0"/>
              <a:t>Maccallum</a:t>
            </a:r>
            <a:r>
              <a:rPr lang="en-US" dirty="0" smtClean="0"/>
              <a:t>, 2002)*</a:t>
            </a:r>
            <a:r>
              <a:rPr lang="nb-NO" altLang="en-US" dirty="0" smtClean="0"/>
              <a:t> </a:t>
            </a:r>
            <a:endParaRPr lang="nb-NO" altLang="en-US" dirty="0"/>
          </a:p>
        </p:txBody>
      </p:sp>
    </p:spTree>
    <p:extLst>
      <p:ext uri="{BB962C8B-B14F-4D97-AF65-F5344CB8AC3E}">
        <p14:creationId xmlns:p14="http://schemas.microsoft.com/office/powerpoint/2010/main" val="108363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Demographic Correlates</a:t>
            </a:r>
            <a:endParaRPr lang="en-CA" dirty="0"/>
          </a:p>
        </p:txBody>
      </p:sp>
      <p:sp>
        <p:nvSpPr>
          <p:cNvPr id="3" name="Content Placeholder 2"/>
          <p:cNvSpPr>
            <a:spLocks noGrp="1"/>
          </p:cNvSpPr>
          <p:nvPr>
            <p:ph idx="1"/>
          </p:nvPr>
        </p:nvSpPr>
        <p:spPr>
          <a:xfrm>
            <a:off x="457200" y="1556792"/>
            <a:ext cx="8229600" cy="4992216"/>
          </a:xfrm>
        </p:spPr>
        <p:txBody>
          <a:bodyPr>
            <a:normAutofit fontScale="85000" lnSpcReduction="20000"/>
          </a:bodyPr>
          <a:lstStyle/>
          <a:p>
            <a:pPr marL="118872" indent="0">
              <a:spcBef>
                <a:spcPts val="0"/>
              </a:spcBef>
              <a:buNone/>
              <a:defRPr/>
            </a:pPr>
            <a:r>
              <a:rPr lang="en-CA" dirty="0" smtClean="0">
                <a:latin typeface="+mj-lt"/>
              </a:rPr>
              <a:t>Gender</a:t>
            </a:r>
          </a:p>
          <a:p>
            <a:pPr marL="525780" indent="-342900">
              <a:defRPr/>
            </a:pPr>
            <a:r>
              <a:rPr lang="en-CA" dirty="0">
                <a:latin typeface="+mj-lt"/>
              </a:rPr>
              <a:t>Men more likely to develop alcohol/drug use disorders</a:t>
            </a:r>
          </a:p>
          <a:p>
            <a:pPr marL="118872" indent="0">
              <a:spcBef>
                <a:spcPts val="0"/>
              </a:spcBef>
              <a:buNone/>
              <a:defRPr/>
            </a:pPr>
            <a:endParaRPr lang="en-CA" sz="1400" dirty="0" smtClean="0">
              <a:latin typeface="+mj-lt"/>
            </a:endParaRPr>
          </a:p>
          <a:p>
            <a:pPr marL="118872" indent="0">
              <a:spcBef>
                <a:spcPts val="0"/>
              </a:spcBef>
              <a:buNone/>
              <a:defRPr/>
            </a:pPr>
            <a:r>
              <a:rPr lang="en-CA" dirty="0" smtClean="0">
                <a:latin typeface="+mj-lt"/>
              </a:rPr>
              <a:t>Age</a:t>
            </a:r>
            <a:endParaRPr lang="en-CA" dirty="0">
              <a:latin typeface="+mj-lt"/>
            </a:endParaRPr>
          </a:p>
          <a:p>
            <a:pPr marL="525780" indent="-342900">
              <a:defRPr/>
            </a:pPr>
            <a:r>
              <a:rPr lang="en-CA" dirty="0">
                <a:latin typeface="+mj-lt"/>
              </a:rPr>
              <a:t>Younger people more likely to abuse substances (especially cocaine &amp; cannabis)</a:t>
            </a:r>
          </a:p>
          <a:p>
            <a:pPr marL="525780" indent="-342900">
              <a:defRPr/>
            </a:pPr>
            <a:r>
              <a:rPr lang="en-CA" dirty="0">
                <a:latin typeface="+mj-lt"/>
              </a:rPr>
              <a:t>SU often begins at early age &amp; may precede or precipitate onset of MI</a:t>
            </a:r>
          </a:p>
          <a:p>
            <a:pPr marL="118872" indent="0">
              <a:spcBef>
                <a:spcPts val="0"/>
              </a:spcBef>
              <a:buNone/>
              <a:defRPr/>
            </a:pPr>
            <a:endParaRPr lang="en-CA" sz="1400" dirty="0" smtClean="0">
              <a:latin typeface="+mj-lt"/>
            </a:endParaRPr>
          </a:p>
          <a:p>
            <a:pPr marL="118872" indent="0">
              <a:spcBef>
                <a:spcPts val="0"/>
              </a:spcBef>
              <a:buNone/>
              <a:defRPr/>
            </a:pPr>
            <a:r>
              <a:rPr lang="en-CA" dirty="0" smtClean="0">
                <a:latin typeface="+mj-lt"/>
              </a:rPr>
              <a:t>Education</a:t>
            </a:r>
            <a:endParaRPr lang="en-CA" dirty="0">
              <a:latin typeface="+mj-lt"/>
            </a:endParaRPr>
          </a:p>
          <a:p>
            <a:pPr marL="525780" indent="-342900">
              <a:defRPr/>
            </a:pPr>
            <a:r>
              <a:rPr lang="en-CA" dirty="0">
                <a:latin typeface="+mj-lt"/>
              </a:rPr>
              <a:t>Often have lower levels of educational attainment than other </a:t>
            </a:r>
            <a:r>
              <a:rPr lang="en-CA" dirty="0" smtClean="0">
                <a:latin typeface="+mj-lt"/>
              </a:rPr>
              <a:t>people </a:t>
            </a:r>
            <a:r>
              <a:rPr lang="en-CA" dirty="0">
                <a:latin typeface="+mj-lt"/>
              </a:rPr>
              <a:t>with SMI</a:t>
            </a:r>
          </a:p>
          <a:p>
            <a:pPr marL="118872" indent="0">
              <a:spcBef>
                <a:spcPts val="0"/>
              </a:spcBef>
              <a:buNone/>
              <a:defRPr/>
            </a:pPr>
            <a:endParaRPr lang="en-CA" sz="1400" dirty="0" smtClean="0">
              <a:latin typeface="+mj-lt"/>
            </a:endParaRPr>
          </a:p>
          <a:p>
            <a:pPr marL="118872" indent="0">
              <a:spcBef>
                <a:spcPts val="0"/>
              </a:spcBef>
              <a:buNone/>
              <a:defRPr/>
            </a:pPr>
            <a:r>
              <a:rPr lang="en-CA" dirty="0" smtClean="0">
                <a:latin typeface="+mj-lt"/>
              </a:rPr>
              <a:t>Marital </a:t>
            </a:r>
            <a:r>
              <a:rPr lang="en-CA" dirty="0">
                <a:latin typeface="+mj-lt"/>
              </a:rPr>
              <a:t>Status</a:t>
            </a:r>
          </a:p>
          <a:p>
            <a:pPr marL="525780" indent="-342900">
              <a:defRPr/>
            </a:pPr>
            <a:r>
              <a:rPr lang="en-CA" dirty="0">
                <a:latin typeface="+mj-lt"/>
              </a:rPr>
              <a:t>People with SMI who have never married more likely to develop drug abuse/dependence problems</a:t>
            </a:r>
          </a:p>
          <a:p>
            <a:pPr marL="118872" indent="0">
              <a:spcBef>
                <a:spcPts val="0"/>
              </a:spcBef>
              <a:buNone/>
              <a:defRPr/>
            </a:pPr>
            <a:endParaRPr lang="en-CA" sz="1400" dirty="0" smtClean="0">
              <a:latin typeface="+mj-lt"/>
            </a:endParaRPr>
          </a:p>
          <a:p>
            <a:pPr marL="118872" indent="0">
              <a:spcBef>
                <a:spcPts val="0"/>
              </a:spcBef>
              <a:buNone/>
              <a:defRPr/>
            </a:pPr>
            <a:r>
              <a:rPr lang="en-CA" dirty="0" smtClean="0">
                <a:latin typeface="+mj-lt"/>
              </a:rPr>
              <a:t>Race </a:t>
            </a:r>
            <a:r>
              <a:rPr lang="en-CA" dirty="0">
                <a:latin typeface="+mj-lt"/>
              </a:rPr>
              <a:t>&amp; Geographic location</a:t>
            </a:r>
          </a:p>
          <a:p>
            <a:pPr marL="525780" indent="-342900">
              <a:defRPr/>
            </a:pPr>
            <a:r>
              <a:rPr lang="en-CA" dirty="0">
                <a:latin typeface="+mj-lt"/>
              </a:rPr>
              <a:t>Rates more likely to reflect market availability of </a:t>
            </a:r>
            <a:r>
              <a:rPr lang="en-CA" dirty="0" smtClean="0">
                <a:latin typeface="+mj-lt"/>
              </a:rPr>
              <a:t>substance</a:t>
            </a:r>
            <a:endParaRPr lang="en-CA" dirty="0">
              <a:latin typeface="+mj-lt"/>
            </a:endParaRPr>
          </a:p>
          <a:p>
            <a:pPr indent="0" algn="r">
              <a:buNone/>
              <a:defRPr/>
            </a:pPr>
            <a:r>
              <a:rPr lang="en-CA" sz="1900" dirty="0" err="1" smtClean="0">
                <a:latin typeface="+mj-lt"/>
              </a:rPr>
              <a:t>Mueser</a:t>
            </a:r>
            <a:r>
              <a:rPr lang="en-CA" sz="1900" dirty="0" smtClean="0">
                <a:latin typeface="+mj-lt"/>
              </a:rPr>
              <a:t>, 2004</a:t>
            </a:r>
          </a:p>
        </p:txBody>
      </p:sp>
    </p:spTree>
    <p:extLst>
      <p:ext uri="{BB962C8B-B14F-4D97-AF65-F5344CB8AC3E}">
        <p14:creationId xmlns:p14="http://schemas.microsoft.com/office/powerpoint/2010/main" val="4108252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Substances to Self </a:t>
            </a:r>
            <a:r>
              <a:rPr lang="en-CA" dirty="0"/>
              <a:t>M</a:t>
            </a:r>
            <a:r>
              <a:rPr lang="en-CA" dirty="0" smtClean="0"/>
              <a:t>edicate</a:t>
            </a:r>
            <a:endParaRPr lang="en-CA" dirty="0"/>
          </a:p>
        </p:txBody>
      </p:sp>
      <p:sp>
        <p:nvSpPr>
          <p:cNvPr id="3" name="Content Placeholder 2"/>
          <p:cNvSpPr>
            <a:spLocks noGrp="1"/>
          </p:cNvSpPr>
          <p:nvPr>
            <p:ph idx="1"/>
          </p:nvPr>
        </p:nvSpPr>
        <p:spPr/>
        <p:txBody>
          <a:bodyPr>
            <a:normAutofit lnSpcReduction="10000"/>
          </a:bodyPr>
          <a:lstStyle/>
          <a:p>
            <a:r>
              <a:rPr lang="en-CA" altLang="en-US" sz="2200" b="0" dirty="0"/>
              <a:t>Positive symptoms: </a:t>
            </a:r>
            <a:endParaRPr lang="en-CA" altLang="en-US" sz="2200" b="0" dirty="0" smtClean="0"/>
          </a:p>
          <a:p>
            <a:pPr lvl="1"/>
            <a:r>
              <a:rPr lang="en-CA" altLang="en-US" dirty="0" smtClean="0"/>
              <a:t>A</a:t>
            </a:r>
            <a:r>
              <a:rPr lang="en-CA" altLang="en-US" b="0" dirty="0" smtClean="0"/>
              <a:t>lcohol</a:t>
            </a:r>
            <a:r>
              <a:rPr lang="en-CA" altLang="en-US" b="0" dirty="0"/>
              <a:t>, cannabis used to sedate, numb, attempt to suppress auditory </a:t>
            </a:r>
            <a:r>
              <a:rPr lang="en-CA" altLang="en-US" b="0" dirty="0" smtClean="0"/>
              <a:t>hallucinations</a:t>
            </a:r>
          </a:p>
          <a:p>
            <a:pPr marL="274320" lvl="1" indent="0">
              <a:buNone/>
            </a:pPr>
            <a:endParaRPr lang="en-CA" altLang="en-US" sz="1200" b="0" dirty="0"/>
          </a:p>
          <a:p>
            <a:r>
              <a:rPr lang="en-CA" altLang="en-US" sz="2200" b="0" dirty="0"/>
              <a:t>Negative </a:t>
            </a:r>
            <a:r>
              <a:rPr lang="en-CA" altLang="en-US" sz="2200" b="0" dirty="0" smtClean="0"/>
              <a:t>(or dysphoric) </a:t>
            </a:r>
            <a:r>
              <a:rPr lang="en-CA" altLang="en-US" sz="2200" b="0" dirty="0"/>
              <a:t>symptoms: </a:t>
            </a:r>
            <a:endParaRPr lang="en-CA" altLang="en-US" sz="2200" b="0" dirty="0" smtClean="0"/>
          </a:p>
          <a:p>
            <a:pPr lvl="1"/>
            <a:r>
              <a:rPr lang="en-CA" altLang="en-US" dirty="0"/>
              <a:t>N</a:t>
            </a:r>
            <a:r>
              <a:rPr lang="en-CA" altLang="en-US" b="0" dirty="0" smtClean="0"/>
              <a:t>icotine</a:t>
            </a:r>
            <a:r>
              <a:rPr lang="en-CA" altLang="en-US" b="0" dirty="0"/>
              <a:t>, alcohol, cannabis, cocaine used to try to increase </a:t>
            </a:r>
            <a:r>
              <a:rPr lang="en-CA" altLang="en-US" b="0" dirty="0" smtClean="0"/>
              <a:t>mood</a:t>
            </a:r>
          </a:p>
          <a:p>
            <a:pPr marL="274320" lvl="1" indent="0">
              <a:buNone/>
            </a:pPr>
            <a:endParaRPr lang="en-CA" altLang="en-US" sz="1200" b="0" dirty="0"/>
          </a:p>
          <a:p>
            <a:r>
              <a:rPr lang="en-CA" altLang="en-US" sz="2200" b="0" dirty="0"/>
              <a:t>Cognitive symptoms: </a:t>
            </a:r>
            <a:endParaRPr lang="en-CA" altLang="en-US" sz="2200" b="0" dirty="0" smtClean="0"/>
          </a:p>
          <a:p>
            <a:pPr lvl="1"/>
            <a:r>
              <a:rPr lang="en-CA" altLang="en-US" dirty="0"/>
              <a:t>N</a:t>
            </a:r>
            <a:r>
              <a:rPr lang="en-CA" altLang="en-US" b="0" dirty="0" smtClean="0"/>
              <a:t>icotine</a:t>
            </a:r>
            <a:r>
              <a:rPr lang="en-CA" altLang="en-US" b="0" dirty="0"/>
              <a:t>, alcohol, cannabis, </a:t>
            </a:r>
            <a:r>
              <a:rPr lang="en-CA" altLang="en-US" b="0" dirty="0" smtClean="0"/>
              <a:t>cocaine </a:t>
            </a:r>
            <a:r>
              <a:rPr lang="en-CA" altLang="en-US" b="0" dirty="0"/>
              <a:t>commonly used to try to increase focus/</a:t>
            </a:r>
            <a:r>
              <a:rPr lang="en-CA" altLang="en-US" b="0" dirty="0" smtClean="0"/>
              <a:t>attention</a:t>
            </a:r>
          </a:p>
          <a:p>
            <a:pPr marL="274320" lvl="1" indent="0">
              <a:buNone/>
            </a:pPr>
            <a:endParaRPr lang="en-CA" altLang="en-US" sz="1200" b="0" dirty="0"/>
          </a:p>
          <a:p>
            <a:r>
              <a:rPr lang="en-CA" altLang="en-US" sz="2200" b="0" dirty="0"/>
              <a:t>Extrapyramidal symptoms (EPS): </a:t>
            </a:r>
            <a:endParaRPr lang="en-CA" altLang="en-US" sz="2200" b="0" dirty="0" smtClean="0"/>
          </a:p>
          <a:p>
            <a:pPr lvl="1"/>
            <a:r>
              <a:rPr lang="en-CA" altLang="en-US" dirty="0" smtClean="0"/>
              <a:t>N</a:t>
            </a:r>
            <a:r>
              <a:rPr lang="en-CA" altLang="en-US" b="0" dirty="0" smtClean="0"/>
              <a:t>icotine</a:t>
            </a:r>
            <a:r>
              <a:rPr lang="en-CA" altLang="en-US" b="0" dirty="0"/>
              <a:t>, alcohol, cannabis, cocaine commonly used to decrease </a:t>
            </a:r>
            <a:r>
              <a:rPr lang="en-CA" altLang="en-US" b="0" dirty="0" smtClean="0"/>
              <a:t>Parkinson-</a:t>
            </a:r>
            <a:r>
              <a:rPr lang="en-CA" altLang="en-US" b="0" dirty="0"/>
              <a:t>like side </a:t>
            </a:r>
            <a:r>
              <a:rPr lang="en-CA" altLang="en-US" b="0" dirty="0" smtClean="0"/>
              <a:t>effects</a:t>
            </a:r>
          </a:p>
          <a:p>
            <a:pPr lvl="1"/>
            <a:r>
              <a:rPr lang="en-CA" altLang="en-US" dirty="0" smtClean="0"/>
              <a:t>EPS are drug-induced movement disorders</a:t>
            </a:r>
            <a:endParaRPr lang="en-CA" altLang="en-US" b="0" dirty="0"/>
          </a:p>
          <a:p>
            <a:endParaRPr lang="en-CA" dirty="0"/>
          </a:p>
        </p:txBody>
      </p:sp>
    </p:spTree>
    <p:extLst>
      <p:ext uri="{BB962C8B-B14F-4D97-AF65-F5344CB8AC3E}">
        <p14:creationId xmlns:p14="http://schemas.microsoft.com/office/powerpoint/2010/main" val="917384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990600"/>
          </a:xfrm>
        </p:spPr>
        <p:txBody>
          <a:bodyPr>
            <a:normAutofit fontScale="90000"/>
          </a:bodyPr>
          <a:lstStyle/>
          <a:p>
            <a:r>
              <a:rPr lang="en-CA" dirty="0" smtClean="0"/>
              <a:t>Relationship Between Addictions &amp; Mental Health</a:t>
            </a:r>
            <a:endParaRPr lang="en-CA"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63" t="17271" r="1788"/>
          <a:stretch/>
        </p:blipFill>
        <p:spPr bwMode="auto">
          <a:xfrm>
            <a:off x="179511" y="1844824"/>
            <a:ext cx="87800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96336" y="6546829"/>
            <a:ext cx="1657313" cy="307777"/>
          </a:xfrm>
          <a:prstGeom prst="rect">
            <a:avLst/>
          </a:prstGeom>
          <a:noFill/>
        </p:spPr>
        <p:txBody>
          <a:bodyPr wrap="none" rtlCol="0">
            <a:spAutoFit/>
          </a:bodyPr>
          <a:lstStyle/>
          <a:p>
            <a:r>
              <a:rPr lang="en-CA" sz="1400" dirty="0" smtClean="0">
                <a:latin typeface="+mj-lt"/>
              </a:rPr>
              <a:t>(Skinner</a:t>
            </a:r>
            <a:r>
              <a:rPr lang="en-CA" sz="1400" dirty="0">
                <a:latin typeface="+mj-lt"/>
              </a:rPr>
              <a:t>, </a:t>
            </a:r>
            <a:r>
              <a:rPr lang="en-CA" sz="1400" dirty="0" smtClean="0">
                <a:latin typeface="+mj-lt"/>
              </a:rPr>
              <a:t>W. 2004)</a:t>
            </a:r>
            <a:endParaRPr lang="en-CA" sz="1400" dirty="0">
              <a:latin typeface="+mj-lt"/>
            </a:endParaRPr>
          </a:p>
        </p:txBody>
      </p:sp>
    </p:spTree>
    <p:extLst>
      <p:ext uri="{BB962C8B-B14F-4D97-AF65-F5344CB8AC3E}">
        <p14:creationId xmlns:p14="http://schemas.microsoft.com/office/powerpoint/2010/main" val="1918603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en-CA" dirty="0"/>
              <a:t>Relationship Between Addictions &amp; Mental </a:t>
            </a:r>
            <a:r>
              <a:rPr lang="en-CA" dirty="0" smtClean="0"/>
              <a:t>Health </a:t>
            </a:r>
            <a:r>
              <a:rPr lang="en-CA" dirty="0" err="1" smtClean="0"/>
              <a:t>Con’t</a:t>
            </a:r>
            <a:endParaRPr lang="en-US" dirty="0"/>
          </a:p>
        </p:txBody>
      </p:sp>
      <p:sp>
        <p:nvSpPr>
          <p:cNvPr id="3" name="Content Placeholder 2"/>
          <p:cNvSpPr>
            <a:spLocks noGrp="1"/>
          </p:cNvSpPr>
          <p:nvPr>
            <p:ph idx="1"/>
          </p:nvPr>
        </p:nvSpPr>
        <p:spPr>
          <a:xfrm>
            <a:off x="179512" y="1916832"/>
            <a:ext cx="8784976" cy="4752528"/>
          </a:xfrm>
        </p:spPr>
        <p:txBody>
          <a:bodyPr>
            <a:noAutofit/>
          </a:bodyPr>
          <a:lstStyle/>
          <a:p>
            <a:pPr marL="0" indent="0">
              <a:buNone/>
            </a:pPr>
            <a:r>
              <a:rPr lang="en-US" sz="2000" b="1" dirty="0" smtClean="0"/>
              <a:t>SU &amp; MH may be triggered by the same factor</a:t>
            </a:r>
          </a:p>
          <a:p>
            <a:pPr>
              <a:buFont typeface="Wingdings"/>
              <a:buChar char="à"/>
            </a:pPr>
            <a:r>
              <a:rPr lang="en-US" sz="1800" dirty="0" smtClean="0">
                <a:sym typeface="Wingdings" panose="05000000000000000000" pitchFamily="2" charset="2"/>
              </a:rPr>
              <a:t>A factor genetic, developmental, environmental or other can cause both a substance use or mental health problem </a:t>
            </a:r>
          </a:p>
          <a:p>
            <a:pPr marL="0" indent="0">
              <a:buNone/>
            </a:pPr>
            <a:r>
              <a:rPr lang="en-US" sz="2000" b="1" dirty="0" smtClean="0">
                <a:sym typeface="Wingdings" panose="05000000000000000000" pitchFamily="2" charset="2"/>
              </a:rPr>
              <a:t>MH may influence a SU problem</a:t>
            </a:r>
          </a:p>
          <a:p>
            <a:pPr>
              <a:buFont typeface="Wingdings"/>
              <a:buChar char="à"/>
            </a:pPr>
            <a:r>
              <a:rPr lang="en-US" sz="1800" dirty="0" smtClean="0">
                <a:sym typeface="Wingdings" panose="05000000000000000000" pitchFamily="2" charset="2"/>
              </a:rPr>
              <a:t>Severe MH, such as schizophrenia and bipolar disorder, may cause these people to use substances in order to cope with their mental health </a:t>
            </a:r>
          </a:p>
          <a:p>
            <a:pPr marL="0" indent="0">
              <a:buNone/>
            </a:pPr>
            <a:r>
              <a:rPr lang="en-US" sz="2000" b="1" dirty="0" smtClean="0">
                <a:sym typeface="Wingdings" panose="05000000000000000000" pitchFamily="2" charset="2"/>
              </a:rPr>
              <a:t>SU may influence a MH problem </a:t>
            </a:r>
          </a:p>
          <a:p>
            <a:pPr>
              <a:buFont typeface="Wingdings"/>
              <a:buChar char="à"/>
            </a:pPr>
            <a:r>
              <a:rPr lang="en-US" sz="1800" dirty="0" smtClean="0">
                <a:sym typeface="Wingdings" panose="05000000000000000000" pitchFamily="2" charset="2"/>
              </a:rPr>
              <a:t>Substances can induce psychiatric symptoms which in return can lead to a development of a MH problem </a:t>
            </a:r>
          </a:p>
          <a:p>
            <a:pPr marL="0" indent="0">
              <a:buNone/>
            </a:pPr>
            <a:r>
              <a:rPr lang="en-US" sz="2000" b="1" dirty="0" smtClean="0">
                <a:sym typeface="Wingdings" panose="05000000000000000000" pitchFamily="2" charset="2"/>
              </a:rPr>
              <a:t>SU and MH problems may not interact</a:t>
            </a:r>
          </a:p>
          <a:p>
            <a:pPr>
              <a:buFont typeface="Wingdings"/>
              <a:buChar char="à"/>
            </a:pPr>
            <a:r>
              <a:rPr lang="en-US" sz="1800" dirty="0" smtClean="0">
                <a:sym typeface="Wingdings" panose="05000000000000000000" pitchFamily="2" charset="2"/>
              </a:rPr>
              <a:t>Even when one problem area is addressed the other problem area is still active </a:t>
            </a:r>
          </a:p>
          <a:p>
            <a:pPr>
              <a:buFont typeface="Wingdings"/>
              <a:buChar char="à"/>
            </a:pPr>
            <a:r>
              <a:rPr lang="en-US" sz="1800" dirty="0" smtClean="0">
                <a:sym typeface="Wingdings" panose="05000000000000000000" pitchFamily="2" charset="2"/>
              </a:rPr>
              <a:t>Some people controlling their substance use will produce immediate positive changes in their MH but for others it might mean that their MH symptoms would be more active </a:t>
            </a:r>
          </a:p>
        </p:txBody>
      </p:sp>
      <p:sp>
        <p:nvSpPr>
          <p:cNvPr id="4" name="TextBox 3"/>
          <p:cNvSpPr txBox="1"/>
          <p:nvPr/>
        </p:nvSpPr>
        <p:spPr>
          <a:xfrm>
            <a:off x="8053728" y="6560196"/>
            <a:ext cx="1082348" cy="276999"/>
          </a:xfrm>
          <a:prstGeom prst="rect">
            <a:avLst/>
          </a:prstGeom>
          <a:noFill/>
        </p:spPr>
        <p:txBody>
          <a:bodyPr wrap="none" rtlCol="0">
            <a:spAutoFit/>
          </a:bodyPr>
          <a:lstStyle/>
          <a:p>
            <a:r>
              <a:rPr lang="en-US" sz="1200" dirty="0" smtClean="0"/>
              <a:t>(CAMH, </a:t>
            </a:r>
            <a:r>
              <a:rPr lang="en-US" sz="1200" dirty="0" err="1" smtClean="0"/>
              <a:t>n.d.</a:t>
            </a:r>
            <a:r>
              <a:rPr lang="en-US" sz="1200" dirty="0" smtClean="0"/>
              <a:t>)</a:t>
            </a:r>
            <a:endParaRPr lang="en-US" sz="1200" dirty="0"/>
          </a:p>
        </p:txBody>
      </p:sp>
    </p:spTree>
    <p:extLst>
      <p:ext uri="{BB962C8B-B14F-4D97-AF65-F5344CB8AC3E}">
        <p14:creationId xmlns:p14="http://schemas.microsoft.com/office/powerpoint/2010/main" val="331105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mh.ca/en/hospital/Documents/www.camh.net/images/34972fig1-1_quad_framework_L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447" y="1628800"/>
            <a:ext cx="5616624" cy="4931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dirty="0" smtClean="0"/>
              <a:t>Concurrent Disorders: High Mental Health &amp; High Substance Use</a:t>
            </a:r>
            <a:endParaRPr lang="en-CA" dirty="0"/>
          </a:p>
        </p:txBody>
      </p:sp>
      <p:sp>
        <p:nvSpPr>
          <p:cNvPr id="4" name="TextBox 3"/>
          <p:cNvSpPr txBox="1"/>
          <p:nvPr/>
        </p:nvSpPr>
        <p:spPr>
          <a:xfrm>
            <a:off x="8053728" y="6560196"/>
            <a:ext cx="1082348" cy="276999"/>
          </a:xfrm>
          <a:prstGeom prst="rect">
            <a:avLst/>
          </a:prstGeom>
          <a:noFill/>
        </p:spPr>
        <p:txBody>
          <a:bodyPr wrap="none" rtlCol="0">
            <a:spAutoFit/>
          </a:bodyPr>
          <a:lstStyle/>
          <a:p>
            <a:r>
              <a:rPr lang="en-US" sz="1200" dirty="0" smtClean="0"/>
              <a:t>(CAMH, </a:t>
            </a:r>
            <a:r>
              <a:rPr lang="en-US" sz="1200" dirty="0" err="1" smtClean="0"/>
              <a:t>n.d.</a:t>
            </a:r>
            <a:r>
              <a:rPr lang="en-US" sz="1200" dirty="0" smtClean="0"/>
              <a:t>)</a:t>
            </a:r>
            <a:endParaRPr lang="en-US" sz="1200" dirty="0"/>
          </a:p>
        </p:txBody>
      </p:sp>
    </p:spTree>
    <p:extLst>
      <p:ext uri="{BB962C8B-B14F-4D97-AF65-F5344CB8AC3E}">
        <p14:creationId xmlns:p14="http://schemas.microsoft.com/office/powerpoint/2010/main" val="242062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9237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substances addictive?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Substance </a:t>
            </a:r>
            <a:r>
              <a:rPr lang="en-US" dirty="0" smtClean="0">
                <a:sym typeface="Wingdings" panose="05000000000000000000" pitchFamily="2" charset="2"/>
              </a:rPr>
              <a:t> elicits overreaction in reward system pathways in the brain and either a dramatic increase or decrease in neurotransmitters (like dopamine, serotonin etc.) that causes a pleasurable and ultimately addictive feelings </a:t>
            </a:r>
          </a:p>
          <a:p>
            <a:r>
              <a:rPr lang="en-US" dirty="0" smtClean="0">
                <a:sym typeface="Wingdings" panose="05000000000000000000" pitchFamily="2" charset="2"/>
              </a:rPr>
              <a:t>The following are factors of the substance affects the brain chemistry:</a:t>
            </a:r>
            <a:endParaRPr lang="en-US" dirty="0" smtClean="0"/>
          </a:p>
          <a:p>
            <a:pPr lvl="1"/>
            <a:r>
              <a:rPr lang="en-US" dirty="0" smtClean="0"/>
              <a:t>Dosage</a:t>
            </a:r>
          </a:p>
          <a:p>
            <a:pPr lvl="1"/>
            <a:r>
              <a:rPr lang="en-US" dirty="0" smtClean="0"/>
              <a:t>Duration of Use</a:t>
            </a:r>
          </a:p>
          <a:p>
            <a:pPr lvl="1"/>
            <a:r>
              <a:rPr lang="en-US" dirty="0" smtClean="0"/>
              <a:t>Frequency of Use</a:t>
            </a:r>
          </a:p>
          <a:p>
            <a:pPr lvl="1"/>
            <a:r>
              <a:rPr lang="en-US" dirty="0" smtClean="0"/>
              <a:t>Route of administration (e.g., inhalation, intravenous, nasal, oral)</a:t>
            </a:r>
          </a:p>
          <a:p>
            <a:pPr lvl="1"/>
            <a:r>
              <a:rPr lang="en-US" dirty="0" smtClean="0"/>
              <a:t>Environment (Family members, peers, friends etc.)</a:t>
            </a:r>
          </a:p>
          <a:p>
            <a:r>
              <a:rPr lang="en-US" dirty="0" smtClean="0"/>
              <a:t>Route of administration factors:</a:t>
            </a:r>
          </a:p>
          <a:p>
            <a:pPr lvl="1">
              <a:buNone/>
            </a:pPr>
            <a:r>
              <a:rPr lang="en-US" dirty="0" smtClean="0"/>
              <a:t>	1) Time to onset </a:t>
            </a:r>
          </a:p>
          <a:p>
            <a:pPr lvl="1">
              <a:buNone/>
            </a:pPr>
            <a:r>
              <a:rPr lang="en-US" dirty="0" smtClean="0"/>
              <a:t>	2) Peak </a:t>
            </a:r>
          </a:p>
          <a:p>
            <a:pPr lvl="1">
              <a:buNone/>
            </a:pPr>
            <a:r>
              <a:rPr lang="en-US" dirty="0" smtClean="0"/>
              <a:t>	3) Duration </a:t>
            </a:r>
          </a:p>
          <a:p>
            <a:pPr lvl="1">
              <a:buNone/>
            </a:pPr>
            <a:r>
              <a:rPr lang="en-US" dirty="0" smtClean="0"/>
              <a:t>	4) Half-life</a:t>
            </a:r>
            <a:endParaRPr lang="en-US" dirty="0"/>
          </a:p>
        </p:txBody>
      </p:sp>
    </p:spTree>
    <p:extLst>
      <p:ext uri="{BB962C8B-B14F-4D97-AF65-F5344CB8AC3E}">
        <p14:creationId xmlns:p14="http://schemas.microsoft.com/office/powerpoint/2010/main" val="832100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CA" dirty="0"/>
          </a:p>
        </p:txBody>
      </p:sp>
      <p:sp>
        <p:nvSpPr>
          <p:cNvPr id="3" name="Content Placeholder 2"/>
          <p:cNvSpPr>
            <a:spLocks noGrp="1"/>
          </p:cNvSpPr>
          <p:nvPr>
            <p:ph idx="1"/>
          </p:nvPr>
        </p:nvSpPr>
        <p:spPr>
          <a:xfrm>
            <a:off x="457200" y="1412776"/>
            <a:ext cx="8229600" cy="5472608"/>
          </a:xfrm>
        </p:spPr>
        <p:txBody>
          <a:bodyPr>
            <a:normAutofit/>
          </a:bodyPr>
          <a:lstStyle/>
          <a:p>
            <a:pPr marL="457200" indent="-457200">
              <a:buFont typeface="+mj-lt"/>
              <a:buAutoNum type="arabicPeriod"/>
            </a:pPr>
            <a:r>
              <a:rPr lang="en-US" dirty="0" smtClean="0"/>
              <a:t>Definitions</a:t>
            </a:r>
          </a:p>
          <a:p>
            <a:pPr marL="457200" indent="-457200">
              <a:buFont typeface="+mj-lt"/>
              <a:buAutoNum type="arabicPeriod"/>
            </a:pPr>
            <a:r>
              <a:rPr lang="en-US" dirty="0" smtClean="0"/>
              <a:t>“Addiction” Diagnostic Criteria</a:t>
            </a:r>
          </a:p>
          <a:p>
            <a:pPr marL="457200" indent="-457200">
              <a:buFont typeface="+mj-lt"/>
              <a:buAutoNum type="arabicPeriod"/>
            </a:pPr>
            <a:r>
              <a:rPr lang="en-US" dirty="0" smtClean="0"/>
              <a:t>Addiction and Mental Health</a:t>
            </a:r>
          </a:p>
          <a:p>
            <a:pPr marL="457200" indent="-457200">
              <a:buFont typeface="+mj-lt"/>
              <a:buAutoNum type="arabicPeriod"/>
            </a:pPr>
            <a:r>
              <a:rPr lang="en-US" dirty="0" smtClean="0"/>
              <a:t>Substances</a:t>
            </a:r>
          </a:p>
          <a:p>
            <a:pPr marL="1062990" lvl="2" indent="-514350">
              <a:buFont typeface="+mj-lt"/>
              <a:buAutoNum type="romanLcPeriod"/>
            </a:pPr>
            <a:r>
              <a:rPr lang="en-US" sz="2400" dirty="0" smtClean="0"/>
              <a:t>Stimulants</a:t>
            </a:r>
          </a:p>
          <a:p>
            <a:pPr marL="1062990" lvl="2" indent="-514350">
              <a:buFont typeface="+mj-lt"/>
              <a:buAutoNum type="romanLcPeriod"/>
            </a:pPr>
            <a:r>
              <a:rPr lang="en-US" sz="2400" dirty="0" smtClean="0"/>
              <a:t>Depressants</a:t>
            </a:r>
          </a:p>
          <a:p>
            <a:pPr marL="1062990" lvl="2" indent="-514350">
              <a:buFont typeface="+mj-lt"/>
              <a:buAutoNum type="romanLcPeriod"/>
            </a:pPr>
            <a:r>
              <a:rPr lang="en-US" sz="2400" dirty="0" smtClean="0"/>
              <a:t>Hallucinogens </a:t>
            </a:r>
          </a:p>
          <a:p>
            <a:pPr marL="1062990" lvl="2" indent="-514350">
              <a:buFont typeface="+mj-lt"/>
              <a:buAutoNum type="romanLcPeriod"/>
            </a:pPr>
            <a:r>
              <a:rPr lang="en-US" sz="2400" dirty="0" smtClean="0"/>
              <a:t>Other Substances to Consider</a:t>
            </a:r>
          </a:p>
          <a:p>
            <a:pPr marL="457200" indent="-457200">
              <a:buFont typeface="+mj-lt"/>
              <a:buAutoNum type="arabicPeriod"/>
            </a:pPr>
            <a:r>
              <a:rPr lang="en-US" dirty="0" smtClean="0"/>
              <a:t>Emergency Situations</a:t>
            </a:r>
          </a:p>
          <a:p>
            <a:pPr marL="457200" indent="-457200">
              <a:buFont typeface="+mj-lt"/>
              <a:buAutoNum type="arabicPeriod"/>
            </a:pPr>
            <a:r>
              <a:rPr lang="en-US" dirty="0" smtClean="0"/>
              <a:t>Therapeutic Approaches</a:t>
            </a:r>
          </a:p>
          <a:p>
            <a:pPr marL="457200" indent="-457200">
              <a:buFont typeface="+mj-lt"/>
              <a:buAutoNum type="arabicPeriod"/>
            </a:pPr>
            <a:r>
              <a:rPr lang="en-US" dirty="0" smtClean="0"/>
              <a:t>Resources</a:t>
            </a:r>
          </a:p>
          <a:p>
            <a:pPr marL="457200" indent="-457200">
              <a:buFont typeface="+mj-lt"/>
              <a:buAutoNum type="arabicPeriod"/>
            </a:pPr>
            <a:r>
              <a:rPr lang="en-US" dirty="0" smtClean="0"/>
              <a:t>References</a:t>
            </a:r>
          </a:p>
        </p:txBody>
      </p:sp>
    </p:spTree>
    <p:extLst>
      <p:ext uri="{BB962C8B-B14F-4D97-AF65-F5344CB8AC3E}">
        <p14:creationId xmlns:p14="http://schemas.microsoft.com/office/powerpoint/2010/main" val="2500397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Substances of Abuse</a:t>
            </a:r>
            <a:endParaRPr lang="en-US" dirty="0"/>
          </a:p>
        </p:txBody>
      </p:sp>
      <p:sp>
        <p:nvSpPr>
          <p:cNvPr id="3" name="Content Placeholder 2"/>
          <p:cNvSpPr>
            <a:spLocks noGrp="1"/>
          </p:cNvSpPr>
          <p:nvPr>
            <p:ph idx="1"/>
          </p:nvPr>
        </p:nvSpPr>
        <p:spPr/>
        <p:txBody>
          <a:bodyPr/>
          <a:lstStyle/>
          <a:p>
            <a:pPr marL="0" indent="0">
              <a:buNone/>
            </a:pPr>
            <a:r>
              <a:rPr lang="en-US" sz="2800" dirty="0" smtClean="0"/>
              <a:t>Three main categories:</a:t>
            </a:r>
          </a:p>
          <a:p>
            <a:pPr marL="788670" lvl="1" indent="-514350">
              <a:buFont typeface="+mj-lt"/>
              <a:buAutoNum type="arabicPeriod"/>
            </a:pPr>
            <a:r>
              <a:rPr lang="en-US" sz="2800" dirty="0" smtClean="0"/>
              <a:t>Stimulants</a:t>
            </a:r>
          </a:p>
          <a:p>
            <a:pPr marL="788670" lvl="1" indent="-514350">
              <a:buFont typeface="+mj-lt"/>
              <a:buAutoNum type="arabicPeriod"/>
            </a:pPr>
            <a:r>
              <a:rPr lang="en-US" sz="2800" dirty="0" smtClean="0"/>
              <a:t>Depressants</a:t>
            </a:r>
          </a:p>
          <a:p>
            <a:pPr marL="788670" lvl="1" indent="-514350">
              <a:buFont typeface="+mj-lt"/>
              <a:buAutoNum type="arabicPeriod"/>
            </a:pPr>
            <a:r>
              <a:rPr lang="en-US" sz="2800" dirty="0" smtClean="0"/>
              <a:t>Hallucinogens</a:t>
            </a:r>
          </a:p>
          <a:p>
            <a:pPr>
              <a:buNone/>
            </a:pPr>
            <a:endParaRPr lang="en-US" sz="2800" dirty="0" smtClean="0"/>
          </a:p>
          <a:p>
            <a:pPr marL="0" indent="0">
              <a:buNone/>
            </a:pPr>
            <a:r>
              <a:rPr lang="en-US" sz="2800" dirty="0" smtClean="0"/>
              <a:t>Categorized according to effect on Central Nervous </a:t>
            </a:r>
            <a:r>
              <a:rPr lang="en-US" sz="2800" dirty="0"/>
              <a:t>S</a:t>
            </a:r>
            <a:r>
              <a:rPr lang="en-US" sz="2800" dirty="0" smtClean="0"/>
              <a:t>ystem (CNS)</a:t>
            </a:r>
          </a:p>
          <a:p>
            <a:pPr lvl="1"/>
            <a:endParaRPr lang="en-US" dirty="0" smtClean="0"/>
          </a:p>
          <a:p>
            <a:pPr lvl="1"/>
            <a:endParaRPr lang="en-US" dirty="0" smtClean="0"/>
          </a:p>
          <a:p>
            <a:pPr lvl="1"/>
            <a:endParaRPr lang="en-US" dirty="0" smtClean="0"/>
          </a:p>
          <a:p>
            <a:pPr lvl="1">
              <a:buNone/>
            </a:pPr>
            <a:endParaRPr lang="en-US" dirty="0"/>
          </a:p>
        </p:txBody>
      </p:sp>
    </p:spTree>
    <p:extLst>
      <p:ext uri="{BB962C8B-B14F-4D97-AF65-F5344CB8AC3E}">
        <p14:creationId xmlns:p14="http://schemas.microsoft.com/office/powerpoint/2010/main" val="154346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Stimulants </a:t>
            </a:r>
            <a:endParaRPr lang="en-US" dirty="0"/>
          </a:p>
        </p:txBody>
      </p:sp>
      <p:sp>
        <p:nvSpPr>
          <p:cNvPr id="3" name="Text Placeholder 2"/>
          <p:cNvSpPr>
            <a:spLocks noGrp="1"/>
          </p:cNvSpPr>
          <p:nvPr>
            <p:ph type="body" idx="1"/>
          </p:nvPr>
        </p:nvSpPr>
        <p:spPr/>
        <p:txBody>
          <a:bodyPr/>
          <a:lstStyle/>
          <a:p>
            <a:r>
              <a:rPr lang="en-US" dirty="0" smtClean="0"/>
              <a:t>SUBSTANCES 1.0</a:t>
            </a:r>
            <a:endParaRPr lang="en-US" dirty="0"/>
          </a:p>
        </p:txBody>
      </p:sp>
    </p:spTree>
    <p:extLst>
      <p:ext uri="{BB962C8B-B14F-4D97-AF65-F5344CB8AC3E}">
        <p14:creationId xmlns:p14="http://schemas.microsoft.com/office/powerpoint/2010/main" val="1182966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Stimulants</a:t>
            </a:r>
            <a:endParaRPr lang="en-US" dirty="0"/>
          </a:p>
        </p:txBody>
      </p:sp>
      <p:sp>
        <p:nvSpPr>
          <p:cNvPr id="3" name="Content Placeholder 2"/>
          <p:cNvSpPr>
            <a:spLocks noGrp="1"/>
          </p:cNvSpPr>
          <p:nvPr>
            <p:ph idx="1"/>
          </p:nvPr>
        </p:nvSpPr>
        <p:spPr>
          <a:xfrm>
            <a:off x="549275" y="1676400"/>
            <a:ext cx="8042276" cy="4343400"/>
          </a:xfrm>
        </p:spPr>
        <p:txBody>
          <a:bodyPr>
            <a:normAutofit/>
          </a:bodyPr>
          <a:lstStyle/>
          <a:p>
            <a:r>
              <a:rPr lang="en-US" dirty="0" smtClean="0"/>
              <a:t>Ex. Caffeine, pseudoephedrine, Ritalin, cocaine, crack-cocaine, crystal meth</a:t>
            </a:r>
          </a:p>
          <a:p>
            <a:endParaRPr lang="en-US" dirty="0" smtClean="0"/>
          </a:p>
          <a:p>
            <a:r>
              <a:rPr lang="en-US" dirty="0" smtClean="0"/>
              <a:t>Impact on body: </a:t>
            </a:r>
          </a:p>
          <a:p>
            <a:pPr marL="274320" lvl="1" indent="0">
              <a:buNone/>
            </a:pPr>
            <a:r>
              <a:rPr lang="en-US" dirty="0" smtClean="0"/>
              <a:t>             Blood pressure, temperature, heart rate, 	</a:t>
            </a:r>
            <a:r>
              <a:rPr lang="en-US" dirty="0"/>
              <a:t>	</a:t>
            </a:r>
            <a:r>
              <a:rPr lang="en-US" dirty="0" smtClean="0"/>
              <a:t>	    Respiratory rate, alertness, dilated pupils,  dry mouth</a:t>
            </a:r>
          </a:p>
          <a:p>
            <a:endParaRPr lang="en-US" dirty="0"/>
          </a:p>
          <a:p>
            <a:r>
              <a:rPr lang="en-US" dirty="0" smtClean="0"/>
              <a:t>Feelings: Euphoria, invincible, energetic, sped up</a:t>
            </a:r>
          </a:p>
        </p:txBody>
      </p:sp>
      <p:sp>
        <p:nvSpPr>
          <p:cNvPr id="4" name="Up Arrow 3"/>
          <p:cNvSpPr/>
          <p:nvPr/>
        </p:nvSpPr>
        <p:spPr>
          <a:xfrm>
            <a:off x="1082080" y="3356992"/>
            <a:ext cx="6096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540229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543717"/>
          </a:xfrm>
        </p:spPr>
        <p:txBody>
          <a:bodyPr>
            <a:normAutofit fontScale="85000" lnSpcReduction="10000"/>
          </a:bodyPr>
          <a:lstStyle/>
          <a:p>
            <a:r>
              <a:rPr lang="en-US" b="1" dirty="0" smtClean="0"/>
              <a:t>Withdrawal:</a:t>
            </a:r>
            <a:endParaRPr lang="en-US" b="1" dirty="0"/>
          </a:p>
          <a:p>
            <a:pPr>
              <a:buNone/>
            </a:pPr>
            <a:r>
              <a:rPr lang="en-US" dirty="0" smtClean="0"/>
              <a:t>	Crash</a:t>
            </a:r>
            <a:r>
              <a:rPr lang="en-US" dirty="0"/>
              <a:t>, craving, </a:t>
            </a:r>
            <a:r>
              <a:rPr lang="en-US" dirty="0" smtClean="0"/>
              <a:t>extinction</a:t>
            </a:r>
          </a:p>
          <a:p>
            <a:pPr>
              <a:buNone/>
            </a:pPr>
            <a:endParaRPr lang="en-US" dirty="0" smtClean="0"/>
          </a:p>
          <a:p>
            <a:r>
              <a:rPr lang="en-US" b="1" dirty="0"/>
              <a:t>Risks:</a:t>
            </a:r>
          </a:p>
          <a:p>
            <a:pPr>
              <a:buNone/>
            </a:pPr>
            <a:r>
              <a:rPr lang="en-US" dirty="0"/>
              <a:t>	Heart attack, stroke, irregular heart beat, seizure, agitation, paranoia, weight loss, substance induced psychosis, coma, </a:t>
            </a:r>
            <a:r>
              <a:rPr lang="en-US" dirty="0" smtClean="0"/>
              <a:t>death</a:t>
            </a:r>
            <a:endParaRPr lang="en-US" dirty="0"/>
          </a:p>
          <a:p>
            <a:pPr>
              <a:buNone/>
            </a:pPr>
            <a:endParaRPr lang="en-US" dirty="0"/>
          </a:p>
          <a:p>
            <a:r>
              <a:rPr lang="en-US" b="1" dirty="0" smtClean="0"/>
              <a:t>Risk of long term illicit use:</a:t>
            </a:r>
          </a:p>
          <a:p>
            <a:pPr>
              <a:buNone/>
            </a:pPr>
            <a:r>
              <a:rPr lang="en-US" dirty="0"/>
              <a:t>	</a:t>
            </a:r>
            <a:r>
              <a:rPr lang="en-US" dirty="0" smtClean="0"/>
              <a:t>Acquired infections (HIV</a:t>
            </a:r>
            <a:r>
              <a:rPr lang="en-US" dirty="0"/>
              <a:t>, HEP </a:t>
            </a:r>
            <a:r>
              <a:rPr lang="en-US" dirty="0" smtClean="0"/>
              <a:t>C, abscess), profound psychiatric effects (delusions, hallucinations [esp. tactile], anxiety, severe depression, anhedonia), social risks, safety </a:t>
            </a:r>
            <a:r>
              <a:rPr lang="en-US" dirty="0"/>
              <a:t>r</a:t>
            </a:r>
            <a:r>
              <a:rPr lang="en-US" dirty="0" smtClean="0"/>
              <a:t>isks</a:t>
            </a:r>
          </a:p>
          <a:p>
            <a:endParaRPr lang="en-US" b="1" dirty="0"/>
          </a:p>
          <a:p>
            <a:r>
              <a:rPr lang="en-US" b="1" dirty="0" smtClean="0"/>
              <a:t>New research</a:t>
            </a:r>
            <a:r>
              <a:rPr lang="en-US" b="1" dirty="0"/>
              <a:t>: </a:t>
            </a:r>
            <a:endParaRPr lang="en-US" b="1" dirty="0" smtClean="0"/>
          </a:p>
          <a:p>
            <a:pPr>
              <a:buNone/>
            </a:pPr>
            <a:r>
              <a:rPr lang="en-US" dirty="0" smtClean="0"/>
              <a:t>	Depression risk, med’s for spasm, brain damage, reward selection</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p:txBody>
      </p:sp>
      <p:sp>
        <p:nvSpPr>
          <p:cNvPr id="4" name="Title 1"/>
          <p:cNvSpPr>
            <a:spLocks noGrp="1"/>
          </p:cNvSpPr>
          <p:nvPr>
            <p:ph type="title"/>
          </p:nvPr>
        </p:nvSpPr>
        <p:spPr>
          <a:xfrm>
            <a:off x="457200" y="533400"/>
            <a:ext cx="8229600" cy="990600"/>
          </a:xfrm>
        </p:spPr>
        <p:txBody>
          <a:bodyPr/>
          <a:lstStyle/>
          <a:p>
            <a:r>
              <a:rPr lang="en-US" dirty="0" smtClean="0"/>
              <a:t>Category: Stimulants</a:t>
            </a:r>
            <a:endParaRPr lang="en-US"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404608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smtClean="0"/>
              <a:t>Stimulant: Caffeine </a:t>
            </a:r>
          </a:p>
        </p:txBody>
      </p:sp>
      <p:sp>
        <p:nvSpPr>
          <p:cNvPr id="61443" name="Rectangle 3"/>
          <p:cNvSpPr>
            <a:spLocks noGrp="1"/>
          </p:cNvSpPr>
          <p:nvPr>
            <p:ph idx="1"/>
          </p:nvPr>
        </p:nvSpPr>
        <p:spPr/>
        <p:txBody>
          <a:bodyPr>
            <a:normAutofit/>
          </a:bodyPr>
          <a:lstStyle/>
          <a:p>
            <a:r>
              <a:rPr lang="en-CA" altLang="en-US" sz="2800" dirty="0" smtClean="0"/>
              <a:t>Reported to be the most commonly consumed psychoactive substance in the world</a:t>
            </a:r>
          </a:p>
          <a:p>
            <a:r>
              <a:rPr lang="en-CA" altLang="en-US" sz="2800" dirty="0" smtClean="0"/>
              <a:t>Coffee, chocolate, cola, tea, some over the counter medications, Red Bull</a:t>
            </a:r>
          </a:p>
          <a:p>
            <a:r>
              <a:rPr lang="en-CA" altLang="en-US" sz="2800" dirty="0" smtClean="0"/>
              <a:t>Body develops a tolerance &amp; more is needed to achieve same effect </a:t>
            </a:r>
          </a:p>
          <a:p>
            <a:r>
              <a:rPr lang="en-CA" altLang="en-US" sz="2800" dirty="0" smtClean="0"/>
              <a:t>Tolerance determines withdrawal symptoms</a:t>
            </a:r>
            <a:endParaRPr lang="en-US" altLang="en-US" sz="2800" dirty="0" smtClean="0"/>
          </a:p>
          <a:p>
            <a:r>
              <a:rPr lang="en-US" altLang="en-US" sz="2800" dirty="0" smtClean="0"/>
              <a:t>Withdrawal symptoms: headache, loss of energy/alertness</a:t>
            </a:r>
          </a:p>
        </p:txBody>
      </p:sp>
      <p:pic>
        <p:nvPicPr>
          <p:cNvPr id="1026" name="Picture 2" descr="http://clipartix.com/wp-content/uploads/2016/04/Free-cup-coffee-clipart-free-clipart-graphics-images-and-photo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275894"/>
            <a:ext cx="3670970" cy="25922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1709551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Stimulant: </a:t>
            </a:r>
            <a:r>
              <a:rPr lang="en-CA" dirty="0" smtClean="0"/>
              <a:t>Crystal Methamphetamine</a:t>
            </a:r>
            <a:endParaRPr lang="en-CA" dirty="0"/>
          </a:p>
        </p:txBody>
      </p:sp>
      <p:sp>
        <p:nvSpPr>
          <p:cNvPr id="62467" name="Content Placeholder 2"/>
          <p:cNvSpPr>
            <a:spLocks noGrp="1"/>
          </p:cNvSpPr>
          <p:nvPr>
            <p:ph idx="1"/>
          </p:nvPr>
        </p:nvSpPr>
        <p:spPr>
          <a:xfrm>
            <a:off x="457200" y="1600200"/>
            <a:ext cx="8229600" cy="1756792"/>
          </a:xfrm>
        </p:spPr>
        <p:txBody>
          <a:bodyPr>
            <a:normAutofit/>
          </a:bodyPr>
          <a:lstStyle/>
          <a:p>
            <a:r>
              <a:rPr lang="en-CA" altLang="en-US" dirty="0" smtClean="0"/>
              <a:t>AKA: meth, ice, glass, crystal, speed, crank, </a:t>
            </a:r>
          </a:p>
          <a:p>
            <a:r>
              <a:rPr lang="en-CA" altLang="en-US" dirty="0"/>
              <a:t>S</a:t>
            </a:r>
            <a:r>
              <a:rPr lang="en-CA" altLang="en-US" dirty="0" smtClean="0"/>
              <a:t>moked in glass pipes, snorted, swallowed, </a:t>
            </a:r>
            <a:r>
              <a:rPr lang="en-CA" altLang="en-US" dirty="0"/>
              <a:t>or injected (either dry or dissolved in water</a:t>
            </a:r>
            <a:r>
              <a:rPr lang="en-CA" altLang="en-US" dirty="0" smtClean="0"/>
              <a:t>) </a:t>
            </a:r>
          </a:p>
          <a:p>
            <a:r>
              <a:rPr lang="en-CA" altLang="en-US" dirty="0"/>
              <a:t>H</a:t>
            </a:r>
            <a:r>
              <a:rPr lang="en-CA" altLang="en-US" dirty="0" smtClean="0"/>
              <a:t>ighly addictive</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4927"/>
          <a:stretch/>
        </p:blipFill>
        <p:spPr bwMode="auto">
          <a:xfrm>
            <a:off x="1259632" y="5009348"/>
            <a:ext cx="2016224" cy="158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154"/>
          <a:stretch/>
        </p:blipFill>
        <p:spPr bwMode="auto">
          <a:xfrm>
            <a:off x="6192878" y="3933056"/>
            <a:ext cx="205153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04" r="54259" b="56547"/>
          <a:stretch/>
        </p:blipFill>
        <p:spPr bwMode="auto">
          <a:xfrm>
            <a:off x="3491880" y="5009349"/>
            <a:ext cx="2427238" cy="158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67544" y="3284984"/>
            <a:ext cx="5725334" cy="164439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altLang="en-US" dirty="0" smtClean="0"/>
              <a:t>Produces intense initial euphoria, increased energy, libido, alertness lasting approx. 6-12 hours (“tweaking”)</a:t>
            </a:r>
          </a:p>
        </p:txBody>
      </p:sp>
      <p:sp>
        <p:nvSpPr>
          <p:cNvPr id="3" name="Rectangle 2"/>
          <p:cNvSpPr/>
          <p:nvPr/>
        </p:nvSpPr>
        <p:spPr>
          <a:xfrm>
            <a:off x="3923928" y="4621605"/>
            <a:ext cx="2193229" cy="307777"/>
          </a:xfrm>
          <a:prstGeom prst="rect">
            <a:avLst/>
          </a:prstGeom>
        </p:spPr>
        <p:txBody>
          <a:bodyPr wrap="none">
            <a:spAutoFit/>
          </a:bodyPr>
          <a:lstStyle/>
          <a:p>
            <a:r>
              <a:rPr lang="en-CA" sz="1400" dirty="0"/>
              <a:t>(</a:t>
            </a:r>
            <a:r>
              <a:rPr lang="en-CA" sz="1400" dirty="0" err="1"/>
              <a:t>Casacolumbiaorg</a:t>
            </a:r>
            <a:r>
              <a:rPr lang="en-CA" sz="1400" dirty="0"/>
              <a:t>, 2013)</a:t>
            </a:r>
          </a:p>
        </p:txBody>
      </p:sp>
      <p:sp>
        <p:nvSpPr>
          <p:cNvPr id="9" name="TextBox 8"/>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1681312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611560" y="1571625"/>
            <a:ext cx="7832352" cy="4881711"/>
          </a:xfrm>
        </p:spPr>
        <p:txBody>
          <a:bodyPr>
            <a:normAutofit fontScale="77500" lnSpcReduction="20000"/>
          </a:bodyPr>
          <a:lstStyle/>
          <a:p>
            <a:pPr marL="0" indent="0">
              <a:buNone/>
            </a:pPr>
            <a:r>
              <a:rPr lang="en-CA" altLang="en-US" sz="2900" dirty="0" smtClean="0"/>
              <a:t>At </a:t>
            </a:r>
            <a:r>
              <a:rPr lang="en-CA" altLang="en-US" sz="2900" dirty="0"/>
              <a:t>low doses, methamphetamine produces such effects </a:t>
            </a:r>
            <a:r>
              <a:rPr lang="en-CA" altLang="en-US" sz="2900" dirty="0" smtClean="0"/>
              <a:t>as:</a:t>
            </a:r>
          </a:p>
          <a:p>
            <a:r>
              <a:rPr lang="en-CA" altLang="en-US" sz="2300" dirty="0" smtClean="0"/>
              <a:t>Increased wakefulness</a:t>
            </a:r>
          </a:p>
          <a:p>
            <a:r>
              <a:rPr lang="en-CA" altLang="en-US" sz="2300" dirty="0" smtClean="0"/>
              <a:t>Increased </a:t>
            </a:r>
            <a:r>
              <a:rPr lang="en-CA" altLang="en-US" sz="2300" dirty="0"/>
              <a:t>physical </a:t>
            </a:r>
            <a:r>
              <a:rPr lang="en-CA" altLang="en-US" sz="2300" dirty="0" smtClean="0"/>
              <a:t>activity</a:t>
            </a:r>
          </a:p>
          <a:p>
            <a:r>
              <a:rPr lang="en-CA" altLang="en-US" sz="2300" dirty="0"/>
              <a:t>I</a:t>
            </a:r>
            <a:r>
              <a:rPr lang="en-CA" altLang="en-US" sz="2300" dirty="0" smtClean="0"/>
              <a:t>ncreased </a:t>
            </a:r>
            <a:r>
              <a:rPr lang="en-CA" altLang="en-US" sz="2300" dirty="0"/>
              <a:t>heart </a:t>
            </a:r>
            <a:r>
              <a:rPr lang="en-CA" altLang="en-US" sz="2300" dirty="0" smtClean="0"/>
              <a:t>rate, </a:t>
            </a:r>
            <a:r>
              <a:rPr lang="en-CA" altLang="en-US" sz="2300" dirty="0"/>
              <a:t>blood </a:t>
            </a:r>
            <a:r>
              <a:rPr lang="en-CA" altLang="en-US" sz="2300" dirty="0" smtClean="0"/>
              <a:t>pressure, respiration </a:t>
            </a:r>
            <a:r>
              <a:rPr lang="en-CA" altLang="en-US" sz="2300" dirty="0"/>
              <a:t>and body temperature (hyperthermia</a:t>
            </a:r>
            <a:r>
              <a:rPr lang="en-CA" altLang="en-US" sz="2300" dirty="0" smtClean="0"/>
              <a:t>)</a:t>
            </a:r>
          </a:p>
          <a:p>
            <a:r>
              <a:rPr lang="en-CA" altLang="en-US" sz="2300" dirty="0"/>
              <a:t>D</a:t>
            </a:r>
            <a:r>
              <a:rPr lang="en-CA" altLang="en-US" sz="2300" dirty="0" smtClean="0"/>
              <a:t>ecreased appetite</a:t>
            </a:r>
          </a:p>
          <a:p>
            <a:r>
              <a:rPr lang="en-CA" altLang="en-US" sz="2300" dirty="0" smtClean="0"/>
              <a:t>Euphoria</a:t>
            </a:r>
            <a:endParaRPr lang="en-CA" altLang="en-US" sz="2300" dirty="0"/>
          </a:p>
          <a:p>
            <a:endParaRPr lang="en-CA" altLang="en-US" dirty="0"/>
          </a:p>
          <a:p>
            <a:pPr marL="0" indent="0">
              <a:buNone/>
            </a:pPr>
            <a:r>
              <a:rPr lang="en-CA" altLang="en-US" sz="2900" dirty="0"/>
              <a:t>High-dose chronic use has been associated </a:t>
            </a:r>
            <a:r>
              <a:rPr lang="en-CA" altLang="en-US" sz="2900" dirty="0" smtClean="0"/>
              <a:t>with:</a:t>
            </a:r>
          </a:p>
          <a:p>
            <a:r>
              <a:rPr lang="en-CA" altLang="en-US" sz="2300" dirty="0" smtClean="0"/>
              <a:t>Irritability</a:t>
            </a:r>
          </a:p>
          <a:p>
            <a:r>
              <a:rPr lang="en-CA" altLang="en-US" sz="2300" dirty="0" smtClean="0"/>
              <a:t>Tremors</a:t>
            </a:r>
            <a:r>
              <a:rPr lang="en-CA" altLang="en-US" sz="2300" dirty="0"/>
              <a:t>, </a:t>
            </a:r>
            <a:r>
              <a:rPr lang="en-CA" altLang="en-US" sz="2300" dirty="0" smtClean="0"/>
              <a:t>convulsions</a:t>
            </a:r>
          </a:p>
          <a:p>
            <a:r>
              <a:rPr lang="en-CA" altLang="en-US" sz="2300" dirty="0" smtClean="0"/>
              <a:t>Severe </a:t>
            </a:r>
            <a:r>
              <a:rPr lang="en-CA" altLang="en-US" sz="2300" dirty="0"/>
              <a:t>dental problems (aka. “Meth mouth</a:t>
            </a:r>
            <a:r>
              <a:rPr lang="en-CA" altLang="en-US" sz="2300" dirty="0" smtClean="0"/>
              <a:t>”)</a:t>
            </a:r>
          </a:p>
          <a:p>
            <a:r>
              <a:rPr lang="en-CA" altLang="en-US" sz="2300" dirty="0" smtClean="0"/>
              <a:t>Anxiety</a:t>
            </a:r>
            <a:r>
              <a:rPr lang="en-CA" altLang="en-US" sz="2300" dirty="0"/>
              <a:t>, </a:t>
            </a:r>
            <a:r>
              <a:rPr lang="en-CA" altLang="en-US" sz="2300" dirty="0" smtClean="0"/>
              <a:t>paranoia</a:t>
            </a:r>
          </a:p>
          <a:p>
            <a:r>
              <a:rPr lang="en-CA" altLang="en-US" sz="2300" dirty="0" smtClean="0"/>
              <a:t>Aggressive </a:t>
            </a:r>
            <a:r>
              <a:rPr lang="en-CA" altLang="en-US" sz="2300" dirty="0"/>
              <a:t>and violent behavior, often directed at spouses and </a:t>
            </a:r>
            <a:r>
              <a:rPr lang="en-CA" altLang="en-US" sz="2300" dirty="0" smtClean="0"/>
              <a:t>children</a:t>
            </a:r>
          </a:p>
          <a:p>
            <a:r>
              <a:rPr lang="en-CA" altLang="en-US" sz="2300" dirty="0" smtClean="0"/>
              <a:t>Death, resulting from </a:t>
            </a:r>
            <a:r>
              <a:rPr lang="en-CA" altLang="en-US" sz="2300" dirty="0"/>
              <a:t>extreme anorexia, hyperthermia, convulsions, and </a:t>
            </a:r>
            <a:r>
              <a:rPr lang="en-CA" altLang="en-US" sz="2300" dirty="0" smtClean="0"/>
              <a:t>cardiovascular </a:t>
            </a:r>
            <a:r>
              <a:rPr lang="en-CA" altLang="en-US" sz="2300" dirty="0"/>
              <a:t>collapse (including stroke and heart attacks</a:t>
            </a:r>
            <a:r>
              <a:rPr lang="en-CA" altLang="en-US" sz="2300" dirty="0" smtClean="0"/>
              <a:t>)</a:t>
            </a:r>
            <a:endParaRPr lang="en-CA" altLang="en-US" sz="2300" dirty="0"/>
          </a:p>
        </p:txBody>
      </p:sp>
      <p:sp>
        <p:nvSpPr>
          <p:cNvPr id="4" name="Title 1"/>
          <p:cNvSpPr txBox="1">
            <a:spLocks/>
          </p:cNvSpPr>
          <p:nvPr/>
        </p:nvSpPr>
        <p:spPr>
          <a:xfrm>
            <a:off x="467544" y="54868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dirty="0" smtClean="0"/>
              <a:t>Stimulant: </a:t>
            </a:r>
            <a:r>
              <a:rPr lang="en-CA" dirty="0" smtClean="0"/>
              <a:t>Crystal Methamphetamine</a:t>
            </a:r>
            <a:endParaRPr lang="en-CA"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961196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51" name="Rectangle 19"/>
          <p:cNvSpPr>
            <a:spLocks noGrp="1"/>
          </p:cNvSpPr>
          <p:nvPr>
            <p:ph type="title"/>
          </p:nvPr>
        </p:nvSpPr>
        <p:spPr bwMode="auto">
          <a:xfrm>
            <a:off x="467544" y="706016"/>
            <a:ext cx="8229600" cy="1066800"/>
          </a:xfrm>
        </p:spPr>
        <p:txBody>
          <a:bodyPr wrap="square" tIns="45720" bIns="45720" numCol="1" anchorCtr="0" compatLnSpc="1">
            <a:prstTxWarp prst="textNoShape">
              <a:avLst/>
            </a:prstTxWarp>
            <a:normAutofit fontScale="90000"/>
          </a:bodyPr>
          <a:lstStyle/>
          <a:p>
            <a:pPr>
              <a:defRPr/>
            </a:pPr>
            <a:r>
              <a:rPr lang="en-US" sz="4400" dirty="0" smtClean="0"/>
              <a:t>Stimulant: Cocaine</a:t>
            </a:r>
            <a:r>
              <a:rPr lang="en-US" dirty="0" smtClean="0"/>
              <a:t/>
            </a:r>
            <a:br>
              <a:rPr lang="en-US" dirty="0" smtClean="0"/>
            </a:br>
            <a:r>
              <a:rPr lang="en-US" sz="3100" dirty="0" smtClean="0"/>
              <a:t>Three Phases of Cocaine Usage</a:t>
            </a:r>
          </a:p>
        </p:txBody>
      </p:sp>
      <p:graphicFrame>
        <p:nvGraphicFramePr>
          <p:cNvPr id="223274" name="Group 42"/>
          <p:cNvGraphicFramePr>
            <a:graphicFrameLocks noGrp="1"/>
          </p:cNvGraphicFramePr>
          <p:nvPr>
            <p:ph type="tbl" idx="1"/>
            <p:extLst>
              <p:ext uri="{D42A27DB-BD31-4B8C-83A1-F6EECF244321}">
                <p14:modId xmlns:p14="http://schemas.microsoft.com/office/powerpoint/2010/main" val="387625581"/>
              </p:ext>
            </p:extLst>
          </p:nvPr>
        </p:nvGraphicFramePr>
        <p:xfrm>
          <a:off x="-11308" y="1916832"/>
          <a:ext cx="9144000" cy="4846252"/>
        </p:xfrm>
        <a:graphic>
          <a:graphicData uri="http://schemas.openxmlformats.org/drawingml/2006/table">
            <a:tbl>
              <a:tblPr/>
              <a:tblGrid>
                <a:gridCol w="2766238"/>
                <a:gridCol w="3150767"/>
                <a:gridCol w="3226995"/>
              </a:tblGrid>
              <a:tr h="430956">
                <a:tc>
                  <a:txBody>
                    <a:bodyPr/>
                    <a:lstStyle/>
                    <a:p>
                      <a:pPr marL="119063" marR="0" lvl="0" indent="0" algn="ctr"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mj-lt"/>
                        </a:rPr>
                        <a:t>Initial Phase</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ctr"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mj-lt"/>
                        </a:rPr>
                        <a:t>Plateau Phase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ctr"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mj-lt"/>
                        </a:rPr>
                        <a:t>Withdrawal Phase</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0416">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endParaRPr kumimoji="0" lang="en-US" sz="1000" b="0" i="0" u="none" strike="noStrike" cap="none" normalizeH="0" baseline="0" dirty="0" smtClean="0">
                        <a:ln>
                          <a:noFill/>
                        </a:ln>
                        <a:solidFill>
                          <a:schemeClr val="tx1"/>
                        </a:solidFill>
                        <a:effectLst/>
                        <a:latin typeface="+mj-lt"/>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Euphoric, energetic, self-confident</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Decreased appetite &amp; need for sleep</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Heightened mental alertness</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Heightened sensitivity to sight, sound, &amp; touch</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Increased heart rate &amp; blood pressure</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en-US" sz="1700" b="0" i="0" u="none" strike="noStrike" cap="none" normalizeH="0" baseline="0" dirty="0" smtClean="0">
                          <a:ln>
                            <a:noFill/>
                          </a:ln>
                          <a:solidFill>
                            <a:schemeClr val="tx1"/>
                          </a:solidFill>
                          <a:effectLst/>
                          <a:latin typeface="+mj-lt"/>
                        </a:rPr>
                        <a:t>Dilated pupils</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Increased temperature</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May show anxiety, paranoia &amp; restlessness</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r>
                        <a:rPr kumimoji="0" lang="en-US" sz="1700" b="0" i="0" u="none" strike="noStrike" cap="none" normalizeH="0" baseline="0" dirty="0" smtClean="0">
                          <a:ln>
                            <a:noFill/>
                          </a:ln>
                          <a:solidFill>
                            <a:schemeClr val="tx1"/>
                          </a:solidFill>
                          <a:effectLst/>
                          <a:latin typeface="+mj-lt"/>
                        </a:rPr>
                        <a:t>Constricted blood vessels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endParaRPr kumimoji="0" lang="en-US" sz="1000" b="0" i="0" u="none" strike="noStrike" cap="none" normalizeH="0" baseline="0" dirty="0" smtClean="0">
                        <a:ln>
                          <a:noFill/>
                        </a:ln>
                        <a:solidFill>
                          <a:schemeClr val="tx1"/>
                        </a:solidFill>
                        <a:effectLst/>
                        <a:latin typeface="+mj-lt"/>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Physical experience of pleasure still present but not as intense</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Users will not at this point be having the intense cravings characteristic of withdrawal phase</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Mental alertness &amp; focus still present</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Reduction in appetite &amp; need for sleep still present</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Heart rate &amp; blood pressure still elevated, pupils still dilated – but drug effects starts to wear off</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endParaRPr kumimoji="0" lang="en-US" sz="1000" b="0" i="0" u="none" strike="noStrike" cap="none" normalizeH="0" baseline="0" dirty="0" smtClean="0">
                        <a:ln>
                          <a:noFill/>
                        </a:ln>
                        <a:solidFill>
                          <a:schemeClr val="tx1"/>
                        </a:solidFill>
                        <a:effectLst/>
                        <a:latin typeface="+mj-lt"/>
                      </a:endParaRP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Users describe craving more drug at this point  </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Irritability</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Anhedonia </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Mood disturbances from low mood to more severe depressive symptoms</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Fatigue &amp; need for sleep</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Restlessness may still be present</a:t>
                      </a:r>
                    </a:p>
                    <a:p>
                      <a:pPr marL="119063" marR="0" lvl="0" indent="0"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pPr>
                      <a:r>
                        <a:rPr kumimoji="0" lang="en-US" sz="1700" b="0" i="0" u="none" strike="noStrike" cap="none" normalizeH="0" baseline="0" dirty="0" smtClean="0">
                          <a:ln>
                            <a:noFill/>
                          </a:ln>
                          <a:solidFill>
                            <a:schemeClr val="tx1"/>
                          </a:solidFill>
                          <a:effectLst/>
                          <a:latin typeface="+mj-lt"/>
                        </a:rPr>
                        <a:t>A frequent pattern of cocaine/crack use is to go on a run or to use in a binge </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descr="http://ichef.bbci.co.uk/news/660/cpsprodpb/0EAE/production/_86985730_thinkstockphotos-46873557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11294"/>
            <a:ext cx="2244217" cy="126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3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54868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dirty="0" smtClean="0"/>
              <a:t>Stimulant: </a:t>
            </a:r>
            <a:r>
              <a:rPr lang="en-CA" dirty="0" smtClean="0"/>
              <a:t>Cocaine</a:t>
            </a:r>
            <a:endParaRPr lang="en-CA" dirty="0"/>
          </a:p>
        </p:txBody>
      </p:sp>
      <p:graphicFrame>
        <p:nvGraphicFramePr>
          <p:cNvPr id="8" name="Table 7"/>
          <p:cNvGraphicFramePr>
            <a:graphicFrameLocks noGrp="1"/>
          </p:cNvGraphicFramePr>
          <p:nvPr>
            <p:extLst>
              <p:ext uri="{D42A27DB-BD31-4B8C-83A1-F6EECF244321}">
                <p14:modId xmlns:p14="http://schemas.microsoft.com/office/powerpoint/2010/main" val="2186232170"/>
              </p:ext>
            </p:extLst>
          </p:nvPr>
        </p:nvGraphicFramePr>
        <p:xfrm>
          <a:off x="467544" y="1628800"/>
          <a:ext cx="8229600" cy="444968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792088">
                <a:tc>
                  <a:txBody>
                    <a:bodyPr/>
                    <a:lstStyle/>
                    <a:p>
                      <a:pPr algn="ctr"/>
                      <a:endParaRPr lang="en-US" sz="1200" dirty="0" smtClean="0"/>
                    </a:p>
                    <a:p>
                      <a:pPr algn="ctr"/>
                      <a:r>
                        <a:rPr lang="en-US" dirty="0" smtClean="0"/>
                        <a:t>Route</a:t>
                      </a:r>
                      <a:endParaRPr lang="en-US" dirty="0"/>
                    </a:p>
                  </a:txBody>
                  <a:tcPr/>
                </a:tc>
                <a:tc>
                  <a:txBody>
                    <a:bodyPr/>
                    <a:lstStyle/>
                    <a:p>
                      <a:pPr algn="ctr"/>
                      <a:endParaRPr lang="en-US" sz="1200" dirty="0" smtClean="0"/>
                    </a:p>
                    <a:p>
                      <a:pPr algn="ctr"/>
                      <a:r>
                        <a:rPr lang="en-US" dirty="0" smtClean="0"/>
                        <a:t>Onset</a:t>
                      </a:r>
                      <a:endParaRPr lang="en-US" dirty="0"/>
                    </a:p>
                  </a:txBody>
                  <a:tcPr/>
                </a:tc>
                <a:tc>
                  <a:txBody>
                    <a:bodyPr/>
                    <a:lstStyle/>
                    <a:p>
                      <a:pPr algn="ctr"/>
                      <a:endParaRPr lang="en-US" sz="1200" dirty="0" smtClean="0"/>
                    </a:p>
                    <a:p>
                      <a:pPr algn="ctr"/>
                      <a:r>
                        <a:rPr lang="en-US" dirty="0" smtClean="0"/>
                        <a:t>Peak</a:t>
                      </a:r>
                      <a:r>
                        <a:rPr lang="en-US" baseline="0" dirty="0" smtClean="0"/>
                        <a:t> Effect</a:t>
                      </a:r>
                      <a:endParaRPr lang="en-US" dirty="0"/>
                    </a:p>
                  </a:txBody>
                  <a:tcPr/>
                </a:tc>
                <a:tc>
                  <a:txBody>
                    <a:bodyPr/>
                    <a:lstStyle/>
                    <a:p>
                      <a:pPr algn="ctr"/>
                      <a:endParaRPr lang="en-US" sz="1200" dirty="0" smtClean="0"/>
                    </a:p>
                    <a:p>
                      <a:pPr algn="ctr"/>
                      <a:r>
                        <a:rPr lang="en-US" dirty="0" smtClean="0"/>
                        <a:t>Duration</a:t>
                      </a:r>
                      <a:endParaRPr lang="en-US" dirty="0"/>
                    </a:p>
                  </a:txBody>
                  <a:tcPr/>
                </a:tc>
                <a:tc>
                  <a:txBody>
                    <a:bodyPr/>
                    <a:lstStyle/>
                    <a:p>
                      <a:pPr algn="ctr"/>
                      <a:endParaRPr lang="en-US" sz="1200" dirty="0" smtClean="0"/>
                    </a:p>
                    <a:p>
                      <a:pPr algn="ctr"/>
                      <a:r>
                        <a:rPr lang="en-US" dirty="0" smtClean="0"/>
                        <a:t>Half-Life</a:t>
                      </a:r>
                      <a:endParaRPr lang="en-US" dirty="0"/>
                    </a:p>
                  </a:txBody>
                  <a:tcPr/>
                </a:tc>
              </a:tr>
              <a:tr h="792088">
                <a:tc>
                  <a:txBody>
                    <a:bodyPr/>
                    <a:lstStyle/>
                    <a:p>
                      <a:pPr algn="ctr"/>
                      <a:endParaRPr lang="en-US" b="1" dirty="0" smtClean="0"/>
                    </a:p>
                    <a:p>
                      <a:pPr algn="ctr"/>
                      <a:r>
                        <a:rPr lang="en-US" b="1" dirty="0" smtClean="0"/>
                        <a:t>Inhalation</a:t>
                      </a:r>
                      <a:endParaRPr lang="en-US" b="1" dirty="0"/>
                    </a:p>
                  </a:txBody>
                  <a:tcPr/>
                </a:tc>
                <a:tc>
                  <a:txBody>
                    <a:bodyPr/>
                    <a:lstStyle/>
                    <a:p>
                      <a:pPr algn="ctr"/>
                      <a:endParaRPr lang="en-US" dirty="0" smtClean="0"/>
                    </a:p>
                    <a:p>
                      <a:pPr algn="ctr"/>
                      <a:r>
                        <a:rPr lang="en-US" dirty="0" smtClean="0"/>
                        <a:t>7</a:t>
                      </a:r>
                      <a:r>
                        <a:rPr lang="en-US" baseline="0" dirty="0" smtClean="0"/>
                        <a:t> seconds</a:t>
                      </a:r>
                      <a:endParaRPr lang="en-US" dirty="0"/>
                    </a:p>
                  </a:txBody>
                  <a:tcPr/>
                </a:tc>
                <a:tc>
                  <a:txBody>
                    <a:bodyPr/>
                    <a:lstStyle/>
                    <a:p>
                      <a:pPr algn="ctr"/>
                      <a:endParaRPr lang="en-US" dirty="0" smtClean="0"/>
                    </a:p>
                    <a:p>
                      <a:pPr algn="ctr"/>
                      <a:r>
                        <a:rPr lang="en-US" dirty="0" smtClean="0"/>
                        <a:t>1-5 minutes</a:t>
                      </a:r>
                      <a:endParaRPr lang="en-US" dirty="0"/>
                    </a:p>
                  </a:txBody>
                  <a:tcPr/>
                </a:tc>
                <a:tc>
                  <a:txBody>
                    <a:bodyPr/>
                    <a:lstStyle/>
                    <a:p>
                      <a:pPr algn="ctr"/>
                      <a:endParaRPr lang="en-US" dirty="0" smtClean="0"/>
                    </a:p>
                    <a:p>
                      <a:pPr algn="ctr"/>
                      <a:r>
                        <a:rPr lang="en-US" dirty="0" smtClean="0"/>
                        <a:t>20 minutes</a:t>
                      </a:r>
                      <a:endParaRPr lang="en-US" dirty="0"/>
                    </a:p>
                  </a:txBody>
                  <a:tcPr/>
                </a:tc>
                <a:tc>
                  <a:txBody>
                    <a:bodyPr/>
                    <a:lstStyle/>
                    <a:p>
                      <a:pPr algn="ctr"/>
                      <a:endParaRPr lang="en-US" dirty="0" smtClean="0"/>
                    </a:p>
                    <a:p>
                      <a:pPr algn="ctr"/>
                      <a:r>
                        <a:rPr lang="en-US" dirty="0" smtClean="0"/>
                        <a:t>40-60 minutes</a:t>
                      </a:r>
                    </a:p>
                    <a:p>
                      <a:pPr algn="ctr"/>
                      <a:endParaRPr lang="en-US" dirty="0"/>
                    </a:p>
                  </a:txBody>
                  <a:tcPr/>
                </a:tc>
              </a:tr>
              <a:tr h="792088">
                <a:tc>
                  <a:txBody>
                    <a:bodyPr/>
                    <a:lstStyle/>
                    <a:p>
                      <a:pPr algn="ctr"/>
                      <a:endParaRPr lang="en-US" b="1" dirty="0" smtClean="0"/>
                    </a:p>
                    <a:p>
                      <a:pPr algn="ctr"/>
                      <a:r>
                        <a:rPr lang="en-US" b="1" dirty="0" smtClean="0"/>
                        <a:t>Intravenous</a:t>
                      </a:r>
                      <a:endParaRPr lang="en-US" b="1" dirty="0"/>
                    </a:p>
                  </a:txBody>
                  <a:tcPr/>
                </a:tc>
                <a:tc>
                  <a:txBody>
                    <a:bodyPr/>
                    <a:lstStyle/>
                    <a:p>
                      <a:pPr algn="ctr"/>
                      <a:endParaRPr lang="en-US" dirty="0" smtClean="0"/>
                    </a:p>
                    <a:p>
                      <a:pPr algn="ctr"/>
                      <a:r>
                        <a:rPr lang="en-US" dirty="0" smtClean="0"/>
                        <a:t>15</a:t>
                      </a:r>
                      <a:r>
                        <a:rPr lang="en-US" baseline="0" dirty="0" smtClean="0"/>
                        <a:t> seconds</a:t>
                      </a:r>
                      <a:endParaRPr lang="en-US" dirty="0"/>
                    </a:p>
                  </a:txBody>
                  <a:tcPr/>
                </a:tc>
                <a:tc>
                  <a:txBody>
                    <a:bodyPr/>
                    <a:lstStyle/>
                    <a:p>
                      <a:pPr algn="ctr"/>
                      <a:endParaRPr lang="en-US" dirty="0" smtClean="0"/>
                    </a:p>
                    <a:p>
                      <a:pPr algn="ctr"/>
                      <a:r>
                        <a:rPr lang="en-US" dirty="0" smtClean="0"/>
                        <a:t>3-5 minutes</a:t>
                      </a:r>
                      <a:endParaRPr lang="en-US" dirty="0"/>
                    </a:p>
                  </a:txBody>
                  <a:tcPr/>
                </a:tc>
                <a:tc>
                  <a:txBody>
                    <a:bodyPr/>
                    <a:lstStyle/>
                    <a:p>
                      <a:pPr algn="ctr"/>
                      <a:endParaRPr lang="en-US" dirty="0" smtClean="0"/>
                    </a:p>
                    <a:p>
                      <a:pPr algn="ctr"/>
                      <a:r>
                        <a:rPr lang="en-US" dirty="0" smtClean="0"/>
                        <a:t>20-30 minutes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40-60 minutes</a:t>
                      </a:r>
                    </a:p>
                    <a:p>
                      <a:pPr algn="ctr"/>
                      <a:endParaRPr lang="en-US" dirty="0"/>
                    </a:p>
                  </a:txBody>
                  <a:tcPr/>
                </a:tc>
              </a:tr>
              <a:tr h="792088">
                <a:tc>
                  <a:txBody>
                    <a:bodyPr/>
                    <a:lstStyle/>
                    <a:p>
                      <a:pPr algn="ctr"/>
                      <a:endParaRPr lang="en-US" b="1" dirty="0" smtClean="0"/>
                    </a:p>
                    <a:p>
                      <a:pPr algn="ctr"/>
                      <a:r>
                        <a:rPr lang="en-US" b="1" dirty="0" smtClean="0"/>
                        <a:t>Nasal</a:t>
                      </a:r>
                      <a:endParaRPr lang="en-US" b="1" dirty="0"/>
                    </a:p>
                  </a:txBody>
                  <a:tcPr/>
                </a:tc>
                <a:tc>
                  <a:txBody>
                    <a:bodyPr/>
                    <a:lstStyle/>
                    <a:p>
                      <a:pPr algn="ctr"/>
                      <a:endParaRPr lang="en-US" dirty="0" smtClean="0"/>
                    </a:p>
                    <a:p>
                      <a:pPr algn="ctr"/>
                      <a:r>
                        <a:rPr lang="en-US" dirty="0" smtClean="0"/>
                        <a:t>3</a:t>
                      </a:r>
                      <a:r>
                        <a:rPr lang="en-US" baseline="0" dirty="0" smtClean="0"/>
                        <a:t> minutes</a:t>
                      </a:r>
                      <a:endParaRPr lang="en-US" dirty="0"/>
                    </a:p>
                  </a:txBody>
                  <a:tcPr/>
                </a:tc>
                <a:tc>
                  <a:txBody>
                    <a:bodyPr/>
                    <a:lstStyle/>
                    <a:p>
                      <a:pPr algn="ctr"/>
                      <a:endParaRPr lang="en-US" dirty="0" smtClean="0"/>
                    </a:p>
                    <a:p>
                      <a:pPr algn="ctr"/>
                      <a:r>
                        <a:rPr lang="en-US" dirty="0" smtClean="0"/>
                        <a:t>15 minutes</a:t>
                      </a:r>
                      <a:endParaRPr lang="en-US" dirty="0"/>
                    </a:p>
                  </a:txBody>
                  <a:tcPr/>
                </a:tc>
                <a:tc>
                  <a:txBody>
                    <a:bodyPr/>
                    <a:lstStyle/>
                    <a:p>
                      <a:pPr algn="ctr"/>
                      <a:endParaRPr lang="en-US" dirty="0" smtClean="0"/>
                    </a:p>
                    <a:p>
                      <a:pPr algn="ctr"/>
                      <a:r>
                        <a:rPr lang="en-US" dirty="0" smtClean="0"/>
                        <a:t>45-90</a:t>
                      </a:r>
                      <a:r>
                        <a:rPr lang="en-US" baseline="0" dirty="0" smtClean="0"/>
                        <a:t> minutes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60-90 minutes</a:t>
                      </a:r>
                    </a:p>
                    <a:p>
                      <a:pPr algn="ctr"/>
                      <a:endParaRPr lang="en-US" dirty="0"/>
                    </a:p>
                  </a:txBody>
                  <a:tcPr/>
                </a:tc>
              </a:tr>
              <a:tr h="792088">
                <a:tc>
                  <a:txBody>
                    <a:bodyPr/>
                    <a:lstStyle/>
                    <a:p>
                      <a:pPr algn="ctr"/>
                      <a:endParaRPr lang="en-US" b="1" dirty="0" smtClean="0"/>
                    </a:p>
                    <a:p>
                      <a:pPr algn="ctr"/>
                      <a:r>
                        <a:rPr lang="en-US" b="1" dirty="0" smtClean="0"/>
                        <a:t>Oral</a:t>
                      </a:r>
                      <a:endParaRPr lang="en-US" b="1" dirty="0"/>
                    </a:p>
                  </a:txBody>
                  <a:tcPr/>
                </a:tc>
                <a:tc>
                  <a:txBody>
                    <a:bodyPr/>
                    <a:lstStyle/>
                    <a:p>
                      <a:pPr algn="ctr"/>
                      <a:endParaRPr lang="en-US" dirty="0" smtClean="0"/>
                    </a:p>
                    <a:p>
                      <a:pPr algn="ctr"/>
                      <a:r>
                        <a:rPr lang="en-US" dirty="0" smtClean="0"/>
                        <a:t>10 minutes</a:t>
                      </a:r>
                      <a:endParaRPr lang="en-US" dirty="0"/>
                    </a:p>
                  </a:txBody>
                  <a:tcPr/>
                </a:tc>
                <a:tc>
                  <a:txBody>
                    <a:bodyPr/>
                    <a:lstStyle/>
                    <a:p>
                      <a:pPr algn="ctr"/>
                      <a:endParaRPr lang="en-US" dirty="0" smtClean="0"/>
                    </a:p>
                    <a:p>
                      <a:pPr algn="ctr"/>
                      <a:r>
                        <a:rPr lang="en-US" dirty="0" smtClean="0"/>
                        <a:t>60 minutes</a:t>
                      </a:r>
                      <a:endParaRPr lang="en-US" dirty="0"/>
                    </a:p>
                  </a:txBody>
                  <a:tcPr/>
                </a:tc>
                <a:tc>
                  <a:txBody>
                    <a:bodyPr/>
                    <a:lstStyle/>
                    <a:p>
                      <a:pPr algn="ctr"/>
                      <a:endParaRPr lang="en-US" dirty="0" smtClean="0"/>
                    </a:p>
                    <a:p>
                      <a:pPr algn="ctr"/>
                      <a:r>
                        <a:rPr lang="en-US" dirty="0" smtClean="0"/>
                        <a:t>60 minutes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60-90 minutes</a:t>
                      </a:r>
                    </a:p>
                    <a:p>
                      <a:pPr algn="ctr"/>
                      <a:endParaRPr lang="en-US" dirty="0"/>
                    </a:p>
                  </a:txBody>
                  <a:tcPr/>
                </a:tc>
              </a:tr>
            </a:tbl>
          </a:graphicData>
        </a:graphic>
      </p:graphicFrame>
      <p:sp>
        <p:nvSpPr>
          <p:cNvPr id="2" name="TextBox 1"/>
          <p:cNvSpPr txBox="1"/>
          <p:nvPr/>
        </p:nvSpPr>
        <p:spPr>
          <a:xfrm>
            <a:off x="7935015" y="6581001"/>
            <a:ext cx="1208985" cy="276999"/>
          </a:xfrm>
          <a:prstGeom prst="rect">
            <a:avLst/>
          </a:prstGeom>
          <a:noFill/>
        </p:spPr>
        <p:txBody>
          <a:bodyPr wrap="none" rtlCol="0">
            <a:spAutoFit/>
          </a:bodyPr>
          <a:lstStyle/>
          <a:p>
            <a:r>
              <a:rPr lang="en-US" sz="1200" dirty="0" smtClean="0"/>
              <a:t>(Burnett, 2002)</a:t>
            </a:r>
            <a:endParaRPr lang="en-US" sz="1200" dirty="0"/>
          </a:p>
        </p:txBody>
      </p:sp>
    </p:spTree>
    <p:extLst>
      <p:ext uri="{BB962C8B-B14F-4D97-AF65-F5344CB8AC3E}">
        <p14:creationId xmlns:p14="http://schemas.microsoft.com/office/powerpoint/2010/main" val="3636912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smtClean="0"/>
              <a:t>Stimulant: Crack Cocaine</a:t>
            </a:r>
          </a:p>
        </p:txBody>
      </p:sp>
      <p:sp>
        <p:nvSpPr>
          <p:cNvPr id="68611" name="Rectangle 3"/>
          <p:cNvSpPr>
            <a:spLocks noGrp="1"/>
          </p:cNvSpPr>
          <p:nvPr>
            <p:ph idx="1"/>
          </p:nvPr>
        </p:nvSpPr>
        <p:spPr/>
        <p:txBody>
          <a:bodyPr>
            <a:normAutofit fontScale="92500" lnSpcReduction="10000"/>
          </a:bodyPr>
          <a:lstStyle/>
          <a:p>
            <a:pPr eaLnBrk="1" hangingPunct="1">
              <a:buFont typeface="Times" pitchFamily="18" charset="0"/>
              <a:buChar char="•"/>
            </a:pPr>
            <a:r>
              <a:rPr lang="en-CA" altLang="en-US" dirty="0" smtClean="0"/>
              <a:t>A.K.A. “rock”, “grit”</a:t>
            </a:r>
          </a:p>
          <a:p>
            <a:pPr eaLnBrk="1" hangingPunct="1">
              <a:buFont typeface="Times" pitchFamily="18" charset="0"/>
              <a:buChar char="•"/>
            </a:pPr>
            <a:r>
              <a:rPr lang="en-CA" altLang="en-US" dirty="0"/>
              <a:t>A</a:t>
            </a:r>
            <a:r>
              <a:rPr lang="en-CA" altLang="en-US" dirty="0" smtClean="0"/>
              <a:t> “free base” form of cocaine</a:t>
            </a:r>
          </a:p>
          <a:p>
            <a:pPr eaLnBrk="1" hangingPunct="1">
              <a:buFont typeface="Times" pitchFamily="18" charset="0"/>
              <a:buChar char="•"/>
            </a:pPr>
            <a:r>
              <a:rPr lang="en-CA" altLang="en-US" dirty="0"/>
              <a:t>H</a:t>
            </a:r>
            <a:r>
              <a:rPr lang="en-CA" altLang="en-US" dirty="0" smtClean="0"/>
              <a:t>ighly addictive</a:t>
            </a:r>
          </a:p>
          <a:p>
            <a:pPr eaLnBrk="1" hangingPunct="1">
              <a:buFont typeface="Times" pitchFamily="18" charset="0"/>
              <a:buChar char="•"/>
            </a:pPr>
            <a:r>
              <a:rPr lang="en-CA" altLang="en-US" dirty="0" smtClean="0"/>
              <a:t>May be injected or smoked  </a:t>
            </a:r>
          </a:p>
          <a:p>
            <a:pPr eaLnBrk="1" hangingPunct="1">
              <a:buFont typeface="Times" pitchFamily="18" charset="0"/>
              <a:buChar char="•"/>
            </a:pPr>
            <a:r>
              <a:rPr lang="en-CA" altLang="en-US" dirty="0" smtClean="0"/>
              <a:t>The term “crack” refers to the crackling sound the rock makes when it is heated</a:t>
            </a:r>
          </a:p>
          <a:p>
            <a:pPr eaLnBrk="1" hangingPunct="1">
              <a:buFont typeface="Times" pitchFamily="18" charset="0"/>
              <a:buChar char="•"/>
            </a:pPr>
            <a:r>
              <a:rPr lang="en-US" altLang="en-US" dirty="0" smtClean="0"/>
              <a:t>Effects are felt immediately &amp; disappear more quickly than cocaine </a:t>
            </a:r>
          </a:p>
          <a:p>
            <a:pPr eaLnBrk="1" hangingPunct="1">
              <a:buFont typeface="Times" pitchFamily="18" charset="0"/>
              <a:buChar char="•"/>
            </a:pPr>
            <a:r>
              <a:rPr lang="en-US" altLang="en-US" dirty="0" smtClean="0"/>
              <a:t>Video: </a:t>
            </a:r>
            <a:r>
              <a:rPr lang="en-CA" altLang="en-US" dirty="0" smtClean="0">
                <a:hlinkClick r:id="rId3"/>
              </a:rPr>
              <a:t>ASAP Science "Your Brain on Crack-cocaine"</a:t>
            </a:r>
            <a:r>
              <a:rPr lang="en-CA" altLang="en-US" dirty="0" smtClean="0"/>
              <a:t> (3min)</a:t>
            </a:r>
          </a:p>
          <a:p>
            <a:pPr eaLnBrk="1" hangingPunct="1">
              <a:buFont typeface="Times" pitchFamily="18" charset="0"/>
              <a:buChar char="•"/>
            </a:pPr>
            <a:endParaRPr lang="en-CA" altLang="en-US" dirty="0" smtClean="0"/>
          </a:p>
          <a:p>
            <a:r>
              <a:rPr lang="en-CA" altLang="en-US" dirty="0"/>
              <a:t>Crack is being sold at prices low enough that even adolescents can afford to buy it. Approximate costs in Hamilton range from $5 </a:t>
            </a:r>
            <a:r>
              <a:rPr lang="en-CA" altLang="en-US" dirty="0" smtClean="0"/>
              <a:t>- $</a:t>
            </a:r>
            <a:r>
              <a:rPr lang="en-CA" altLang="en-US" dirty="0"/>
              <a:t>20 for one use</a:t>
            </a:r>
            <a:r>
              <a:rPr lang="en-CA" altLang="en-US" dirty="0" smtClean="0"/>
              <a:t>.</a:t>
            </a:r>
            <a:endParaRPr lang="en-CA" altLang="en-US" dirty="0"/>
          </a:p>
        </p:txBody>
      </p:sp>
      <p:pic>
        <p:nvPicPr>
          <p:cNvPr id="55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531441"/>
            <a:ext cx="209073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375607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noAutofit/>
          </a:bodyPr>
          <a:lstStyle/>
          <a:p>
            <a:r>
              <a:rPr lang="en-CA" dirty="0" smtClean="0"/>
              <a:t/>
            </a:r>
            <a:br>
              <a:rPr lang="en-CA" dirty="0" smtClean="0"/>
            </a:br>
            <a:r>
              <a:rPr lang="en-CA" dirty="0" smtClean="0"/>
              <a:t>definitions</a:t>
            </a:r>
          </a:p>
        </p:txBody>
      </p:sp>
      <p:sp>
        <p:nvSpPr>
          <p:cNvPr id="94211" name="Subtitle 4"/>
          <p:cNvSpPr>
            <a:spLocks noGrp="1"/>
          </p:cNvSpPr>
          <p:nvPr>
            <p:ph type="body" idx="1"/>
          </p:nvPr>
        </p:nvSpPr>
        <p:spPr/>
        <p:txBody>
          <a:bodyPr/>
          <a:lstStyle/>
          <a:p>
            <a:endParaRPr lang="en-CA" dirty="0" smtClean="0"/>
          </a:p>
          <a:p>
            <a:endParaRPr lang="en-CA" dirty="0" smtClean="0"/>
          </a:p>
        </p:txBody>
      </p:sp>
    </p:spTree>
    <p:extLst>
      <p:ext uri="{BB962C8B-B14F-4D97-AF65-F5344CB8AC3E}">
        <p14:creationId xmlns:p14="http://schemas.microsoft.com/office/powerpoint/2010/main" val="3231045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bwMode="auto">
          <a:xfrm>
            <a:off x="477547" y="881906"/>
            <a:ext cx="4238469" cy="1322958"/>
          </a:xfrm>
        </p:spPr>
        <p:txBody>
          <a:bodyPr wrap="square" tIns="45720" bIns="45720" numCol="1" anchorCtr="0" compatLnSpc="1">
            <a:prstTxWarp prst="textNoShape">
              <a:avLst/>
            </a:prstTxWarp>
            <a:normAutofit/>
          </a:bodyPr>
          <a:lstStyle/>
          <a:p>
            <a:pPr>
              <a:defRPr/>
            </a:pPr>
            <a:r>
              <a:rPr lang="en-US" sz="2800" dirty="0" smtClean="0"/>
              <a:t>Paraphernalia</a:t>
            </a:r>
          </a:p>
        </p:txBody>
      </p:sp>
      <p:pic>
        <p:nvPicPr>
          <p:cNvPr id="7066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520" y="2059962"/>
            <a:ext cx="4032448" cy="2593174"/>
          </a:xfrm>
        </p:spPr>
      </p:pic>
      <p:pic>
        <p:nvPicPr>
          <p:cNvPr id="706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350" t="5947" r="8786" b="6686"/>
          <a:stretch/>
        </p:blipFill>
        <p:spPr bwMode="auto">
          <a:xfrm>
            <a:off x="4427984" y="3501008"/>
            <a:ext cx="4572000" cy="318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p:cNvSpPr>
          <p:nvPr/>
        </p:nvSpPr>
        <p:spPr bwMode="auto">
          <a:xfrm>
            <a:off x="457200" y="404664"/>
            <a:ext cx="8229600" cy="1250950"/>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dirty="0" smtClean="0"/>
              <a:t>Stimulant: Crack Cocaine</a:t>
            </a:r>
          </a:p>
        </p:txBody>
      </p:sp>
      <p:sp>
        <p:nvSpPr>
          <p:cNvPr id="2" name="Rectangle 1"/>
          <p:cNvSpPr/>
          <p:nvPr/>
        </p:nvSpPr>
        <p:spPr>
          <a:xfrm>
            <a:off x="4792829" y="2132856"/>
            <a:ext cx="4099651" cy="590931"/>
          </a:xfrm>
          <a:prstGeom prst="rect">
            <a:avLst/>
          </a:prstGeom>
        </p:spPr>
        <p:txBody>
          <a:bodyPr wrap="square">
            <a:spAutoFit/>
          </a:bodyPr>
          <a:lstStyle/>
          <a:p>
            <a:pPr algn="ctr">
              <a:lnSpc>
                <a:spcPct val="90000"/>
              </a:lnSpc>
            </a:pPr>
            <a:r>
              <a:rPr lang="en-CA" altLang="en-US" dirty="0" smtClean="0"/>
              <a:t>Smoked </a:t>
            </a:r>
            <a:r>
              <a:rPr lang="en-CA" altLang="en-US" dirty="0"/>
              <a:t>through </a:t>
            </a:r>
            <a:r>
              <a:rPr lang="en-CA" altLang="en-US" dirty="0" smtClean="0"/>
              <a:t>a </a:t>
            </a:r>
          </a:p>
          <a:p>
            <a:pPr algn="ctr">
              <a:lnSpc>
                <a:spcPct val="90000"/>
              </a:lnSpc>
            </a:pPr>
            <a:r>
              <a:rPr lang="en-CA" altLang="en-US" dirty="0" smtClean="0"/>
              <a:t>glass pipe or homemade pipe</a:t>
            </a:r>
            <a:endParaRPr lang="en-CA" altLang="en-US" dirty="0"/>
          </a:p>
        </p:txBody>
      </p:sp>
      <p:sp>
        <p:nvSpPr>
          <p:cNvPr id="3" name="Rectangle 2"/>
          <p:cNvSpPr/>
          <p:nvPr/>
        </p:nvSpPr>
        <p:spPr>
          <a:xfrm>
            <a:off x="457200" y="5181058"/>
            <a:ext cx="3456384" cy="840230"/>
          </a:xfrm>
          <a:prstGeom prst="rect">
            <a:avLst/>
          </a:prstGeom>
        </p:spPr>
        <p:txBody>
          <a:bodyPr wrap="square">
            <a:spAutoFit/>
          </a:bodyPr>
          <a:lstStyle/>
          <a:p>
            <a:pPr algn="ctr">
              <a:lnSpc>
                <a:spcPct val="90000"/>
              </a:lnSpc>
            </a:pPr>
            <a:r>
              <a:rPr lang="en-CA" altLang="en-US" dirty="0"/>
              <a:t>Can also be injected by mixing the crack cocaine with vinegar or </a:t>
            </a:r>
            <a:r>
              <a:rPr lang="en-CA" altLang="en-US" dirty="0" smtClean="0"/>
              <a:t>another </a:t>
            </a:r>
            <a:r>
              <a:rPr lang="en-CA" altLang="en-US" dirty="0"/>
              <a:t>form of </a:t>
            </a:r>
            <a:r>
              <a:rPr lang="en-CA" altLang="en-US" dirty="0" smtClean="0"/>
              <a:t>acid…</a:t>
            </a:r>
            <a:endParaRPr lang="en-CA" altLang="en-US" dirty="0"/>
          </a:p>
        </p:txBody>
      </p:sp>
      <p:sp>
        <p:nvSpPr>
          <p:cNvPr id="4" name="Left Arrow 3"/>
          <p:cNvSpPr/>
          <p:nvPr/>
        </p:nvSpPr>
        <p:spPr>
          <a:xfrm>
            <a:off x="4572000" y="2464326"/>
            <a:ext cx="540568" cy="1725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302836" y="2808721"/>
            <a:ext cx="221491" cy="548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830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bwMode="auto">
          <a:xfrm>
            <a:off x="477547" y="881906"/>
            <a:ext cx="4238469" cy="1322958"/>
          </a:xfrm>
        </p:spPr>
        <p:txBody>
          <a:bodyPr wrap="square" tIns="45720" bIns="45720" numCol="1" anchorCtr="0" compatLnSpc="1">
            <a:prstTxWarp prst="textNoShape">
              <a:avLst/>
            </a:prstTxWarp>
            <a:normAutofit/>
          </a:bodyPr>
          <a:lstStyle/>
          <a:p>
            <a:pPr>
              <a:defRPr/>
            </a:pPr>
            <a:r>
              <a:rPr lang="en-US" sz="2800" dirty="0" smtClean="0"/>
              <a:t>Harm Reduction</a:t>
            </a:r>
          </a:p>
        </p:txBody>
      </p:sp>
      <p:sp>
        <p:nvSpPr>
          <p:cNvPr id="5" name="Rectangle 2"/>
          <p:cNvSpPr txBox="1">
            <a:spLocks/>
          </p:cNvSpPr>
          <p:nvPr/>
        </p:nvSpPr>
        <p:spPr bwMode="auto">
          <a:xfrm>
            <a:off x="457200" y="404664"/>
            <a:ext cx="8229600" cy="1250950"/>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dirty="0" smtClean="0"/>
              <a:t>Stimulant: Crack Cocaine</a:t>
            </a:r>
          </a:p>
        </p:txBody>
      </p:sp>
      <p:pic>
        <p:nvPicPr>
          <p:cNvPr id="11" name="Picture 4" descr="P9140189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76872"/>
            <a:ext cx="5146915" cy="386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796136" y="1988840"/>
            <a:ext cx="3096344" cy="4524315"/>
          </a:xfrm>
          <a:prstGeom prst="rect">
            <a:avLst/>
          </a:prstGeom>
          <a:noFill/>
        </p:spPr>
        <p:txBody>
          <a:bodyPr wrap="square" rtlCol="0">
            <a:spAutoFit/>
          </a:bodyPr>
          <a:lstStyle/>
          <a:p>
            <a:pPr>
              <a:spcBef>
                <a:spcPct val="0"/>
              </a:spcBef>
            </a:pPr>
            <a:r>
              <a:rPr lang="en-US" altLang="en-US" dirty="0" smtClean="0"/>
              <a:t>Vitamin C (left) can be used </a:t>
            </a:r>
            <a:r>
              <a:rPr lang="en-US" altLang="en-US" dirty="0"/>
              <a:t>to break down crack rather than </a:t>
            </a:r>
            <a:r>
              <a:rPr lang="en-US" altLang="en-US" dirty="0" smtClean="0"/>
              <a:t>vinegar</a:t>
            </a:r>
          </a:p>
          <a:p>
            <a:pPr>
              <a:spcBef>
                <a:spcPct val="0"/>
              </a:spcBef>
            </a:pPr>
            <a:endParaRPr lang="en-US" altLang="en-US" dirty="0"/>
          </a:p>
          <a:p>
            <a:pPr>
              <a:spcBef>
                <a:spcPct val="0"/>
              </a:spcBef>
            </a:pPr>
            <a:r>
              <a:rPr lang="en-US" altLang="en-US" dirty="0" smtClean="0"/>
              <a:t>Disposable cooker (right) is for one </a:t>
            </a:r>
            <a:r>
              <a:rPr lang="en-US" altLang="en-US" dirty="0"/>
              <a:t>time </a:t>
            </a:r>
            <a:r>
              <a:rPr lang="en-US" altLang="en-US" dirty="0" smtClean="0"/>
              <a:t>use, which is </a:t>
            </a:r>
            <a:r>
              <a:rPr lang="en-US" altLang="en-US" dirty="0"/>
              <a:t>a principal for harm reduction </a:t>
            </a:r>
            <a:r>
              <a:rPr lang="en-US" altLang="en-US" dirty="0" smtClean="0"/>
              <a:t>supplies</a:t>
            </a:r>
          </a:p>
          <a:p>
            <a:pPr>
              <a:spcBef>
                <a:spcPct val="0"/>
              </a:spcBef>
            </a:pPr>
            <a:endParaRPr lang="en-US" altLang="en-US" dirty="0"/>
          </a:p>
          <a:p>
            <a:pPr>
              <a:spcBef>
                <a:spcPct val="0"/>
              </a:spcBef>
            </a:pPr>
            <a:r>
              <a:rPr lang="en-US" altLang="en-US" dirty="0"/>
              <a:t>Available </a:t>
            </a:r>
            <a:r>
              <a:rPr lang="en-US" altLang="en-US" dirty="0" smtClean="0"/>
              <a:t>in Hamilton from the </a:t>
            </a:r>
            <a:r>
              <a:rPr lang="en-US" altLang="en-US" b="1" dirty="0"/>
              <a:t>Van Needle </a:t>
            </a:r>
            <a:r>
              <a:rPr lang="en-US" altLang="en-US" b="1" dirty="0" smtClean="0"/>
              <a:t>Exchange</a:t>
            </a:r>
          </a:p>
          <a:p>
            <a:pPr>
              <a:spcBef>
                <a:spcPct val="0"/>
              </a:spcBef>
            </a:pPr>
            <a:endParaRPr lang="en-US" altLang="en-US" dirty="0"/>
          </a:p>
          <a:p>
            <a:r>
              <a:rPr lang="en-US" dirty="0" smtClean="0">
                <a:solidFill>
                  <a:schemeClr val="tx2"/>
                </a:solidFill>
              </a:rPr>
              <a:t>Also view </a:t>
            </a:r>
            <a:r>
              <a:rPr lang="en-US" b="1" dirty="0">
                <a:solidFill>
                  <a:schemeClr val="tx2"/>
                </a:solidFill>
              </a:rPr>
              <a:t>Ontario Harm Reduction Distribution Program</a:t>
            </a:r>
            <a:r>
              <a:rPr lang="en-US" dirty="0">
                <a:solidFill>
                  <a:schemeClr val="tx2"/>
                </a:solidFill>
              </a:rPr>
              <a:t> </a:t>
            </a:r>
            <a:r>
              <a:rPr lang="en-US" dirty="0" smtClean="0">
                <a:solidFill>
                  <a:schemeClr val="tx2"/>
                </a:solidFill>
              </a:rPr>
              <a:t>items </a:t>
            </a:r>
            <a:r>
              <a:rPr lang="en-US" dirty="0">
                <a:solidFill>
                  <a:schemeClr val="tx2"/>
                </a:solidFill>
              </a:rPr>
              <a:t>at </a:t>
            </a:r>
            <a:r>
              <a:rPr lang="en-US" dirty="0">
                <a:solidFill>
                  <a:schemeClr val="tx2"/>
                </a:solidFill>
                <a:hlinkClick r:id="rId4"/>
              </a:rPr>
              <a:t>http://www.ohrdp.ca</a:t>
            </a:r>
            <a:r>
              <a:rPr lang="en-US" dirty="0">
                <a:solidFill>
                  <a:schemeClr val="tx2"/>
                </a:solidFill>
              </a:rPr>
              <a:t> </a:t>
            </a:r>
          </a:p>
        </p:txBody>
      </p:sp>
    </p:spTree>
    <p:extLst>
      <p:ext uri="{BB962C8B-B14F-4D97-AF65-F5344CB8AC3E}">
        <p14:creationId xmlns:p14="http://schemas.microsoft.com/office/powerpoint/2010/main" val="774753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p:cNvSpPr>
          <p:nvPr>
            <p:ph type="title"/>
          </p:nvPr>
        </p:nvSpPr>
        <p:spPr bwMode="auto">
          <a:xfrm>
            <a:off x="457200" y="533400"/>
            <a:ext cx="8363272" cy="990600"/>
          </a:xfrm>
        </p:spPr>
        <p:txBody>
          <a:bodyPr wrap="square" tIns="45720" bIns="45720" numCol="1" anchorCtr="0" compatLnSpc="1">
            <a:prstTxWarp prst="textNoShape">
              <a:avLst/>
            </a:prstTxWarp>
            <a:noAutofit/>
          </a:bodyPr>
          <a:lstStyle/>
          <a:p>
            <a:pPr>
              <a:defRPr/>
            </a:pPr>
            <a:r>
              <a:rPr lang="en-US" dirty="0"/>
              <a:t>Stimulant: </a:t>
            </a:r>
            <a:r>
              <a:rPr lang="en-US" dirty="0" smtClean="0"/>
              <a:t>Cocaine/Crack</a:t>
            </a:r>
            <a:endParaRPr lang="en-US" dirty="0"/>
          </a:p>
        </p:txBody>
      </p:sp>
      <p:sp>
        <p:nvSpPr>
          <p:cNvPr id="72707" name="Rectangle 3"/>
          <p:cNvSpPr>
            <a:spLocks noGrp="1"/>
          </p:cNvSpPr>
          <p:nvPr>
            <p:ph sz="half" idx="1"/>
          </p:nvPr>
        </p:nvSpPr>
        <p:spPr>
          <a:xfrm>
            <a:off x="512440" y="2060848"/>
            <a:ext cx="7947992" cy="4797152"/>
          </a:xfrm>
        </p:spPr>
        <p:txBody>
          <a:bodyPr>
            <a:normAutofit fontScale="55000" lnSpcReduction="20000"/>
          </a:bodyPr>
          <a:lstStyle/>
          <a:p>
            <a:pPr eaLnBrk="1" hangingPunct="1"/>
            <a:r>
              <a:rPr lang="en-US" altLang="en-US" sz="3200" b="1" dirty="0" smtClean="0">
                <a:solidFill>
                  <a:schemeClr val="accent3"/>
                </a:solidFill>
              </a:rPr>
              <a:t>Cardiovascular</a:t>
            </a:r>
            <a:r>
              <a:rPr lang="en-US" altLang="en-US" sz="3200" dirty="0" smtClean="0"/>
              <a:t> – </a:t>
            </a:r>
            <a:r>
              <a:rPr lang="en-US" altLang="en-US" sz="3200" dirty="0"/>
              <a:t>D</a:t>
            </a:r>
            <a:r>
              <a:rPr lang="en-US" altLang="en-US" sz="3200" dirty="0" smtClean="0"/>
              <a:t>isturbances in heart rhythm &amp; heart attacks</a:t>
            </a:r>
          </a:p>
          <a:p>
            <a:pPr marL="0" indent="0" eaLnBrk="1" hangingPunct="1">
              <a:buNone/>
            </a:pPr>
            <a:endParaRPr lang="en-US" altLang="en-US" sz="1900" dirty="0" smtClean="0"/>
          </a:p>
          <a:p>
            <a:pPr eaLnBrk="1" hangingPunct="1"/>
            <a:r>
              <a:rPr lang="en-US" altLang="en-US" sz="3200" b="1" dirty="0" smtClean="0">
                <a:solidFill>
                  <a:schemeClr val="accent3"/>
                </a:solidFill>
              </a:rPr>
              <a:t>Respiratory</a:t>
            </a:r>
            <a:r>
              <a:rPr lang="en-US" altLang="en-US" sz="3200" dirty="0" smtClean="0"/>
              <a:t> – Chest pain &amp; respiratory failure</a:t>
            </a:r>
          </a:p>
          <a:p>
            <a:pPr marL="0" indent="0" eaLnBrk="1" hangingPunct="1">
              <a:buNone/>
            </a:pPr>
            <a:endParaRPr lang="en-US" altLang="en-US" sz="1900" dirty="0" smtClean="0"/>
          </a:p>
          <a:p>
            <a:pPr eaLnBrk="1" hangingPunct="1"/>
            <a:r>
              <a:rPr lang="en-US" altLang="en-US" sz="3200" b="1" dirty="0" smtClean="0">
                <a:solidFill>
                  <a:schemeClr val="accent3"/>
                </a:solidFill>
              </a:rPr>
              <a:t>Neurological</a:t>
            </a:r>
            <a:r>
              <a:rPr lang="en-US" altLang="en-US" sz="3200" dirty="0" smtClean="0">
                <a:solidFill>
                  <a:schemeClr val="accent3"/>
                </a:solidFill>
              </a:rPr>
              <a:t> </a:t>
            </a:r>
            <a:r>
              <a:rPr lang="en-US" altLang="en-US" sz="3200" b="1" dirty="0" smtClean="0">
                <a:solidFill>
                  <a:schemeClr val="accent3"/>
                </a:solidFill>
              </a:rPr>
              <a:t>effects</a:t>
            </a:r>
            <a:r>
              <a:rPr lang="en-US" altLang="en-US" sz="3200" dirty="0" smtClean="0">
                <a:solidFill>
                  <a:schemeClr val="accent3"/>
                </a:solidFill>
              </a:rPr>
              <a:t> </a:t>
            </a:r>
            <a:r>
              <a:rPr lang="en-US" altLang="en-US" sz="3200" dirty="0" smtClean="0"/>
              <a:t>– Headaches, strokes, &amp; seizures</a:t>
            </a:r>
          </a:p>
          <a:p>
            <a:pPr marL="0" indent="0" eaLnBrk="1" hangingPunct="1">
              <a:buNone/>
            </a:pPr>
            <a:endParaRPr lang="en-US" altLang="en-US" sz="1600" dirty="0" smtClean="0"/>
          </a:p>
          <a:p>
            <a:pPr eaLnBrk="1" hangingPunct="1"/>
            <a:r>
              <a:rPr lang="en-US" altLang="en-US" sz="3200" b="1" dirty="0" smtClean="0">
                <a:solidFill>
                  <a:schemeClr val="accent3"/>
                </a:solidFill>
              </a:rPr>
              <a:t>Gastrointestinal</a:t>
            </a:r>
            <a:r>
              <a:rPr lang="en-US" altLang="en-US" sz="3200" dirty="0" smtClean="0">
                <a:solidFill>
                  <a:schemeClr val="accent3"/>
                </a:solidFill>
              </a:rPr>
              <a:t> </a:t>
            </a:r>
            <a:r>
              <a:rPr lang="en-US" altLang="en-US" sz="3200" dirty="0" smtClean="0"/>
              <a:t>– Abdominal pain and nausea, significant weight loss &amp; malnourishment</a:t>
            </a:r>
          </a:p>
          <a:p>
            <a:pPr marL="0" indent="0" eaLnBrk="1" hangingPunct="1">
              <a:buNone/>
            </a:pPr>
            <a:endParaRPr lang="en-US" altLang="en-US" sz="1600" dirty="0" smtClean="0"/>
          </a:p>
          <a:p>
            <a:pPr eaLnBrk="1" hangingPunct="1"/>
            <a:r>
              <a:rPr lang="en-US" altLang="en-US" sz="3200" b="1" dirty="0" smtClean="0">
                <a:solidFill>
                  <a:schemeClr val="accent3"/>
                </a:solidFill>
              </a:rPr>
              <a:t>Cognitive</a:t>
            </a:r>
            <a:r>
              <a:rPr lang="en-US" altLang="en-US" sz="3200" dirty="0" smtClean="0"/>
              <a:t> – Impaired memory</a:t>
            </a:r>
          </a:p>
          <a:p>
            <a:pPr marL="0" indent="0" eaLnBrk="1" hangingPunct="1">
              <a:buNone/>
            </a:pPr>
            <a:endParaRPr lang="en-US" altLang="en-US" sz="1600" dirty="0" smtClean="0"/>
          </a:p>
          <a:p>
            <a:r>
              <a:rPr lang="en-US" altLang="en-US" sz="3200" b="1" dirty="0" smtClean="0">
                <a:solidFill>
                  <a:schemeClr val="accent3"/>
                </a:solidFill>
              </a:rPr>
              <a:t>Mental</a:t>
            </a:r>
            <a:r>
              <a:rPr lang="en-US" altLang="en-US" sz="3200" dirty="0" smtClean="0">
                <a:solidFill>
                  <a:schemeClr val="accent3"/>
                </a:solidFill>
              </a:rPr>
              <a:t> </a:t>
            </a:r>
            <a:r>
              <a:rPr lang="en-US" altLang="en-US" sz="3200" dirty="0" smtClean="0"/>
              <a:t>– Habitual crack </a:t>
            </a:r>
            <a:r>
              <a:rPr lang="en-US" altLang="en-US" sz="3200" dirty="0"/>
              <a:t>use can lead to psychosis, paranoia, hallucinations </a:t>
            </a:r>
            <a:r>
              <a:rPr lang="en-US" altLang="en-US" sz="3200" dirty="0" smtClean="0"/>
              <a:t>and formication (i.e., </a:t>
            </a:r>
            <a:r>
              <a:rPr lang="en-US" altLang="en-US" sz="3200" dirty="0"/>
              <a:t>falsely believing that insects or bugs are crawling under your </a:t>
            </a:r>
            <a:r>
              <a:rPr lang="en-US" altLang="en-US" sz="3200" dirty="0" smtClean="0"/>
              <a:t>skin). These </a:t>
            </a:r>
            <a:r>
              <a:rPr lang="en-US" altLang="en-US" sz="3200" dirty="0"/>
              <a:t>symptoms </a:t>
            </a:r>
            <a:r>
              <a:rPr lang="en-US" altLang="en-US" sz="3200" dirty="0" smtClean="0"/>
              <a:t>can </a:t>
            </a:r>
            <a:r>
              <a:rPr lang="en-US" altLang="en-US" sz="3200" dirty="0"/>
              <a:t>lead to </a:t>
            </a:r>
            <a:r>
              <a:rPr lang="en-US" altLang="en-US" sz="3200" dirty="0" smtClean="0"/>
              <a:t>depression and </a:t>
            </a:r>
            <a:r>
              <a:rPr lang="en-US" altLang="en-US" sz="3200" dirty="0"/>
              <a:t>suicidal behavior</a:t>
            </a:r>
            <a:r>
              <a:rPr lang="en-US" altLang="en-US" sz="3200" dirty="0" smtClean="0"/>
              <a:t>.</a:t>
            </a:r>
          </a:p>
          <a:p>
            <a:pPr marL="0" indent="0">
              <a:buNone/>
            </a:pPr>
            <a:endParaRPr lang="en-US" altLang="en-US" sz="1600" dirty="0"/>
          </a:p>
          <a:p>
            <a:r>
              <a:rPr lang="en-US" altLang="en-US" sz="3200" dirty="0"/>
              <a:t>Perhaps the most dangerous aspect </a:t>
            </a:r>
            <a:r>
              <a:rPr lang="en-US" altLang="en-US" sz="3200" dirty="0" smtClean="0"/>
              <a:t>of crack usage is </a:t>
            </a:r>
            <a:r>
              <a:rPr lang="en-US" altLang="en-US" sz="3200" dirty="0"/>
              <a:t>the high risk of overdose. Since crack is more potent than street cocaine, it enters the bloodstream more quickly and in higher concentrations. This is particularly risky since smoking the drug makes it difficult to estimate dosage. </a:t>
            </a:r>
          </a:p>
        </p:txBody>
      </p:sp>
      <p:sp>
        <p:nvSpPr>
          <p:cNvPr id="4" name="Rectangle 2"/>
          <p:cNvSpPr txBox="1">
            <a:spLocks/>
          </p:cNvSpPr>
          <p:nvPr/>
        </p:nvSpPr>
        <p:spPr bwMode="auto">
          <a:xfrm>
            <a:off x="477547" y="881906"/>
            <a:ext cx="4238469" cy="1322958"/>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sz="2800" dirty="0" smtClean="0"/>
              <a:t>Medical Complications</a:t>
            </a:r>
          </a:p>
        </p:txBody>
      </p:sp>
      <p:sp>
        <p:nvSpPr>
          <p:cNvPr id="5" name="TextBox 4"/>
          <p:cNvSpPr txBox="1"/>
          <p:nvPr/>
        </p:nvSpPr>
        <p:spPr>
          <a:xfrm>
            <a:off x="7935015" y="6581001"/>
            <a:ext cx="1208985" cy="276999"/>
          </a:xfrm>
          <a:prstGeom prst="rect">
            <a:avLst/>
          </a:prstGeom>
          <a:noFill/>
        </p:spPr>
        <p:txBody>
          <a:bodyPr wrap="none" rtlCol="0">
            <a:spAutoFit/>
          </a:bodyPr>
          <a:lstStyle/>
          <a:p>
            <a:r>
              <a:rPr lang="en-US" sz="1200" dirty="0" smtClean="0"/>
              <a:t>(Burnett, 2002)</a:t>
            </a:r>
            <a:endParaRPr lang="en-US" sz="1200" dirty="0"/>
          </a:p>
        </p:txBody>
      </p:sp>
    </p:spTree>
    <p:extLst>
      <p:ext uri="{BB962C8B-B14F-4D97-AF65-F5344CB8AC3E}">
        <p14:creationId xmlns:p14="http://schemas.microsoft.com/office/powerpoint/2010/main" val="893456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a:t>Stimulant: </a:t>
            </a:r>
            <a:r>
              <a:rPr lang="en-US" dirty="0" smtClean="0"/>
              <a:t>Cocaine/Crack</a:t>
            </a:r>
          </a:p>
        </p:txBody>
      </p:sp>
      <p:sp>
        <p:nvSpPr>
          <p:cNvPr id="73731" name="Rectangle 3"/>
          <p:cNvSpPr>
            <a:spLocks noGrp="1"/>
          </p:cNvSpPr>
          <p:nvPr>
            <p:ph idx="1"/>
          </p:nvPr>
        </p:nvSpPr>
        <p:spPr>
          <a:xfrm>
            <a:off x="457200" y="2008584"/>
            <a:ext cx="8229600" cy="4876800"/>
          </a:xfrm>
        </p:spPr>
        <p:txBody>
          <a:bodyPr>
            <a:normAutofit lnSpcReduction="10000"/>
          </a:bodyPr>
          <a:lstStyle/>
          <a:p>
            <a:pPr>
              <a:buFontTx/>
              <a:buChar char="•"/>
            </a:pPr>
            <a:r>
              <a:rPr lang="en-US" altLang="en-US" dirty="0"/>
              <a:t>Those who abruptly stop their </a:t>
            </a:r>
            <a:r>
              <a:rPr lang="en-US" altLang="en-US" dirty="0" smtClean="0"/>
              <a:t>cocaine/crack </a:t>
            </a:r>
            <a:r>
              <a:rPr lang="en-US" altLang="en-US" dirty="0"/>
              <a:t>use can experience </a:t>
            </a:r>
            <a:r>
              <a:rPr lang="en-US" altLang="en-US" dirty="0" smtClean="0"/>
              <a:t>withdrawal </a:t>
            </a:r>
            <a:r>
              <a:rPr lang="en-US" altLang="en-US" dirty="0"/>
              <a:t>symptoms as they readjust to functioning without the drug</a:t>
            </a:r>
          </a:p>
          <a:p>
            <a:pPr>
              <a:buFontTx/>
              <a:buChar char="•"/>
            </a:pPr>
            <a:endParaRPr lang="en-US" altLang="en-US" dirty="0" smtClean="0"/>
          </a:p>
          <a:p>
            <a:pPr>
              <a:buFontTx/>
              <a:buChar char="•"/>
            </a:pPr>
            <a:r>
              <a:rPr lang="en-US" altLang="en-US" dirty="0" smtClean="0"/>
              <a:t>The </a:t>
            </a:r>
            <a:r>
              <a:rPr lang="en-US" altLang="en-US" dirty="0"/>
              <a:t>length of withdrawal varies from person to person &amp; on the amount and frequency of use </a:t>
            </a:r>
          </a:p>
          <a:p>
            <a:pPr>
              <a:buFontTx/>
              <a:buChar char="•"/>
            </a:pPr>
            <a:endParaRPr lang="en-US" altLang="en-US" dirty="0" smtClean="0"/>
          </a:p>
          <a:p>
            <a:pPr>
              <a:buFontTx/>
              <a:buChar char="•"/>
            </a:pPr>
            <a:r>
              <a:rPr lang="en-US" altLang="en-US" dirty="0" smtClean="0"/>
              <a:t>Few </a:t>
            </a:r>
            <a:r>
              <a:rPr lang="en-US" altLang="en-US" dirty="0"/>
              <a:t>physical symptoms but extreme craving and mood disturbances created by withdrawal can threaten a person’s desire to become sober </a:t>
            </a:r>
          </a:p>
          <a:p>
            <a:pPr marL="0" indent="0" eaLnBrk="1" hangingPunct="1">
              <a:buNone/>
            </a:pPr>
            <a:endParaRPr lang="en-US" altLang="en-US" dirty="0" smtClean="0"/>
          </a:p>
          <a:p>
            <a:pPr eaLnBrk="1" hangingPunct="1">
              <a:buFontTx/>
              <a:buChar char="•"/>
            </a:pPr>
            <a:r>
              <a:rPr lang="en-US" altLang="en-US" dirty="0" smtClean="0"/>
              <a:t>Regular use can lead to strong psychological dependence</a:t>
            </a:r>
          </a:p>
          <a:p>
            <a:endParaRPr lang="en-US" altLang="en-US" dirty="0" smtClean="0"/>
          </a:p>
        </p:txBody>
      </p:sp>
      <p:sp>
        <p:nvSpPr>
          <p:cNvPr id="4" name="Rectangle 2"/>
          <p:cNvSpPr txBox="1">
            <a:spLocks/>
          </p:cNvSpPr>
          <p:nvPr/>
        </p:nvSpPr>
        <p:spPr bwMode="auto">
          <a:xfrm>
            <a:off x="477547" y="881906"/>
            <a:ext cx="4238469" cy="1322958"/>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sz="2800" dirty="0" smtClean="0"/>
              <a:t>Withdrawal</a:t>
            </a:r>
          </a:p>
        </p:txBody>
      </p:sp>
    </p:spTree>
    <p:extLst>
      <p:ext uri="{BB962C8B-B14F-4D97-AF65-F5344CB8AC3E}">
        <p14:creationId xmlns:p14="http://schemas.microsoft.com/office/powerpoint/2010/main" val="2888966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depressants</a:t>
            </a:r>
            <a:endParaRPr lang="en-US" dirty="0"/>
          </a:p>
        </p:txBody>
      </p:sp>
      <p:sp>
        <p:nvSpPr>
          <p:cNvPr id="3" name="Text Placeholder 2"/>
          <p:cNvSpPr>
            <a:spLocks noGrp="1"/>
          </p:cNvSpPr>
          <p:nvPr>
            <p:ph type="body" idx="1"/>
          </p:nvPr>
        </p:nvSpPr>
        <p:spPr/>
        <p:txBody>
          <a:bodyPr/>
          <a:lstStyle/>
          <a:p>
            <a:r>
              <a:rPr lang="en-US" dirty="0"/>
              <a:t>SUBSTANCES </a:t>
            </a:r>
            <a:r>
              <a:rPr lang="en-US" dirty="0" smtClean="0"/>
              <a:t>2.0</a:t>
            </a:r>
            <a:endParaRPr lang="en-US" dirty="0"/>
          </a:p>
          <a:p>
            <a:endParaRPr lang="en-US" dirty="0"/>
          </a:p>
        </p:txBody>
      </p:sp>
    </p:spTree>
    <p:extLst>
      <p:ext uri="{BB962C8B-B14F-4D97-AF65-F5344CB8AC3E}">
        <p14:creationId xmlns:p14="http://schemas.microsoft.com/office/powerpoint/2010/main" val="1792929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Depressants</a:t>
            </a:r>
            <a:endParaRPr lang="en-US" dirty="0"/>
          </a:p>
        </p:txBody>
      </p:sp>
      <p:sp>
        <p:nvSpPr>
          <p:cNvPr id="3" name="Content Placeholder 2"/>
          <p:cNvSpPr>
            <a:spLocks noGrp="1"/>
          </p:cNvSpPr>
          <p:nvPr>
            <p:ph idx="1"/>
          </p:nvPr>
        </p:nvSpPr>
        <p:spPr/>
        <p:txBody>
          <a:bodyPr/>
          <a:lstStyle/>
          <a:p>
            <a:r>
              <a:rPr lang="en-US" dirty="0" smtClean="0"/>
              <a:t>Ex. Over the counter cough/cold med’s, gravol, benzodiazepines, alcohol, opiates</a:t>
            </a:r>
          </a:p>
          <a:p>
            <a:endParaRPr lang="en-US" dirty="0" smtClean="0"/>
          </a:p>
          <a:p>
            <a:r>
              <a:rPr lang="en-US" dirty="0" smtClean="0"/>
              <a:t>Impact on body:</a:t>
            </a:r>
          </a:p>
          <a:p>
            <a:pPr>
              <a:buNone/>
            </a:pPr>
            <a:r>
              <a:rPr lang="en-US" dirty="0" smtClean="0"/>
              <a:t>		     </a:t>
            </a:r>
            <a:r>
              <a:rPr lang="en-US" sz="2400" dirty="0" smtClean="0"/>
              <a:t>Blood pressure, temperature, heart rate, 		     respiratory rate, alertness</a:t>
            </a:r>
          </a:p>
          <a:p>
            <a:pPr>
              <a:buNone/>
            </a:pPr>
            <a:endParaRPr lang="en-US" sz="2400" dirty="0" smtClean="0"/>
          </a:p>
          <a:p>
            <a:r>
              <a:rPr lang="en-US" sz="2400" dirty="0" smtClean="0"/>
              <a:t>Feelings: Sedated, euphoria, tranquil, calm</a:t>
            </a:r>
            <a:endParaRPr lang="en-US" sz="2400" dirty="0"/>
          </a:p>
        </p:txBody>
      </p:sp>
      <p:sp>
        <p:nvSpPr>
          <p:cNvPr id="4" name="Down Arrow 3"/>
          <p:cNvSpPr/>
          <p:nvPr/>
        </p:nvSpPr>
        <p:spPr>
          <a:xfrm>
            <a:off x="899592" y="3404205"/>
            <a:ext cx="751472" cy="6728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06001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543717"/>
          </a:xfrm>
        </p:spPr>
        <p:txBody>
          <a:bodyPr/>
          <a:lstStyle/>
          <a:p>
            <a:pPr marL="0" indent="0">
              <a:buNone/>
            </a:pPr>
            <a:r>
              <a:rPr lang="en-US" dirty="0" smtClean="0"/>
              <a:t>Acute Risks:</a:t>
            </a:r>
          </a:p>
          <a:p>
            <a:r>
              <a:rPr lang="en-US" dirty="0" smtClean="0"/>
              <a:t>Low respiratory rate, low blood pressure, low heart rate, loss of consciousness, depression, coma, death.</a:t>
            </a:r>
          </a:p>
          <a:p>
            <a:pPr marL="0" indent="0">
              <a:buNone/>
            </a:pPr>
            <a:endParaRPr lang="en-US" dirty="0" smtClean="0"/>
          </a:p>
          <a:p>
            <a:pPr marL="0" indent="0">
              <a:buNone/>
            </a:pPr>
            <a:r>
              <a:rPr lang="en-US" dirty="0" smtClean="0"/>
              <a:t>Withdrawal:  Crash, craving, extinction.</a:t>
            </a:r>
          </a:p>
          <a:p>
            <a:r>
              <a:rPr lang="en-US" dirty="0" smtClean="0">
                <a:solidFill>
                  <a:schemeClr val="accent1">
                    <a:lumMod val="75000"/>
                  </a:schemeClr>
                </a:solidFill>
              </a:rPr>
              <a:t>**High variation in withdrawal risks and time lines in this category</a:t>
            </a:r>
            <a:endParaRPr lang="en-US" dirty="0">
              <a:solidFill>
                <a:schemeClr val="accent1">
                  <a:lumMod val="75000"/>
                </a:schemeClr>
              </a:solidFill>
            </a:endParaRPr>
          </a:p>
        </p:txBody>
      </p:sp>
      <p:sp>
        <p:nvSpPr>
          <p:cNvPr id="2" name="AutoShape 2" descr="Image result for cy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Title 1"/>
          <p:cNvSpPr>
            <a:spLocks noGrp="1"/>
          </p:cNvSpPr>
          <p:nvPr>
            <p:ph type="title"/>
          </p:nvPr>
        </p:nvSpPr>
        <p:spPr>
          <a:xfrm>
            <a:off x="457200" y="533400"/>
            <a:ext cx="8229600" cy="990600"/>
          </a:xfrm>
        </p:spPr>
        <p:txBody>
          <a:bodyPr/>
          <a:lstStyle/>
          <a:p>
            <a:r>
              <a:rPr lang="en-US" dirty="0" smtClean="0"/>
              <a:t>Category: Depressants</a:t>
            </a:r>
            <a:endParaRPr lang="en-US" dirty="0"/>
          </a:p>
        </p:txBody>
      </p:sp>
      <p:sp>
        <p:nvSpPr>
          <p:cNvPr id="6" name="TextBox 5"/>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751055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p:cNvSpPr>
          <p:nvPr>
            <p:ph type="title"/>
          </p:nvPr>
        </p:nvSpPr>
        <p:spPr bwMode="auto">
          <a:xfrm>
            <a:off x="457200" y="449858"/>
            <a:ext cx="8229600" cy="1250950"/>
          </a:xfrm>
        </p:spPr>
        <p:txBody>
          <a:bodyPr wrap="square" tIns="45720" bIns="45720" numCol="1" anchorCtr="0" compatLnSpc="1">
            <a:prstTxWarp prst="textNoShape">
              <a:avLst/>
            </a:prstTxWarp>
          </a:bodyPr>
          <a:lstStyle/>
          <a:p>
            <a:pPr>
              <a:defRPr/>
            </a:pPr>
            <a:r>
              <a:rPr lang="en-US" dirty="0" smtClean="0"/>
              <a:t>Depressants: Alcohol</a:t>
            </a:r>
          </a:p>
        </p:txBody>
      </p:sp>
      <p:sp>
        <p:nvSpPr>
          <p:cNvPr id="36867" name="Rectangle 3"/>
          <p:cNvSpPr>
            <a:spLocks noGrp="1"/>
          </p:cNvSpPr>
          <p:nvPr>
            <p:ph idx="1"/>
          </p:nvPr>
        </p:nvSpPr>
        <p:spPr/>
        <p:txBody>
          <a:bodyPr>
            <a:normAutofit/>
          </a:bodyPr>
          <a:lstStyle/>
          <a:p>
            <a:r>
              <a:rPr lang="en-US" altLang="en-US" dirty="0" smtClean="0"/>
              <a:t>Central Nervous System depressant</a:t>
            </a:r>
          </a:p>
          <a:p>
            <a:r>
              <a:rPr lang="en-US" altLang="en-US" dirty="0" smtClean="0"/>
              <a:t>Produces relaxation &amp; disinhibition at low doses</a:t>
            </a:r>
          </a:p>
          <a:p>
            <a:r>
              <a:rPr lang="en-US" altLang="en-US" dirty="0" smtClean="0"/>
              <a:t>At higher doses, producing intoxication, impaired judgment &amp; coordination</a:t>
            </a:r>
          </a:p>
          <a:p>
            <a:r>
              <a:rPr lang="en-US" altLang="en-US" dirty="0" smtClean="0"/>
              <a:t>At even higher doses, coma and death are possible</a:t>
            </a:r>
          </a:p>
          <a:p>
            <a:r>
              <a:rPr lang="en-US" altLang="en-US" dirty="0" smtClean="0"/>
              <a:t>Not only found in beer, wine &amp; liquor, but also in some over the counter medications and products</a:t>
            </a:r>
          </a:p>
          <a:p>
            <a:r>
              <a:rPr lang="en-US" altLang="en-US" dirty="0" smtClean="0"/>
              <a:t>Video: </a:t>
            </a:r>
            <a:r>
              <a:rPr lang="en-US" altLang="en-US" dirty="0" smtClean="0">
                <a:hlinkClick r:id="rId3"/>
              </a:rPr>
              <a:t>ASAP Science "Alcohol“</a:t>
            </a:r>
            <a:r>
              <a:rPr lang="en-US" altLang="en-US" dirty="0" smtClean="0"/>
              <a:t> (2min)</a:t>
            </a:r>
          </a:p>
          <a:p>
            <a:endParaRPr lang="en-US" altLang="en-US" dirty="0" smtClean="0"/>
          </a:p>
          <a:p>
            <a:endParaRPr lang="en-US" altLang="en-US" dirty="0" smtClean="0"/>
          </a:p>
        </p:txBody>
      </p:sp>
      <p:pic>
        <p:nvPicPr>
          <p:cNvPr id="1026" name="Picture 2" descr="http://efdreams.com/data_images/dreams/alcohol/alcohol-07.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4750564"/>
            <a:ext cx="2954026" cy="19680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48264" y="4149080"/>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1488408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p:cNvSpPr>
          <p:nvPr>
            <p:ph type="title"/>
          </p:nvPr>
        </p:nvSpPr>
        <p:spPr bwMode="auto">
          <a:xfrm>
            <a:off x="457200" y="449858"/>
            <a:ext cx="8229600" cy="1250950"/>
          </a:xfrm>
        </p:spPr>
        <p:txBody>
          <a:bodyPr wrap="square" tIns="45720" bIns="45720" numCol="1" anchorCtr="0" compatLnSpc="1">
            <a:prstTxWarp prst="textNoShape">
              <a:avLst/>
            </a:prstTxWarp>
          </a:bodyPr>
          <a:lstStyle/>
          <a:p>
            <a:pPr>
              <a:defRPr/>
            </a:pPr>
            <a:r>
              <a:rPr lang="en-US" dirty="0" smtClean="0"/>
              <a:t>Depressants: Alcohol</a:t>
            </a:r>
          </a:p>
        </p:txBody>
      </p:sp>
      <p:sp>
        <p:nvSpPr>
          <p:cNvPr id="36867" name="Rectangle 3"/>
          <p:cNvSpPr>
            <a:spLocks noGrp="1"/>
          </p:cNvSpPr>
          <p:nvPr>
            <p:ph idx="1"/>
          </p:nvPr>
        </p:nvSpPr>
        <p:spPr/>
        <p:txBody>
          <a:bodyPr>
            <a:normAutofit fontScale="92500"/>
          </a:bodyPr>
          <a:lstStyle/>
          <a:p>
            <a:pPr>
              <a:spcBef>
                <a:spcPct val="0"/>
              </a:spcBef>
            </a:pPr>
            <a:r>
              <a:rPr lang="en-US" altLang="en-US" dirty="0"/>
              <a:t>People who drink Alcohol on a regular basis become tolerant to many of the unpleasant consequences, and thus are able to drink more before suffering these </a:t>
            </a:r>
            <a:r>
              <a:rPr lang="en-US" altLang="en-US" dirty="0" smtClean="0"/>
              <a:t>effects</a:t>
            </a:r>
          </a:p>
          <a:p>
            <a:pPr>
              <a:spcBef>
                <a:spcPct val="0"/>
              </a:spcBef>
            </a:pPr>
            <a:r>
              <a:rPr lang="en-US" altLang="en-US" dirty="0" smtClean="0"/>
              <a:t>Yet </a:t>
            </a:r>
            <a:r>
              <a:rPr lang="en-US" altLang="en-US" dirty="0"/>
              <a:t>even with increased consumption, many such drinkers don't appear </a:t>
            </a:r>
            <a:r>
              <a:rPr lang="en-US" altLang="en-US" dirty="0" smtClean="0"/>
              <a:t>intoxicated</a:t>
            </a:r>
            <a:endParaRPr lang="en-US" altLang="en-US" dirty="0"/>
          </a:p>
          <a:p>
            <a:pPr>
              <a:spcBef>
                <a:spcPct val="0"/>
              </a:spcBef>
            </a:pPr>
            <a:r>
              <a:rPr lang="en-US" altLang="en-US" dirty="0"/>
              <a:t>Psychological addiction to alcohol may occur with regular use of even relatively moderate daily </a:t>
            </a:r>
            <a:r>
              <a:rPr lang="en-US" altLang="en-US" dirty="0" smtClean="0"/>
              <a:t>amounts</a:t>
            </a:r>
          </a:p>
          <a:p>
            <a:pPr>
              <a:spcBef>
                <a:spcPct val="0"/>
              </a:spcBef>
            </a:pPr>
            <a:r>
              <a:rPr lang="en-US" altLang="en-US" dirty="0" smtClean="0"/>
              <a:t>It </a:t>
            </a:r>
            <a:r>
              <a:rPr lang="en-US" altLang="en-US" dirty="0"/>
              <a:t>may also occur in people who consume alcohol only under certain situations, such as before and during social </a:t>
            </a:r>
            <a:r>
              <a:rPr lang="en-US" altLang="en-US" dirty="0" smtClean="0"/>
              <a:t>occasions</a:t>
            </a:r>
          </a:p>
          <a:p>
            <a:pPr>
              <a:spcBef>
                <a:spcPct val="0"/>
              </a:spcBef>
            </a:pPr>
            <a:r>
              <a:rPr lang="en-US" altLang="en-US" dirty="0" smtClean="0"/>
              <a:t>This </a:t>
            </a:r>
            <a:r>
              <a:rPr lang="en-US" altLang="en-US" dirty="0"/>
              <a:t>form of addiction refers to a craving for alcohol's psychological effects, although not necessarily in amounts that produce serious </a:t>
            </a:r>
            <a:r>
              <a:rPr lang="en-US" altLang="en-US" dirty="0" smtClean="0"/>
              <a:t>intoxication</a:t>
            </a:r>
          </a:p>
          <a:p>
            <a:pPr>
              <a:spcBef>
                <a:spcPct val="0"/>
              </a:spcBef>
            </a:pPr>
            <a:r>
              <a:rPr lang="en-US" altLang="en-US" dirty="0" smtClean="0"/>
              <a:t>For </a:t>
            </a:r>
            <a:r>
              <a:rPr lang="en-US" altLang="en-US" dirty="0"/>
              <a:t>psychologically addicted drinkers, the lack of alcohol tends to make them anxious and, in some cases, </a:t>
            </a:r>
            <a:r>
              <a:rPr lang="en-US" altLang="en-US" dirty="0" smtClean="0"/>
              <a:t>panicky</a:t>
            </a:r>
          </a:p>
          <a:p>
            <a:endParaRPr lang="en-US" altLang="en-US" dirty="0" smtClean="0"/>
          </a:p>
        </p:txBody>
      </p:sp>
      <p:sp>
        <p:nvSpPr>
          <p:cNvPr id="5" name="Rectangle 4"/>
          <p:cNvSpPr/>
          <p:nvPr/>
        </p:nvSpPr>
        <p:spPr>
          <a:xfrm>
            <a:off x="8132465" y="6597850"/>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235770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216"/>
            <a:ext cx="8229600" cy="990600"/>
          </a:xfrm>
        </p:spPr>
        <p:txBody>
          <a:bodyPr>
            <a:normAutofit fontScale="90000"/>
          </a:bodyPr>
          <a:lstStyle/>
          <a:p>
            <a:pPr>
              <a:defRPr/>
            </a:pPr>
            <a:r>
              <a:rPr lang="en-US" sz="4400" dirty="0"/>
              <a:t>Depressants: Alcohol</a:t>
            </a:r>
            <a:r>
              <a:rPr lang="en-CA" dirty="0" smtClean="0"/>
              <a:t/>
            </a:r>
            <a:br>
              <a:rPr lang="en-CA" dirty="0" smtClean="0"/>
            </a:br>
            <a:r>
              <a:rPr lang="en-CA" sz="3100" dirty="0" smtClean="0"/>
              <a:t>What equals what?</a:t>
            </a:r>
            <a:endParaRPr lang="en-CA" sz="3100" dirty="0"/>
          </a:p>
        </p:txBody>
      </p:sp>
      <p:pic>
        <p:nvPicPr>
          <p:cNvPr id="37891" name="Picture 2" descr="C:\Users\Fran\AppData\Local\Microsoft\Windows\Temporary Internet Files\Content.IE5\7XAHRKLJ\MC900441786[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76872"/>
            <a:ext cx="1855788" cy="1855788"/>
          </a:xfrm>
        </p:spPr>
      </p:pic>
      <p:pic>
        <p:nvPicPr>
          <p:cNvPr id="37892" name="Picture 3" descr="C:\Users\Fran\AppData\Local\Microsoft\Windows\Temporary Internet Files\Content.IE5\7XAHRKLJ\MC90044174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63105"/>
            <a:ext cx="20859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Users\Fran\AppData\Local\Microsoft\Windows\Temporary Internet Files\Content.IE5\5RAAOSZV\MP90031431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188" y="2487985"/>
            <a:ext cx="947737"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61431"/>
            <a:ext cx="10445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qual 10"/>
          <p:cNvSpPr/>
          <p:nvPr/>
        </p:nvSpPr>
        <p:spPr>
          <a:xfrm>
            <a:off x="1714500" y="2857500"/>
            <a:ext cx="914400" cy="785813"/>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2" name="Equal 11"/>
          <p:cNvSpPr/>
          <p:nvPr/>
        </p:nvSpPr>
        <p:spPr>
          <a:xfrm>
            <a:off x="4000500" y="2857500"/>
            <a:ext cx="914400" cy="785813"/>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3" name="Equal 12"/>
          <p:cNvSpPr/>
          <p:nvPr/>
        </p:nvSpPr>
        <p:spPr>
          <a:xfrm>
            <a:off x="6215063" y="2859211"/>
            <a:ext cx="914400" cy="785813"/>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37898" name="TextBox 14"/>
          <p:cNvSpPr txBox="1">
            <a:spLocks noChangeArrowheads="1"/>
          </p:cNvSpPr>
          <p:nvPr/>
        </p:nvSpPr>
        <p:spPr bwMode="auto">
          <a:xfrm>
            <a:off x="214313" y="4357688"/>
            <a:ext cx="164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CA" altLang="en-US" sz="1800" b="1" dirty="0"/>
              <a:t>12 oz of Beer</a:t>
            </a:r>
          </a:p>
          <a:p>
            <a:pPr eaLnBrk="1" hangingPunct="1">
              <a:buClrTx/>
              <a:buSzTx/>
              <a:buFontTx/>
              <a:buNone/>
            </a:pPr>
            <a:r>
              <a:rPr lang="en-CA" altLang="en-US" sz="1800" dirty="0"/>
              <a:t>(5% alcohol)</a:t>
            </a:r>
          </a:p>
        </p:txBody>
      </p:sp>
      <p:sp>
        <p:nvSpPr>
          <p:cNvPr id="37899" name="TextBox 15"/>
          <p:cNvSpPr txBox="1">
            <a:spLocks noChangeArrowheads="1"/>
          </p:cNvSpPr>
          <p:nvPr/>
        </p:nvSpPr>
        <p:spPr bwMode="auto">
          <a:xfrm>
            <a:off x="2357438" y="43576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CA" altLang="en-US" sz="1800" b="1" dirty="0"/>
              <a:t>5 oz of wine</a:t>
            </a:r>
          </a:p>
          <a:p>
            <a:pPr eaLnBrk="1" hangingPunct="1">
              <a:buClrTx/>
              <a:buSzTx/>
              <a:buFontTx/>
              <a:buNone/>
            </a:pPr>
            <a:r>
              <a:rPr lang="en-CA" altLang="en-US" sz="1800" dirty="0"/>
              <a:t>(10-12% alcohol)</a:t>
            </a:r>
          </a:p>
        </p:txBody>
      </p:sp>
      <p:sp>
        <p:nvSpPr>
          <p:cNvPr id="37900" name="TextBox 16"/>
          <p:cNvSpPr txBox="1">
            <a:spLocks noChangeArrowheads="1"/>
          </p:cNvSpPr>
          <p:nvPr/>
        </p:nvSpPr>
        <p:spPr bwMode="auto">
          <a:xfrm>
            <a:off x="4643438" y="4429125"/>
            <a:ext cx="178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CA" altLang="en-US" sz="1800" b="1" dirty="0"/>
              <a:t>3 oz of fortified wine</a:t>
            </a:r>
          </a:p>
          <a:p>
            <a:pPr eaLnBrk="1" hangingPunct="1">
              <a:buClrTx/>
              <a:buSzTx/>
              <a:buFontTx/>
              <a:buNone/>
            </a:pPr>
            <a:r>
              <a:rPr lang="en-CA" altLang="en-US" sz="1800" dirty="0"/>
              <a:t>(16-18% alcohol)</a:t>
            </a:r>
          </a:p>
        </p:txBody>
      </p:sp>
      <p:sp>
        <p:nvSpPr>
          <p:cNvPr id="37901" name="TextBox 17"/>
          <p:cNvSpPr txBox="1">
            <a:spLocks noChangeArrowheads="1"/>
          </p:cNvSpPr>
          <p:nvPr/>
        </p:nvSpPr>
        <p:spPr bwMode="auto">
          <a:xfrm>
            <a:off x="7000875" y="4357688"/>
            <a:ext cx="17859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E66C7D"/>
              </a:buClr>
              <a:buFont typeface="Arial" charset="0"/>
              <a:buChar char="▪"/>
              <a:defRPr sz="2400">
                <a:solidFill>
                  <a:schemeClr val="tx1"/>
                </a:solidFill>
                <a:latin typeface="Corbel" pitchFamily="34" charset="0"/>
              </a:defRPr>
            </a:lvl3pPr>
            <a:lvl4pPr marL="1600200" indent="-228600" eaLnBrk="0" hangingPunct="0">
              <a:spcBef>
                <a:spcPct val="20000"/>
              </a:spcBef>
              <a:buClr>
                <a:srgbClr val="6BB76D"/>
              </a:buClr>
              <a:buFont typeface="Arial" charset="0"/>
              <a:buChar char="▪"/>
              <a:defRPr sz="2000">
                <a:solidFill>
                  <a:schemeClr val="tx1"/>
                </a:solidFill>
                <a:latin typeface="Corbel"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CA" altLang="en-US" sz="1800" b="1" dirty="0"/>
              <a:t>1.5 oz of Liquor</a:t>
            </a:r>
          </a:p>
          <a:p>
            <a:pPr eaLnBrk="1" hangingPunct="1">
              <a:buClrTx/>
              <a:buSzTx/>
              <a:buFontTx/>
              <a:buNone/>
            </a:pPr>
            <a:r>
              <a:rPr lang="en-CA" altLang="en-US" sz="1800" dirty="0"/>
              <a:t>(40%  alcohol)</a:t>
            </a:r>
          </a:p>
          <a:p>
            <a:pPr eaLnBrk="1" hangingPunct="1">
              <a:buClrTx/>
              <a:buSzTx/>
              <a:buFontTx/>
              <a:buNone/>
            </a:pPr>
            <a:endParaRPr lang="en-CA" altLang="en-US" sz="800" dirty="0"/>
          </a:p>
          <a:p>
            <a:pPr eaLnBrk="1" hangingPunct="1">
              <a:buClrTx/>
              <a:buSzTx/>
              <a:buFontTx/>
              <a:buNone/>
            </a:pPr>
            <a:endParaRPr lang="en-CA" altLang="en-US" sz="1800" dirty="0"/>
          </a:p>
          <a:p>
            <a:pPr eaLnBrk="1" hangingPunct="1">
              <a:buClrTx/>
              <a:buSzTx/>
              <a:buFontTx/>
              <a:buNone/>
            </a:pPr>
            <a:endParaRPr lang="en-CA" altLang="en-US" sz="1800" dirty="0"/>
          </a:p>
          <a:p>
            <a:pPr eaLnBrk="1" hangingPunct="1">
              <a:buClrTx/>
              <a:buSzTx/>
              <a:buFontTx/>
              <a:buNone/>
            </a:pPr>
            <a:endParaRPr lang="en-CA" altLang="en-US" sz="1800" dirty="0"/>
          </a:p>
        </p:txBody>
      </p:sp>
      <p:sp>
        <p:nvSpPr>
          <p:cNvPr id="3" name="Rectangle 2"/>
          <p:cNvSpPr/>
          <p:nvPr/>
        </p:nvSpPr>
        <p:spPr>
          <a:xfrm>
            <a:off x="380839" y="5622339"/>
            <a:ext cx="8405974" cy="830997"/>
          </a:xfrm>
          <a:prstGeom prst="rect">
            <a:avLst/>
          </a:prstGeom>
        </p:spPr>
        <p:txBody>
          <a:bodyPr wrap="square">
            <a:spAutoFit/>
          </a:bodyPr>
          <a:lstStyle/>
          <a:p>
            <a:pPr>
              <a:spcBef>
                <a:spcPct val="0"/>
              </a:spcBef>
            </a:pPr>
            <a:r>
              <a:rPr lang="en-US" altLang="en-US" sz="1600" dirty="0" smtClean="0"/>
              <a:t>Keep these guidelines in mind when interviewing clients about their regular alcohol intake. For example, if </a:t>
            </a:r>
            <a:r>
              <a:rPr lang="en-US" altLang="en-US" sz="1600" dirty="0"/>
              <a:t>a client tells you that they are drinking 2-3 beers per </a:t>
            </a:r>
            <a:r>
              <a:rPr lang="en-US" altLang="en-US" sz="1600" dirty="0" smtClean="0"/>
              <a:t>week, </a:t>
            </a:r>
            <a:r>
              <a:rPr lang="en-US" altLang="en-US" sz="1600" dirty="0"/>
              <a:t>it </a:t>
            </a:r>
            <a:r>
              <a:rPr lang="en-US" altLang="en-US" sz="1600" dirty="0" smtClean="0"/>
              <a:t>is </a:t>
            </a:r>
            <a:r>
              <a:rPr lang="en-US" altLang="en-US" sz="1600" dirty="0"/>
              <a:t>important to </a:t>
            </a:r>
            <a:r>
              <a:rPr lang="en-US" altLang="en-US" sz="1600" dirty="0" smtClean="0"/>
              <a:t>clarify… “Is </a:t>
            </a:r>
            <a:r>
              <a:rPr lang="en-US" altLang="en-US" sz="1600" dirty="0"/>
              <a:t>it 2-3 </a:t>
            </a:r>
            <a:r>
              <a:rPr lang="en-US" altLang="en-US" sz="1600" dirty="0" smtClean="0"/>
              <a:t>bottles</a:t>
            </a:r>
            <a:r>
              <a:rPr lang="en-US" altLang="en-US" sz="1600" dirty="0"/>
              <a:t>,</a:t>
            </a:r>
            <a:r>
              <a:rPr lang="en-US" altLang="en-US" sz="1600" dirty="0" smtClean="0"/>
              <a:t> </a:t>
            </a:r>
            <a:r>
              <a:rPr lang="en-US" altLang="en-US" sz="1600" dirty="0"/>
              <a:t>regular sized </a:t>
            </a:r>
            <a:r>
              <a:rPr lang="en-US" altLang="en-US" sz="1600" dirty="0" smtClean="0"/>
              <a:t>cans</a:t>
            </a:r>
            <a:r>
              <a:rPr lang="en-US" altLang="en-US" sz="1600" dirty="0"/>
              <a:t>,</a:t>
            </a:r>
            <a:r>
              <a:rPr lang="en-US" altLang="en-US" sz="1600" dirty="0" smtClean="0"/>
              <a:t> </a:t>
            </a:r>
            <a:r>
              <a:rPr lang="en-US" altLang="en-US" sz="1600" dirty="0"/>
              <a:t>tallboy cans</a:t>
            </a:r>
            <a:r>
              <a:rPr lang="en-US" altLang="en-US" sz="1600" dirty="0" smtClean="0"/>
              <a:t>?”</a:t>
            </a:r>
            <a:endParaRPr lang="en-US" altLang="en-US" sz="1600" dirty="0"/>
          </a:p>
        </p:txBody>
      </p:sp>
      <p:sp>
        <p:nvSpPr>
          <p:cNvPr id="4" name="Rectangle 3"/>
          <p:cNvSpPr/>
          <p:nvPr/>
        </p:nvSpPr>
        <p:spPr>
          <a:xfrm>
            <a:off x="8132465" y="6597850"/>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376710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24264"/>
          </a:xfrm>
        </p:spPr>
        <p:txBody>
          <a:bodyPr>
            <a:normAutofit/>
          </a:bodyPr>
          <a:lstStyle/>
          <a:p>
            <a:pPr>
              <a:lnSpc>
                <a:spcPct val="80000"/>
              </a:lnSpc>
            </a:pPr>
            <a:r>
              <a:rPr lang="en-US" altLang="en-US" sz="3200" b="1" dirty="0">
                <a:latin typeface="Corbel" panose="020B0503020204020204" pitchFamily="34" charset="0"/>
              </a:rPr>
              <a:t>Substance</a:t>
            </a:r>
            <a:r>
              <a:rPr lang="en-US" altLang="en-US" sz="3200" dirty="0">
                <a:latin typeface="Corbel" panose="020B0503020204020204" pitchFamily="34" charset="0"/>
              </a:rPr>
              <a:t> </a:t>
            </a:r>
            <a:r>
              <a:rPr lang="en-US" altLang="en-US" sz="3200" b="1" dirty="0" smtClean="0">
                <a:latin typeface="Corbel" panose="020B0503020204020204" pitchFamily="34" charset="0"/>
              </a:rPr>
              <a:t>Use</a:t>
            </a:r>
            <a:r>
              <a:rPr lang="en-US" altLang="en-US" sz="3200" dirty="0" smtClean="0">
                <a:latin typeface="Corbel" panose="020B0503020204020204" pitchFamily="34" charset="0"/>
              </a:rPr>
              <a:t> </a:t>
            </a:r>
            <a:r>
              <a:rPr lang="en-US" altLang="en-US" sz="3200" dirty="0">
                <a:latin typeface="Corbel" panose="020B0503020204020204" pitchFamily="34" charset="0"/>
              </a:rPr>
              <a:t>(</a:t>
            </a:r>
            <a:r>
              <a:rPr lang="en-US" altLang="en-US" sz="3200" b="1" dirty="0">
                <a:latin typeface="Corbel" panose="020B0503020204020204" pitchFamily="34" charset="0"/>
              </a:rPr>
              <a:t>SU</a:t>
            </a:r>
            <a:r>
              <a:rPr lang="en-US" altLang="en-US" sz="3200" dirty="0">
                <a:latin typeface="Corbel" panose="020B0503020204020204" pitchFamily="34" charset="0"/>
              </a:rPr>
              <a:t>):  </a:t>
            </a:r>
          </a:p>
          <a:p>
            <a:pPr lvl="1">
              <a:lnSpc>
                <a:spcPct val="80000"/>
              </a:lnSpc>
            </a:pPr>
            <a:r>
              <a:rPr lang="en-US" altLang="en-US" sz="2800" dirty="0">
                <a:latin typeface="Corbel" panose="020B0503020204020204" pitchFamily="34" charset="0"/>
              </a:rPr>
              <a:t>The use of any kind of substances (prescription, over-the-counter (OTC) preparations, alcohol, illegal drugs, steroids, inhalants) that alters mood, thinking and/or behaviour</a:t>
            </a:r>
          </a:p>
          <a:p>
            <a:pPr lvl="1">
              <a:lnSpc>
                <a:spcPct val="80000"/>
              </a:lnSpc>
            </a:pPr>
            <a:r>
              <a:rPr lang="en-US" altLang="en-US" sz="2800" dirty="0">
                <a:latin typeface="Corbel" panose="020B0503020204020204" pitchFamily="34" charset="0"/>
              </a:rPr>
              <a:t>Some substances have therapeutic value</a:t>
            </a:r>
          </a:p>
          <a:p>
            <a:pPr lvl="1">
              <a:lnSpc>
                <a:spcPct val="80000"/>
              </a:lnSpc>
              <a:buNone/>
            </a:pPr>
            <a:endParaRPr lang="en-US" altLang="en-US" sz="3200" dirty="0">
              <a:latin typeface="Corbel" panose="020B0503020204020204" pitchFamily="34" charset="0"/>
            </a:endParaRPr>
          </a:p>
          <a:p>
            <a:pPr>
              <a:lnSpc>
                <a:spcPct val="80000"/>
              </a:lnSpc>
            </a:pPr>
            <a:r>
              <a:rPr lang="en-US" altLang="en-US" sz="3200" b="1" dirty="0">
                <a:latin typeface="Corbel" panose="020B0503020204020204" pitchFamily="34" charset="0"/>
              </a:rPr>
              <a:t>Substance</a:t>
            </a:r>
            <a:r>
              <a:rPr lang="en-US" altLang="en-US" sz="3200" dirty="0">
                <a:latin typeface="Corbel" panose="020B0503020204020204" pitchFamily="34" charset="0"/>
              </a:rPr>
              <a:t> </a:t>
            </a:r>
            <a:r>
              <a:rPr lang="en-US" altLang="en-US" sz="3200" b="1" dirty="0">
                <a:latin typeface="Corbel" panose="020B0503020204020204" pitchFamily="34" charset="0"/>
              </a:rPr>
              <a:t>Abuse</a:t>
            </a:r>
            <a:r>
              <a:rPr lang="en-US" altLang="en-US" sz="3200" dirty="0">
                <a:latin typeface="Corbel" panose="020B0503020204020204" pitchFamily="34" charset="0"/>
              </a:rPr>
              <a:t>:</a:t>
            </a:r>
          </a:p>
          <a:p>
            <a:pPr lvl="1">
              <a:lnSpc>
                <a:spcPct val="80000"/>
              </a:lnSpc>
            </a:pPr>
            <a:r>
              <a:rPr lang="en-US" altLang="en-US" sz="2800" dirty="0">
                <a:latin typeface="Corbel" panose="020B0503020204020204" pitchFamily="34" charset="0"/>
              </a:rPr>
              <a:t>The repeated use of drugs/alcohol leading to functional problems </a:t>
            </a:r>
          </a:p>
          <a:p>
            <a:pPr lvl="1">
              <a:lnSpc>
                <a:spcPct val="80000"/>
              </a:lnSpc>
            </a:pPr>
            <a:r>
              <a:rPr lang="en-US" altLang="en-US" sz="2800" dirty="0">
                <a:latin typeface="Corbel" panose="020B0503020204020204" pitchFamily="34" charset="0"/>
              </a:rPr>
              <a:t>Problems do not include compulsive use or withdrawal</a:t>
            </a:r>
          </a:p>
          <a:p>
            <a:pPr>
              <a:lnSpc>
                <a:spcPct val="80000"/>
              </a:lnSpc>
            </a:pPr>
            <a:endParaRPr lang="en-US" altLang="en-US" sz="3200" dirty="0"/>
          </a:p>
          <a:p>
            <a:endParaRPr lang="en-CA" sz="3200" b="0" dirty="0"/>
          </a:p>
        </p:txBody>
      </p:sp>
      <p:sp>
        <p:nvSpPr>
          <p:cNvPr id="2" name="TextBox 1"/>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46700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94" y="1124744"/>
            <a:ext cx="8229600" cy="990600"/>
          </a:xfrm>
        </p:spPr>
        <p:txBody>
          <a:bodyPr>
            <a:normAutofit/>
          </a:bodyPr>
          <a:lstStyle/>
          <a:p>
            <a:r>
              <a:rPr lang="en-US" sz="2800" dirty="0" smtClean="0"/>
              <a:t>Canada’s “Low Risk Drinking” Guidelines</a:t>
            </a:r>
            <a:endParaRPr lang="en-US" sz="2800" dirty="0"/>
          </a:p>
        </p:txBody>
      </p:sp>
      <p:sp>
        <p:nvSpPr>
          <p:cNvPr id="4" name="TextBox 3"/>
          <p:cNvSpPr txBox="1"/>
          <p:nvPr/>
        </p:nvSpPr>
        <p:spPr>
          <a:xfrm>
            <a:off x="6300192" y="2924944"/>
            <a:ext cx="2368624" cy="1754326"/>
          </a:xfrm>
          <a:prstGeom prst="rect">
            <a:avLst/>
          </a:prstGeom>
          <a:noFill/>
        </p:spPr>
        <p:txBody>
          <a:bodyPr wrap="square" rtlCol="0">
            <a:spAutoFit/>
          </a:bodyPr>
          <a:lstStyle/>
          <a:p>
            <a:pPr algn="ctr"/>
            <a:r>
              <a:rPr lang="en-US" dirty="0" smtClean="0"/>
              <a:t>Visit </a:t>
            </a:r>
            <a:r>
              <a:rPr lang="en-US" b="1" dirty="0" smtClean="0"/>
              <a:t>Canadian Centre for </a:t>
            </a:r>
          </a:p>
          <a:p>
            <a:pPr algn="ctr"/>
            <a:r>
              <a:rPr lang="en-US" b="1" dirty="0" smtClean="0"/>
              <a:t>Substance Abuse</a:t>
            </a:r>
          </a:p>
          <a:p>
            <a:pPr algn="ctr"/>
            <a:r>
              <a:rPr lang="en-US" dirty="0" smtClean="0"/>
              <a:t>for details and resources </a:t>
            </a:r>
            <a:r>
              <a:rPr lang="en-US" dirty="0" smtClean="0">
                <a:hlinkClick r:id="rId2"/>
              </a:rPr>
              <a:t>www.ccsa.ca</a:t>
            </a:r>
            <a:r>
              <a:rPr lang="en-US" dirty="0" smtClean="0"/>
              <a:t> </a:t>
            </a:r>
            <a:endParaRPr lang="en-US" dirty="0"/>
          </a:p>
        </p:txBody>
      </p:sp>
      <p:pic>
        <p:nvPicPr>
          <p:cNvPr id="1126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12" t="4611" r="3779" b="4008"/>
          <a:stretch/>
        </p:blipFill>
        <p:spPr bwMode="auto">
          <a:xfrm>
            <a:off x="611560" y="1916832"/>
            <a:ext cx="5785346" cy="427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p:cNvSpPr>
          <p:nvPr/>
        </p:nvSpPr>
        <p:spPr bwMode="auto">
          <a:xfrm>
            <a:off x="457200" y="449858"/>
            <a:ext cx="8229600" cy="1250950"/>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dirty="0" smtClean="0"/>
              <a:t>Depressants: Alcohol</a:t>
            </a:r>
          </a:p>
        </p:txBody>
      </p:sp>
      <p:sp>
        <p:nvSpPr>
          <p:cNvPr id="6" name="Rectangle 5"/>
          <p:cNvSpPr/>
          <p:nvPr/>
        </p:nvSpPr>
        <p:spPr>
          <a:xfrm>
            <a:off x="8132465" y="6597850"/>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1480228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57200" y="1628800"/>
            <a:ext cx="8229600" cy="4848200"/>
          </a:xfrm>
        </p:spPr>
        <p:txBody>
          <a:bodyPr>
            <a:normAutofit/>
          </a:bodyPr>
          <a:lstStyle/>
          <a:p>
            <a:pPr marL="0" indent="0">
              <a:buNone/>
            </a:pPr>
            <a:r>
              <a:rPr lang="en-CA" dirty="0"/>
              <a:t>Factors that influence the impact/risks of </a:t>
            </a:r>
            <a:r>
              <a:rPr lang="en-CA" dirty="0" smtClean="0"/>
              <a:t>alcohol:</a:t>
            </a:r>
            <a:endParaRPr lang="en-CA" altLang="en-US" dirty="0" smtClean="0"/>
          </a:p>
          <a:p>
            <a:r>
              <a:rPr lang="en-CA" altLang="en-US" dirty="0" smtClean="0"/>
              <a:t>Amount &amp; frequency</a:t>
            </a:r>
          </a:p>
          <a:p>
            <a:r>
              <a:rPr lang="en-CA" altLang="en-US" dirty="0" smtClean="0"/>
              <a:t>Age at which person began drinking &amp; how long they have been drinking</a:t>
            </a:r>
          </a:p>
          <a:p>
            <a:r>
              <a:rPr lang="en-CA" altLang="en-US" dirty="0" smtClean="0"/>
              <a:t>Age, level of education, gender, genetic &amp; family history</a:t>
            </a:r>
          </a:p>
          <a:p>
            <a:r>
              <a:rPr lang="en-CA" altLang="en-US" dirty="0" smtClean="0"/>
              <a:t>Prenatal alcohol exposure</a:t>
            </a:r>
          </a:p>
          <a:p>
            <a:r>
              <a:rPr lang="en-CA" altLang="en-US" dirty="0" smtClean="0"/>
              <a:t>General health status</a:t>
            </a:r>
          </a:p>
          <a:p>
            <a:r>
              <a:rPr lang="en-CA" altLang="en-US" dirty="0" smtClean="0"/>
              <a:t>Fragile brain</a:t>
            </a:r>
          </a:p>
        </p:txBody>
      </p:sp>
      <p:sp>
        <p:nvSpPr>
          <p:cNvPr id="4" name="Rectangle 2"/>
          <p:cNvSpPr txBox="1">
            <a:spLocks/>
          </p:cNvSpPr>
          <p:nvPr/>
        </p:nvSpPr>
        <p:spPr bwMode="auto">
          <a:xfrm>
            <a:off x="457200" y="449858"/>
            <a:ext cx="8229600" cy="1250950"/>
          </a:xfrm>
          <a:prstGeom prst="rect">
            <a:avLst/>
          </a:prstGeom>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smtClean="0"/>
              <a:t>Depressants: Alcohol</a:t>
            </a:r>
            <a:endParaRPr lang="en-US" dirty="0" smtClean="0"/>
          </a:p>
        </p:txBody>
      </p:sp>
      <p:sp>
        <p:nvSpPr>
          <p:cNvPr id="6" name="Rectangle 5"/>
          <p:cNvSpPr/>
          <p:nvPr/>
        </p:nvSpPr>
        <p:spPr>
          <a:xfrm>
            <a:off x="8132465" y="6597850"/>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3195044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216"/>
            <a:ext cx="8229600" cy="990600"/>
          </a:xfrm>
        </p:spPr>
        <p:txBody>
          <a:bodyPr>
            <a:normAutofit fontScale="90000"/>
          </a:bodyPr>
          <a:lstStyle/>
          <a:p>
            <a:pPr eaLnBrk="1" fontAlgn="auto" hangingPunct="1">
              <a:spcAft>
                <a:spcPts val="0"/>
              </a:spcAft>
              <a:defRPr/>
            </a:pPr>
            <a:r>
              <a:rPr lang="en-CA" sz="4400" dirty="0" smtClean="0"/>
              <a:t>Depressants: Alcohol </a:t>
            </a:r>
            <a:r>
              <a:rPr lang="en-CA" sz="4400" dirty="0"/>
              <a:t/>
            </a:r>
            <a:br>
              <a:rPr lang="en-CA" sz="4400" dirty="0"/>
            </a:br>
            <a:r>
              <a:rPr lang="en-CA" sz="3100" dirty="0" smtClean="0"/>
              <a:t>Withdrawal</a:t>
            </a:r>
            <a:endParaRPr lang="en-CA" sz="3100" dirty="0"/>
          </a:p>
        </p:txBody>
      </p:sp>
      <p:sp>
        <p:nvSpPr>
          <p:cNvPr id="83970" name="Content Placeholder 2"/>
          <p:cNvSpPr>
            <a:spLocks noGrp="1"/>
          </p:cNvSpPr>
          <p:nvPr>
            <p:ph idx="1"/>
          </p:nvPr>
        </p:nvSpPr>
        <p:spPr>
          <a:xfrm>
            <a:off x="467544" y="2708920"/>
            <a:ext cx="3744416" cy="4104456"/>
          </a:xfrm>
          <a:ln>
            <a:solidFill>
              <a:schemeClr val="tx1"/>
            </a:solidFill>
            <a:miter lim="800000"/>
            <a:headEnd/>
            <a:tailEnd/>
          </a:ln>
        </p:spPr>
        <p:txBody>
          <a:bodyPr>
            <a:noAutofit/>
          </a:bodyPr>
          <a:lstStyle/>
          <a:p>
            <a:pPr>
              <a:buNone/>
            </a:pPr>
            <a:r>
              <a:rPr lang="en-CA" altLang="en-US" sz="1600" b="1" dirty="0"/>
              <a:t>6-24 hours after last drink</a:t>
            </a:r>
          </a:p>
          <a:p>
            <a:r>
              <a:rPr lang="en-CA" altLang="en-US" sz="1600" dirty="0" smtClean="0"/>
              <a:t>Tremors, sweating </a:t>
            </a:r>
            <a:r>
              <a:rPr lang="en-CA" altLang="en-US" sz="1600" dirty="0"/>
              <a:t>or rapid </a:t>
            </a:r>
            <a:r>
              <a:rPr lang="en-CA" altLang="en-US" sz="1600" dirty="0" smtClean="0"/>
              <a:t>pulse </a:t>
            </a:r>
          </a:p>
          <a:p>
            <a:r>
              <a:rPr lang="en-CA" altLang="en-US" sz="1600" dirty="0" smtClean="0"/>
              <a:t>Tachycardia </a:t>
            </a:r>
            <a:r>
              <a:rPr lang="en-CA" altLang="en-US" sz="1600" dirty="0"/>
              <a:t>/ </a:t>
            </a:r>
            <a:r>
              <a:rPr lang="en-CA" altLang="en-US" sz="1600" dirty="0" smtClean="0"/>
              <a:t>hypertension</a:t>
            </a:r>
          </a:p>
          <a:p>
            <a:r>
              <a:rPr lang="en-CA" altLang="en-US" sz="1600" dirty="0" smtClean="0"/>
              <a:t>Insomnia </a:t>
            </a:r>
          </a:p>
          <a:p>
            <a:r>
              <a:rPr lang="en-CA" altLang="en-US" sz="1600" dirty="0" smtClean="0"/>
              <a:t>Nausea </a:t>
            </a:r>
            <a:r>
              <a:rPr lang="en-CA" altLang="en-US" sz="1600" dirty="0"/>
              <a:t>or vomiting </a:t>
            </a:r>
            <a:endParaRPr lang="en-CA" altLang="en-US" sz="1600" dirty="0" smtClean="0"/>
          </a:p>
          <a:p>
            <a:r>
              <a:rPr lang="en-CA" altLang="en-US" sz="1600" dirty="0" smtClean="0"/>
              <a:t>Physical agitation, anxiety</a:t>
            </a:r>
          </a:p>
          <a:p>
            <a:r>
              <a:rPr lang="en-CA" altLang="en-US" sz="1600" dirty="0" smtClean="0"/>
              <a:t>Rarely</a:t>
            </a:r>
            <a:r>
              <a:rPr lang="en-CA" altLang="en-US" sz="1600" dirty="0"/>
              <a:t>, </a:t>
            </a:r>
            <a:r>
              <a:rPr lang="en-CA" altLang="en-US" sz="1600" dirty="0" smtClean="0"/>
              <a:t>alcohol </a:t>
            </a:r>
            <a:r>
              <a:rPr lang="en-CA" altLang="en-US" sz="1600" dirty="0"/>
              <a:t>may still be </a:t>
            </a:r>
            <a:r>
              <a:rPr lang="en-CA" altLang="en-US" sz="1600" dirty="0" smtClean="0"/>
              <a:t>measurable </a:t>
            </a:r>
            <a:r>
              <a:rPr lang="en-CA" altLang="en-US" sz="1600" dirty="0"/>
              <a:t>in blood</a:t>
            </a:r>
          </a:p>
          <a:p>
            <a:pPr>
              <a:buNone/>
            </a:pPr>
            <a:r>
              <a:rPr lang="en-CA" altLang="en-US" sz="1600" b="1" dirty="0"/>
              <a:t>24-36 hours</a:t>
            </a:r>
          </a:p>
          <a:p>
            <a:r>
              <a:rPr lang="en-CA" altLang="en-US" sz="1600" dirty="0" smtClean="0"/>
              <a:t>Visual</a:t>
            </a:r>
            <a:r>
              <a:rPr lang="en-CA" altLang="en-US" sz="1600" dirty="0"/>
              <a:t>, tactile or </a:t>
            </a:r>
            <a:r>
              <a:rPr lang="en-CA" altLang="en-US" sz="1600" dirty="0" smtClean="0"/>
              <a:t>auditory hallucinations</a:t>
            </a:r>
            <a:r>
              <a:rPr lang="en-CA" altLang="en-US" sz="1600" dirty="0"/>
              <a:t>/illusions</a:t>
            </a:r>
          </a:p>
          <a:p>
            <a:r>
              <a:rPr lang="en-CA" altLang="en-US" sz="1600" dirty="0" smtClean="0"/>
              <a:t>Onset</a:t>
            </a:r>
            <a:r>
              <a:rPr lang="en-CA" altLang="en-US" sz="1600" dirty="0"/>
              <a:t>/duration is variable </a:t>
            </a:r>
          </a:p>
          <a:p>
            <a:pPr>
              <a:buNone/>
            </a:pPr>
            <a:r>
              <a:rPr lang="en-CA" altLang="en-US" sz="1600" b="1" dirty="0"/>
              <a:t> 3-5 days </a:t>
            </a:r>
          </a:p>
          <a:p>
            <a:r>
              <a:rPr lang="en-CA" altLang="en-US" sz="1600" dirty="0" smtClean="0"/>
              <a:t>Grand </a:t>
            </a:r>
            <a:r>
              <a:rPr lang="en-CA" altLang="en-US" sz="1600" dirty="0"/>
              <a:t>Mal seizures </a:t>
            </a:r>
          </a:p>
        </p:txBody>
      </p:sp>
      <p:sp>
        <p:nvSpPr>
          <p:cNvPr id="6" name="Content Placeholder 2"/>
          <p:cNvSpPr txBox="1">
            <a:spLocks/>
          </p:cNvSpPr>
          <p:nvPr/>
        </p:nvSpPr>
        <p:spPr>
          <a:xfrm>
            <a:off x="457200" y="1844824"/>
            <a:ext cx="8229600" cy="475252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ct val="0"/>
              </a:spcBef>
              <a:defRPr/>
            </a:pPr>
            <a:r>
              <a:rPr lang="en-CA" sz="1600" dirty="0"/>
              <a:t>The time course for alcohol withdrawal is variable and is influenced by a number of factors such as amount consumed, time of last drink, previous withdrawal events and current medical condition. However, it typically follows these stages:</a:t>
            </a:r>
          </a:p>
        </p:txBody>
      </p:sp>
      <p:sp>
        <p:nvSpPr>
          <p:cNvPr id="7" name="Content Placeholder 2"/>
          <p:cNvSpPr txBox="1">
            <a:spLocks/>
          </p:cNvSpPr>
          <p:nvPr/>
        </p:nvSpPr>
        <p:spPr>
          <a:xfrm>
            <a:off x="4283968" y="2708920"/>
            <a:ext cx="4392613" cy="4104456"/>
          </a:xfrm>
          <a:prstGeom prst="rect">
            <a:avLst/>
          </a:prstGeom>
          <a:ln>
            <a:solidFill>
              <a:schemeClr val="tx1"/>
            </a:solidFill>
            <a:miter lim="800000"/>
            <a:headEnd/>
            <a:tailEnd/>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2" pitchFamily="18" charset="2"/>
              <a:buNone/>
            </a:pPr>
            <a:r>
              <a:rPr lang="en-CA" altLang="en-US" sz="1600" b="1" dirty="0" smtClean="0"/>
              <a:t>Use the CIWA to guide care:</a:t>
            </a:r>
          </a:p>
          <a:p>
            <a:pPr>
              <a:buFont typeface="Wingdings" pitchFamily="2" charset="2"/>
              <a:buChar char="q"/>
            </a:pPr>
            <a:r>
              <a:rPr lang="en-CA" altLang="en-US" sz="1600" dirty="0" smtClean="0"/>
              <a:t>Mild Withdrawal (CIWA-</a:t>
            </a:r>
            <a:r>
              <a:rPr lang="en-CA" altLang="en-US" sz="1600" dirty="0" err="1" smtClean="0"/>
              <a:t>Ar</a:t>
            </a:r>
            <a:r>
              <a:rPr lang="en-CA" altLang="en-US" sz="1600" dirty="0" smtClean="0"/>
              <a:t> &lt; 8)</a:t>
            </a:r>
          </a:p>
          <a:p>
            <a:pPr marL="742950" lvl="1" indent="-285750">
              <a:buFontTx/>
              <a:buChar char="•"/>
            </a:pPr>
            <a:r>
              <a:rPr lang="en-CA" altLang="en-US" sz="1600" dirty="0" smtClean="0"/>
              <a:t>Ongoing monitoring of s/s using CIWA</a:t>
            </a:r>
          </a:p>
          <a:p>
            <a:pPr marL="742950" lvl="1" indent="-285750">
              <a:buFontTx/>
              <a:buChar char="•"/>
            </a:pPr>
            <a:r>
              <a:rPr lang="en-CA" altLang="en-US" sz="1600" dirty="0" smtClean="0"/>
              <a:t>Monitor vital signs</a:t>
            </a:r>
          </a:p>
          <a:p>
            <a:pPr marL="742950" lvl="1" indent="-285750">
              <a:buFontTx/>
              <a:buChar char="•"/>
            </a:pPr>
            <a:r>
              <a:rPr lang="en-CA" altLang="en-US" sz="1600" dirty="0" smtClean="0"/>
              <a:t>Supportive care</a:t>
            </a:r>
          </a:p>
          <a:p>
            <a:pPr>
              <a:buFont typeface="Wingdings" pitchFamily="2" charset="2"/>
              <a:buChar char="q"/>
            </a:pPr>
            <a:r>
              <a:rPr lang="en-CA" altLang="en-US" sz="1600" dirty="0" smtClean="0"/>
              <a:t>Moderate withdrawal (CIWA-</a:t>
            </a:r>
            <a:r>
              <a:rPr lang="en-CA" altLang="en-US" sz="1600" dirty="0" err="1" smtClean="0"/>
              <a:t>Ar</a:t>
            </a:r>
            <a:r>
              <a:rPr lang="en-CA" altLang="en-US" sz="1600" dirty="0" smtClean="0"/>
              <a:t> 8-12)</a:t>
            </a:r>
          </a:p>
          <a:p>
            <a:pPr marL="742950" lvl="1" indent="-285750">
              <a:buFontTx/>
              <a:buChar char="•"/>
            </a:pPr>
            <a:r>
              <a:rPr lang="en-CA" altLang="en-US" sz="1600" dirty="0" smtClean="0"/>
              <a:t>More frequent monitoring using CIWA</a:t>
            </a:r>
          </a:p>
          <a:p>
            <a:pPr marL="742950" lvl="1" indent="-285750">
              <a:buFontTx/>
              <a:buChar char="•"/>
            </a:pPr>
            <a:r>
              <a:rPr lang="en-CA" altLang="en-US" sz="1600" dirty="0" smtClean="0"/>
              <a:t>Monitor vital signs</a:t>
            </a:r>
          </a:p>
          <a:p>
            <a:pPr marL="742950" lvl="1" indent="-285750">
              <a:buFontTx/>
              <a:buChar char="•"/>
            </a:pPr>
            <a:r>
              <a:rPr lang="en-CA" altLang="en-US" sz="1600" dirty="0" smtClean="0"/>
              <a:t>Consider benzodiazepine (monitor respiratory status)</a:t>
            </a:r>
          </a:p>
          <a:p>
            <a:pPr marL="742950" lvl="1" indent="-285750">
              <a:buFontTx/>
              <a:buChar char="•"/>
            </a:pPr>
            <a:r>
              <a:rPr lang="en-CA" altLang="en-US" sz="1600" dirty="0" smtClean="0"/>
              <a:t>Seizure/safety precautions</a:t>
            </a:r>
          </a:p>
          <a:p>
            <a:pPr>
              <a:buFont typeface="Wingdings" pitchFamily="2" charset="2"/>
              <a:buChar char="q"/>
            </a:pPr>
            <a:r>
              <a:rPr lang="en-CA" altLang="en-US" sz="1600" dirty="0" smtClean="0"/>
              <a:t>Severe Withdrawal (CIWA &gt;12)</a:t>
            </a:r>
          </a:p>
          <a:p>
            <a:pPr marL="742950" lvl="1" indent="-285750">
              <a:buFontTx/>
              <a:buChar char="•"/>
            </a:pPr>
            <a:r>
              <a:rPr lang="en-CA" altLang="en-US" sz="1600" dirty="0" smtClean="0"/>
              <a:t>As above</a:t>
            </a:r>
          </a:p>
          <a:p>
            <a:pPr marL="742950" lvl="1" indent="-285750">
              <a:buFontTx/>
              <a:buChar char="•"/>
            </a:pPr>
            <a:r>
              <a:rPr lang="en-CA" altLang="en-US" sz="1600" dirty="0" smtClean="0"/>
              <a:t>Treat with benzodiazepines</a:t>
            </a:r>
          </a:p>
        </p:txBody>
      </p:sp>
      <p:sp>
        <p:nvSpPr>
          <p:cNvPr id="8" name="Rectangle 7"/>
          <p:cNvSpPr/>
          <p:nvPr/>
        </p:nvSpPr>
        <p:spPr>
          <a:xfrm>
            <a:off x="6944841" y="2431921"/>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173736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216"/>
            <a:ext cx="8229600" cy="990600"/>
          </a:xfrm>
        </p:spPr>
        <p:txBody>
          <a:bodyPr>
            <a:normAutofit fontScale="90000"/>
          </a:bodyPr>
          <a:lstStyle/>
          <a:p>
            <a:pPr eaLnBrk="1" fontAlgn="auto" hangingPunct="1">
              <a:spcAft>
                <a:spcPts val="0"/>
              </a:spcAft>
              <a:defRPr/>
            </a:pPr>
            <a:r>
              <a:rPr lang="en-CA" sz="4400" dirty="0" smtClean="0"/>
              <a:t>Depressants: Alcohol </a:t>
            </a:r>
            <a:r>
              <a:rPr lang="en-CA" sz="4400" dirty="0"/>
              <a:t/>
            </a:r>
            <a:br>
              <a:rPr lang="en-CA" sz="4400" dirty="0"/>
            </a:br>
            <a:r>
              <a:rPr lang="en-CA" sz="3100" dirty="0" smtClean="0"/>
              <a:t>Withdrawal</a:t>
            </a:r>
            <a:endParaRPr lang="en-CA" sz="3100" dirty="0"/>
          </a:p>
        </p:txBody>
      </p:sp>
      <p:sp>
        <p:nvSpPr>
          <p:cNvPr id="3" name="Content Placeholder 2"/>
          <p:cNvSpPr>
            <a:spLocks noGrp="1"/>
          </p:cNvSpPr>
          <p:nvPr>
            <p:ph idx="1"/>
          </p:nvPr>
        </p:nvSpPr>
        <p:spPr>
          <a:xfrm>
            <a:off x="457200" y="1988840"/>
            <a:ext cx="8229600" cy="4752528"/>
          </a:xfrm>
        </p:spPr>
        <p:txBody>
          <a:bodyPr>
            <a:normAutofit/>
          </a:bodyPr>
          <a:lstStyle/>
          <a:p>
            <a:pPr>
              <a:spcBef>
                <a:spcPct val="0"/>
              </a:spcBef>
              <a:defRPr/>
            </a:pPr>
            <a:r>
              <a:rPr lang="en-CA" dirty="0" smtClean="0"/>
              <a:t>It </a:t>
            </a:r>
            <a:r>
              <a:rPr lang="en-CA" dirty="0"/>
              <a:t>is important to note that the risk of alcohol withdrawal may not be limited to those who are considered heavy drinkers and therefore staff should be alert for withdrawal symptoms in anybody who is regularly using alcohol in any amount. </a:t>
            </a:r>
          </a:p>
        </p:txBody>
      </p:sp>
    </p:spTree>
    <p:extLst>
      <p:ext uri="{BB962C8B-B14F-4D97-AF65-F5344CB8AC3E}">
        <p14:creationId xmlns:p14="http://schemas.microsoft.com/office/powerpoint/2010/main" val="2508474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2216"/>
            <a:ext cx="8229600" cy="990600"/>
          </a:xfrm>
        </p:spPr>
        <p:txBody>
          <a:bodyPr>
            <a:normAutofit fontScale="90000"/>
          </a:bodyPr>
          <a:lstStyle/>
          <a:p>
            <a:pPr eaLnBrk="1" fontAlgn="auto" hangingPunct="1">
              <a:spcAft>
                <a:spcPts val="0"/>
              </a:spcAft>
              <a:defRPr/>
            </a:pPr>
            <a:r>
              <a:rPr lang="en-CA" sz="4400" dirty="0" smtClean="0"/>
              <a:t>Depressants: Alcohol </a:t>
            </a:r>
            <a:r>
              <a:rPr lang="en-CA" sz="4400" dirty="0"/>
              <a:t/>
            </a:r>
            <a:br>
              <a:rPr lang="en-CA" sz="4400" dirty="0"/>
            </a:br>
            <a:r>
              <a:rPr lang="en-CA" sz="3100" dirty="0" smtClean="0"/>
              <a:t>Risks of Long Term Use</a:t>
            </a:r>
            <a:endParaRPr lang="en-CA" sz="3100" dirty="0"/>
          </a:p>
        </p:txBody>
      </p:sp>
      <p:sp>
        <p:nvSpPr>
          <p:cNvPr id="3" name="Content Placeholder 2"/>
          <p:cNvSpPr>
            <a:spLocks noGrp="1"/>
          </p:cNvSpPr>
          <p:nvPr>
            <p:ph idx="1"/>
          </p:nvPr>
        </p:nvSpPr>
        <p:spPr>
          <a:xfrm>
            <a:off x="457200" y="1988840"/>
            <a:ext cx="8229600" cy="4752528"/>
          </a:xfrm>
        </p:spPr>
        <p:txBody>
          <a:bodyPr>
            <a:normAutofit/>
          </a:bodyPr>
          <a:lstStyle/>
          <a:p>
            <a:pPr>
              <a:spcBef>
                <a:spcPct val="0"/>
              </a:spcBef>
              <a:defRPr/>
            </a:pPr>
            <a:r>
              <a:rPr lang="en-CA" dirty="0" smtClean="0"/>
              <a:t>High </a:t>
            </a:r>
            <a:r>
              <a:rPr lang="en-CA" dirty="0"/>
              <a:t>blood pressure</a:t>
            </a:r>
          </a:p>
          <a:p>
            <a:pPr>
              <a:spcBef>
                <a:spcPct val="0"/>
              </a:spcBef>
              <a:defRPr/>
            </a:pPr>
            <a:r>
              <a:rPr lang="en-CA" dirty="0"/>
              <a:t>Weak heart muscle</a:t>
            </a:r>
          </a:p>
          <a:p>
            <a:pPr>
              <a:spcBef>
                <a:spcPct val="0"/>
              </a:spcBef>
              <a:defRPr/>
            </a:pPr>
            <a:r>
              <a:rPr lang="en-CA" dirty="0"/>
              <a:t>Liver damage: 3 stages</a:t>
            </a:r>
          </a:p>
          <a:p>
            <a:pPr>
              <a:spcBef>
                <a:spcPct val="0"/>
              </a:spcBef>
              <a:defRPr/>
            </a:pPr>
            <a:r>
              <a:rPr lang="en-CA" dirty="0"/>
              <a:t>Dementia</a:t>
            </a:r>
          </a:p>
          <a:p>
            <a:pPr>
              <a:spcBef>
                <a:spcPct val="0"/>
              </a:spcBef>
              <a:defRPr/>
            </a:pPr>
            <a:r>
              <a:rPr lang="en-CA" dirty="0"/>
              <a:t>Cerebellar disease  [</a:t>
            </a:r>
            <a:r>
              <a:rPr lang="en-CA" dirty="0" err="1"/>
              <a:t>sy</a:t>
            </a:r>
            <a:r>
              <a:rPr lang="en-CA" dirty="0"/>
              <a:t>. Balance &amp; gait]</a:t>
            </a:r>
          </a:p>
          <a:p>
            <a:pPr>
              <a:spcBef>
                <a:spcPct val="0"/>
              </a:spcBef>
              <a:defRPr/>
            </a:pPr>
            <a:r>
              <a:rPr lang="en-CA" dirty="0"/>
              <a:t>Peripheral neuropathy [nerves in legs/feet]</a:t>
            </a:r>
          </a:p>
          <a:p>
            <a:pPr>
              <a:spcBef>
                <a:spcPct val="0"/>
              </a:spcBef>
              <a:defRPr/>
            </a:pPr>
            <a:r>
              <a:rPr lang="en-CA" dirty="0"/>
              <a:t>Wernicke-</a:t>
            </a:r>
            <a:r>
              <a:rPr lang="en-CA" dirty="0" err="1"/>
              <a:t>Korsakoff</a:t>
            </a:r>
            <a:r>
              <a:rPr lang="en-CA" dirty="0"/>
              <a:t> syndrome</a:t>
            </a:r>
          </a:p>
          <a:p>
            <a:pPr lvl="1">
              <a:spcBef>
                <a:spcPct val="0"/>
              </a:spcBef>
              <a:defRPr/>
            </a:pPr>
            <a:r>
              <a:rPr lang="en-CA" dirty="0"/>
              <a:t>Low B1 [thiamine]</a:t>
            </a:r>
          </a:p>
          <a:p>
            <a:pPr lvl="1">
              <a:spcBef>
                <a:spcPct val="0"/>
              </a:spcBef>
              <a:defRPr/>
            </a:pPr>
            <a:r>
              <a:rPr lang="en-CA" dirty="0"/>
              <a:t>Wernicke: emergency, appear impaired</a:t>
            </a:r>
          </a:p>
          <a:p>
            <a:pPr lvl="1">
              <a:spcBef>
                <a:spcPct val="0"/>
              </a:spcBef>
              <a:defRPr/>
            </a:pPr>
            <a:r>
              <a:rPr lang="en-CA" dirty="0" err="1"/>
              <a:t>Korsakoff’s</a:t>
            </a:r>
            <a:r>
              <a:rPr lang="en-CA" dirty="0"/>
              <a:t>: no STM</a:t>
            </a:r>
          </a:p>
        </p:txBody>
      </p:sp>
      <p:sp>
        <p:nvSpPr>
          <p:cNvPr id="4" name="Rectangle 3"/>
          <p:cNvSpPr/>
          <p:nvPr/>
        </p:nvSpPr>
        <p:spPr>
          <a:xfrm>
            <a:off x="8132465" y="6597850"/>
            <a:ext cx="1011535" cy="276999"/>
          </a:xfrm>
          <a:prstGeom prst="rect">
            <a:avLst/>
          </a:prstGeom>
        </p:spPr>
        <p:txBody>
          <a:bodyPr wrap="square">
            <a:spAutoFit/>
          </a:bodyPr>
          <a:lstStyle/>
          <a:p>
            <a:r>
              <a:rPr lang="en-US" sz="1200" dirty="0" smtClean="0"/>
              <a:t>(Butt, 2011)</a:t>
            </a:r>
            <a:endParaRPr lang="en-US" sz="1200" dirty="0"/>
          </a:p>
        </p:txBody>
      </p:sp>
    </p:spTree>
    <p:extLst>
      <p:ext uri="{BB962C8B-B14F-4D97-AF65-F5344CB8AC3E}">
        <p14:creationId xmlns:p14="http://schemas.microsoft.com/office/powerpoint/2010/main" val="3964499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p:cNvSpPr>
          <p:nvPr>
            <p:ph type="title"/>
          </p:nvPr>
        </p:nvSpPr>
        <p:spPr bwMode="auto">
          <a:xfrm>
            <a:off x="467544" y="404664"/>
            <a:ext cx="8229600" cy="1250950"/>
          </a:xfrm>
        </p:spPr>
        <p:txBody>
          <a:bodyPr wrap="square" tIns="45720" bIns="45720" numCol="1" anchorCtr="0" compatLnSpc="1">
            <a:prstTxWarp prst="textNoShape">
              <a:avLst/>
            </a:prstTxWarp>
            <a:normAutofit/>
          </a:bodyPr>
          <a:lstStyle/>
          <a:p>
            <a:pPr>
              <a:defRPr/>
            </a:pPr>
            <a:r>
              <a:rPr lang="en-US" dirty="0" smtClean="0"/>
              <a:t>Depressants: Opioid Analgesics</a:t>
            </a:r>
          </a:p>
        </p:txBody>
      </p:sp>
      <p:sp>
        <p:nvSpPr>
          <p:cNvPr id="40963" name="Rectangle 3"/>
          <p:cNvSpPr>
            <a:spLocks noGrp="1"/>
          </p:cNvSpPr>
          <p:nvPr>
            <p:ph idx="1"/>
          </p:nvPr>
        </p:nvSpPr>
        <p:spPr/>
        <p:txBody>
          <a:bodyPr>
            <a:normAutofit/>
          </a:bodyPr>
          <a:lstStyle/>
          <a:p>
            <a:r>
              <a:rPr lang="en-US" altLang="en-US" dirty="0" smtClean="0"/>
              <a:t>Pain killing medications that may also produce an extreme sense of well-being</a:t>
            </a:r>
          </a:p>
          <a:p>
            <a:r>
              <a:rPr lang="en-US" altLang="en-US" dirty="0" smtClean="0"/>
              <a:t>High risk of dependency, occurs rapidly</a:t>
            </a:r>
          </a:p>
          <a:p>
            <a:r>
              <a:rPr lang="en-US" altLang="en-US" dirty="0" smtClean="0"/>
              <a:t>Some are natural (e.g. morphine, codeine)</a:t>
            </a:r>
          </a:p>
          <a:p>
            <a:r>
              <a:rPr lang="en-US" altLang="en-US" dirty="0" smtClean="0"/>
              <a:t>Other are synthetic (e.g. </a:t>
            </a:r>
            <a:r>
              <a:rPr lang="en-US" altLang="en-US" dirty="0" err="1" smtClean="0"/>
              <a:t>OxyCodone</a:t>
            </a:r>
            <a:r>
              <a:rPr lang="en-US" altLang="en-US" dirty="0" smtClean="0"/>
              <a:t>)</a:t>
            </a:r>
          </a:p>
          <a:p>
            <a:r>
              <a:rPr lang="en-US" altLang="en-US" dirty="0" smtClean="0"/>
              <a:t>When taken with other CNS depressants, the effects are intensified and death can occur, called “synergistic effect” </a:t>
            </a:r>
          </a:p>
        </p:txBody>
      </p:sp>
      <p:pic>
        <p:nvPicPr>
          <p:cNvPr id="4" name="Picture 3"/>
          <p:cNvPicPr>
            <a:picLocks noChangeAspect="1"/>
          </p:cNvPicPr>
          <p:nvPr/>
        </p:nvPicPr>
        <p:blipFill>
          <a:blip r:embed="rId3"/>
          <a:stretch>
            <a:fillRect/>
          </a:stretch>
        </p:blipFill>
        <p:spPr>
          <a:xfrm>
            <a:off x="4427984" y="4797152"/>
            <a:ext cx="2016224" cy="1512168"/>
          </a:xfrm>
          <a:prstGeom prst="rect">
            <a:avLst/>
          </a:prstGeom>
        </p:spPr>
      </p:pic>
      <p:pic>
        <p:nvPicPr>
          <p:cNvPr id="5" name="Picture 4"/>
          <p:cNvPicPr>
            <a:picLocks noChangeAspect="1"/>
          </p:cNvPicPr>
          <p:nvPr/>
        </p:nvPicPr>
        <p:blipFill>
          <a:blip r:embed="rId4"/>
          <a:stretch>
            <a:fillRect/>
          </a:stretch>
        </p:blipFill>
        <p:spPr>
          <a:xfrm>
            <a:off x="2339752" y="4797152"/>
            <a:ext cx="2009800" cy="1507350"/>
          </a:xfrm>
          <a:prstGeom prst="rect">
            <a:avLst/>
          </a:prstGeom>
        </p:spPr>
      </p:pic>
      <p:pic>
        <p:nvPicPr>
          <p:cNvPr id="6" name="Picture 5"/>
          <p:cNvPicPr>
            <a:picLocks noChangeAspect="1"/>
          </p:cNvPicPr>
          <p:nvPr/>
        </p:nvPicPr>
        <p:blipFill>
          <a:blip r:embed="rId5"/>
          <a:stretch>
            <a:fillRect/>
          </a:stretch>
        </p:blipFill>
        <p:spPr>
          <a:xfrm>
            <a:off x="6516216" y="4797152"/>
            <a:ext cx="2016224" cy="1512168"/>
          </a:xfrm>
          <a:prstGeom prst="rect">
            <a:avLst/>
          </a:prstGeom>
        </p:spPr>
      </p:pic>
      <p:pic>
        <p:nvPicPr>
          <p:cNvPr id="7" name="Picture 6"/>
          <p:cNvPicPr>
            <a:picLocks noChangeAspect="1"/>
          </p:cNvPicPr>
          <p:nvPr/>
        </p:nvPicPr>
        <p:blipFill>
          <a:blip r:embed="rId6"/>
          <a:stretch>
            <a:fillRect/>
          </a:stretch>
        </p:blipFill>
        <p:spPr>
          <a:xfrm>
            <a:off x="683568" y="4797152"/>
            <a:ext cx="1502420" cy="1502420"/>
          </a:xfrm>
          <a:prstGeom prst="rect">
            <a:avLst/>
          </a:prstGeom>
        </p:spPr>
      </p:pic>
      <p:sp>
        <p:nvSpPr>
          <p:cNvPr id="8" name="Rectangle 7"/>
          <p:cNvSpPr/>
          <p:nvPr/>
        </p:nvSpPr>
        <p:spPr>
          <a:xfrm>
            <a:off x="7812360" y="6597850"/>
            <a:ext cx="1277888" cy="276999"/>
          </a:xfrm>
          <a:prstGeom prst="rect">
            <a:avLst/>
          </a:prstGeom>
        </p:spPr>
        <p:txBody>
          <a:bodyPr wrap="square">
            <a:spAutoFit/>
          </a:bodyPr>
          <a:lstStyle/>
          <a:p>
            <a:r>
              <a:rPr lang="en-US" sz="1200" dirty="0" smtClean="0"/>
              <a:t>(Fischer, 2006)</a:t>
            </a:r>
            <a:endParaRPr lang="en-US" sz="1200" dirty="0"/>
          </a:p>
        </p:txBody>
      </p:sp>
    </p:spTree>
    <p:extLst>
      <p:ext uri="{BB962C8B-B14F-4D97-AF65-F5344CB8AC3E}">
        <p14:creationId xmlns:p14="http://schemas.microsoft.com/office/powerpoint/2010/main" val="1720274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5762"/>
            <a:ext cx="8090296"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412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smtClean="0"/>
              <a:t>Depressants: OxyContin</a:t>
            </a:r>
          </a:p>
        </p:txBody>
      </p:sp>
      <p:sp>
        <p:nvSpPr>
          <p:cNvPr id="43011" name="Rectangle 3"/>
          <p:cNvSpPr>
            <a:spLocks noGrp="1"/>
          </p:cNvSpPr>
          <p:nvPr>
            <p:ph idx="1"/>
          </p:nvPr>
        </p:nvSpPr>
        <p:spPr>
          <a:xfrm>
            <a:off x="518864" y="1556792"/>
            <a:ext cx="8229600" cy="5055146"/>
          </a:xfrm>
        </p:spPr>
        <p:txBody>
          <a:bodyPr>
            <a:normAutofit fontScale="92500" lnSpcReduction="10000"/>
          </a:bodyPr>
          <a:lstStyle/>
          <a:p>
            <a:r>
              <a:rPr lang="en-US" altLang="en-US" dirty="0" err="1" smtClean="0"/>
              <a:t>OxyCodone</a:t>
            </a:r>
            <a:r>
              <a:rPr lang="en-US" altLang="en-US" dirty="0" smtClean="0"/>
              <a:t> (Percocet) </a:t>
            </a:r>
          </a:p>
          <a:p>
            <a:pPr lvl="1"/>
            <a:r>
              <a:rPr lang="en-US" altLang="en-US" dirty="0" smtClean="0"/>
              <a:t>AKA “percs” </a:t>
            </a:r>
            <a:endParaRPr lang="en-US" altLang="en-US" dirty="0"/>
          </a:p>
          <a:p>
            <a:pPr lvl="1"/>
            <a:r>
              <a:rPr lang="en-US" altLang="en-US" dirty="0" smtClean="0"/>
              <a:t>Contains acetaminophen, </a:t>
            </a:r>
            <a:r>
              <a:rPr lang="en-US" altLang="en-US" dirty="0"/>
              <a:t>which makes </a:t>
            </a:r>
            <a:r>
              <a:rPr lang="en-US" altLang="en-US" dirty="0" smtClean="0"/>
              <a:t>you sick in large doses</a:t>
            </a:r>
          </a:p>
          <a:p>
            <a:pPr marL="274320" lvl="1" indent="0">
              <a:buNone/>
            </a:pPr>
            <a:endParaRPr lang="en-US" altLang="en-US" dirty="0" smtClean="0"/>
          </a:p>
          <a:p>
            <a:r>
              <a:rPr lang="en-US" altLang="en-US" dirty="0" err="1" smtClean="0"/>
              <a:t>OxyContin</a:t>
            </a:r>
            <a:r>
              <a:rPr lang="en-US" altLang="en-US" dirty="0" smtClean="0"/>
              <a:t> </a:t>
            </a:r>
          </a:p>
          <a:p>
            <a:pPr lvl="1"/>
            <a:r>
              <a:rPr lang="en-US" altLang="en-US" dirty="0" smtClean="0"/>
              <a:t>AKA “Oxy”, “OC” – 10, 20, 40, 80, 160 mg tabs</a:t>
            </a:r>
          </a:p>
          <a:p>
            <a:pPr lvl="1"/>
            <a:r>
              <a:rPr lang="en-US" altLang="en-US" dirty="0" smtClean="0"/>
              <a:t>Slow release properties overcome by crushing or chewing tablet releasing all of oxycodone at once</a:t>
            </a:r>
          </a:p>
          <a:p>
            <a:pPr lvl="1"/>
            <a:r>
              <a:rPr lang="en-US" altLang="en-US" dirty="0" smtClean="0"/>
              <a:t>Can be chewed/swallowed, crushed/snorted or cooked/injected</a:t>
            </a:r>
          </a:p>
          <a:p>
            <a:pPr lvl="1"/>
            <a:r>
              <a:rPr lang="en-US" altLang="en-US" dirty="0" smtClean="0"/>
              <a:t>No acetaminophen to make you sick if you take a lot</a:t>
            </a:r>
            <a:endParaRPr lang="en-US" altLang="en-US" dirty="0"/>
          </a:p>
          <a:p>
            <a:pPr lvl="1"/>
            <a:endParaRPr lang="en-US" altLang="en-US" dirty="0" smtClean="0"/>
          </a:p>
          <a:p>
            <a:pPr marL="274320" lvl="1" indent="0">
              <a:buNone/>
            </a:pPr>
            <a:r>
              <a:rPr lang="en-US" altLang="en-US" dirty="0" smtClean="0"/>
              <a:t>Video: </a:t>
            </a:r>
            <a:r>
              <a:rPr lang="en-US" altLang="en-US" dirty="0" smtClean="0">
                <a:hlinkClick r:id="rId3"/>
              </a:rPr>
              <a:t>The History of Oxycodone</a:t>
            </a:r>
            <a:r>
              <a:rPr lang="en-US" altLang="en-US" dirty="0" smtClean="0"/>
              <a:t> (2 min’s)</a:t>
            </a:r>
          </a:p>
          <a:p>
            <a:pPr marL="274320" lvl="1" indent="0">
              <a:buNone/>
            </a:pPr>
            <a:endParaRPr lang="en-US" altLang="en-US" dirty="0"/>
          </a:p>
          <a:p>
            <a:pPr marL="274320" lvl="1" indent="0">
              <a:buNone/>
            </a:pPr>
            <a:r>
              <a:rPr lang="en-US" altLang="en-US" dirty="0" smtClean="0"/>
              <a:t>Longer Documentary: </a:t>
            </a:r>
            <a:r>
              <a:rPr lang="en-CA" altLang="en-US" dirty="0" smtClean="0">
                <a:hlinkClick r:id="rId4"/>
              </a:rPr>
              <a:t>Fifth Estate, Time Bomb: The </a:t>
            </a:r>
            <a:r>
              <a:rPr lang="en-CA" altLang="en-US" dirty="0" err="1" smtClean="0">
                <a:hlinkClick r:id="rId4"/>
              </a:rPr>
              <a:t>Oxycontin</a:t>
            </a:r>
            <a:r>
              <a:rPr lang="en-CA" altLang="en-US" dirty="0" smtClean="0">
                <a:hlinkClick r:id="rId4"/>
              </a:rPr>
              <a:t> Story</a:t>
            </a:r>
            <a:r>
              <a:rPr lang="en-CA" altLang="en-US" dirty="0" smtClean="0"/>
              <a:t> (42mins)</a:t>
            </a:r>
            <a:endParaRPr lang="en-US" altLang="en-US" dirty="0" smtClean="0"/>
          </a:p>
        </p:txBody>
      </p:sp>
      <p:pic>
        <p:nvPicPr>
          <p:cNvPr id="430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48680"/>
            <a:ext cx="27971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812360" y="6597850"/>
            <a:ext cx="1277888" cy="276999"/>
          </a:xfrm>
          <a:prstGeom prst="rect">
            <a:avLst/>
          </a:prstGeom>
        </p:spPr>
        <p:txBody>
          <a:bodyPr wrap="square">
            <a:spAutoFit/>
          </a:bodyPr>
          <a:lstStyle/>
          <a:p>
            <a:r>
              <a:rPr lang="en-US" sz="1200" dirty="0" smtClean="0"/>
              <a:t>(</a:t>
            </a:r>
            <a:r>
              <a:rPr lang="en-US" sz="1200" dirty="0" err="1" smtClean="0"/>
              <a:t>Cicerno</a:t>
            </a:r>
            <a:r>
              <a:rPr lang="en-US" sz="1200" dirty="0" smtClean="0"/>
              <a:t>, 2005)</a:t>
            </a:r>
            <a:endParaRPr lang="en-US" sz="1200" dirty="0"/>
          </a:p>
        </p:txBody>
      </p:sp>
    </p:spTree>
    <p:extLst>
      <p:ext uri="{BB962C8B-B14F-4D97-AF65-F5344CB8AC3E}">
        <p14:creationId xmlns:p14="http://schemas.microsoft.com/office/powerpoint/2010/main" val="36446071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idx="1"/>
          </p:nvPr>
        </p:nvSpPr>
        <p:spPr/>
        <p:txBody>
          <a:bodyPr>
            <a:normAutofit/>
          </a:bodyPr>
          <a:lstStyle/>
          <a:p>
            <a:pPr marL="0" indent="0">
              <a:lnSpc>
                <a:spcPct val="80000"/>
              </a:lnSpc>
              <a:buNone/>
            </a:pPr>
            <a:r>
              <a:rPr lang="en-US" altLang="en-US" sz="2800" dirty="0" smtClean="0"/>
              <a:t>Common signs that a person may be dependent:</a:t>
            </a:r>
          </a:p>
          <a:p>
            <a:pPr marL="0" indent="0">
              <a:lnSpc>
                <a:spcPct val="80000"/>
              </a:lnSpc>
              <a:buNone/>
            </a:pPr>
            <a:endParaRPr lang="en-US" altLang="en-US" sz="900" dirty="0" smtClean="0"/>
          </a:p>
          <a:p>
            <a:pPr>
              <a:buFontTx/>
              <a:buChar char="•"/>
            </a:pPr>
            <a:r>
              <a:rPr lang="en-US" altLang="en-US" b="1" dirty="0"/>
              <a:t>High tolerance</a:t>
            </a:r>
            <a:r>
              <a:rPr lang="en-US" altLang="en-US" dirty="0"/>
              <a:t>: Needing to take more and more in order to get the same or desired effect</a:t>
            </a:r>
          </a:p>
          <a:p>
            <a:pPr>
              <a:buFontTx/>
              <a:buChar char="•"/>
            </a:pPr>
            <a:r>
              <a:rPr lang="en-US" altLang="en-US" b="1" dirty="0"/>
              <a:t>Dependence</a:t>
            </a:r>
            <a:r>
              <a:rPr lang="en-US" altLang="en-US" dirty="0"/>
              <a:t>:  Feeling physical withdrawal symptoms if a dose is missed</a:t>
            </a:r>
          </a:p>
          <a:p>
            <a:pPr>
              <a:buFontTx/>
              <a:buChar char="•"/>
            </a:pPr>
            <a:r>
              <a:rPr lang="en-US" altLang="en-US" b="1" dirty="0"/>
              <a:t>Compulsive</a:t>
            </a:r>
            <a:r>
              <a:rPr lang="en-US" altLang="en-US" dirty="0"/>
              <a:t> </a:t>
            </a:r>
            <a:r>
              <a:rPr lang="en-US" altLang="en-US" b="1" dirty="0"/>
              <a:t>use</a:t>
            </a:r>
            <a:r>
              <a:rPr lang="en-US" altLang="en-US" dirty="0"/>
              <a:t>: Craving the drug and doing whatever it takes to get it, even despite adverse social, psychological or physical consequences</a:t>
            </a:r>
          </a:p>
          <a:p>
            <a:pPr>
              <a:buFontTx/>
              <a:buChar char="•"/>
            </a:pPr>
            <a:r>
              <a:rPr lang="en-US" altLang="en-US" b="1" dirty="0" smtClean="0"/>
              <a:t>Secretive </a:t>
            </a:r>
            <a:r>
              <a:rPr lang="en-US" altLang="en-US" b="1" dirty="0"/>
              <a:t>or deceitful behavior in order to obtain the </a:t>
            </a:r>
            <a:r>
              <a:rPr lang="en-US" altLang="en-US" b="1" dirty="0" smtClean="0"/>
              <a:t>drug</a:t>
            </a:r>
            <a:r>
              <a:rPr lang="en-US" altLang="en-US" dirty="0" smtClean="0"/>
              <a:t>: </a:t>
            </a:r>
            <a:r>
              <a:rPr lang="en-US" altLang="en-US" dirty="0"/>
              <a:t>Having multiple prescriptions from more than one doctor or buying it off the </a:t>
            </a:r>
            <a:r>
              <a:rPr lang="en-US" altLang="en-US" dirty="0" smtClean="0"/>
              <a:t>street</a:t>
            </a:r>
            <a:endParaRPr lang="en-US" altLang="en-US" dirty="0"/>
          </a:p>
        </p:txBody>
      </p:sp>
      <p:sp>
        <p:nvSpPr>
          <p:cNvPr id="3"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smtClean="0"/>
              <a:t>Depressants: OxyContin</a:t>
            </a:r>
          </a:p>
        </p:txBody>
      </p:sp>
      <p:sp>
        <p:nvSpPr>
          <p:cNvPr id="4" name="Rectangle 3"/>
          <p:cNvSpPr/>
          <p:nvPr/>
        </p:nvSpPr>
        <p:spPr>
          <a:xfrm>
            <a:off x="7812360" y="6597850"/>
            <a:ext cx="1277888" cy="276999"/>
          </a:xfrm>
          <a:prstGeom prst="rect">
            <a:avLst/>
          </a:prstGeom>
        </p:spPr>
        <p:txBody>
          <a:bodyPr wrap="square">
            <a:spAutoFit/>
          </a:bodyPr>
          <a:lstStyle/>
          <a:p>
            <a:r>
              <a:rPr lang="en-US" sz="1200" dirty="0" smtClean="0"/>
              <a:t>(</a:t>
            </a:r>
            <a:r>
              <a:rPr lang="en-US" sz="1200" dirty="0" err="1" smtClean="0"/>
              <a:t>Cicerno</a:t>
            </a:r>
            <a:r>
              <a:rPr lang="en-US" sz="1200" dirty="0" smtClean="0"/>
              <a:t>, 2005)</a:t>
            </a:r>
            <a:endParaRPr lang="en-US" sz="1200" dirty="0"/>
          </a:p>
        </p:txBody>
      </p:sp>
    </p:spTree>
    <p:extLst>
      <p:ext uri="{BB962C8B-B14F-4D97-AF65-F5344CB8AC3E}">
        <p14:creationId xmlns:p14="http://schemas.microsoft.com/office/powerpoint/2010/main" val="2818061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Depressants: Fentanyl</a:t>
            </a:r>
            <a:endParaRPr lang="en-US" dirty="0"/>
          </a:p>
        </p:txBody>
      </p:sp>
      <p:sp>
        <p:nvSpPr>
          <p:cNvPr id="3" name="Content Placeholder 2"/>
          <p:cNvSpPr>
            <a:spLocks noGrp="1"/>
          </p:cNvSpPr>
          <p:nvPr>
            <p:ph idx="1"/>
          </p:nvPr>
        </p:nvSpPr>
        <p:spPr>
          <a:xfrm>
            <a:off x="533400" y="1524000"/>
            <a:ext cx="8229600" cy="4876800"/>
          </a:xfrm>
        </p:spPr>
        <p:txBody>
          <a:bodyPr/>
          <a:lstStyle/>
          <a:p>
            <a:r>
              <a:rPr lang="en-US" dirty="0"/>
              <a:t>Fentanyl is often passed off as </a:t>
            </a:r>
            <a:r>
              <a:rPr lang="en-US" dirty="0" err="1" smtClean="0"/>
              <a:t>OxyContin</a:t>
            </a:r>
            <a:endParaRPr lang="en-US" dirty="0"/>
          </a:p>
          <a:p>
            <a:r>
              <a:rPr lang="en-US" dirty="0" smtClean="0"/>
              <a:t>Fentanyl </a:t>
            </a:r>
            <a:r>
              <a:rPr lang="en-US" dirty="0"/>
              <a:t>is about 100 times more toxic than morphine, heroin, or </a:t>
            </a:r>
            <a:r>
              <a:rPr lang="en-US" dirty="0" smtClean="0"/>
              <a:t>oxycodone</a:t>
            </a:r>
          </a:p>
          <a:p>
            <a:r>
              <a:rPr lang="en-US" dirty="0" smtClean="0"/>
              <a:t>Forms: IV, transdermal, oral</a:t>
            </a:r>
          </a:p>
          <a:p>
            <a:pPr marL="0" indent="0">
              <a:buNone/>
            </a:pPr>
            <a:r>
              <a:rPr lang="en-US" dirty="0" smtClean="0"/>
              <a:t>Please Watch: </a:t>
            </a:r>
            <a:r>
              <a:rPr lang="en-US" dirty="0" smtClean="0">
                <a:hlinkClick r:id="rId2"/>
              </a:rPr>
              <a:t>Understanding Fentanyl</a:t>
            </a:r>
            <a:r>
              <a:rPr lang="en-US" dirty="0" smtClean="0"/>
              <a:t> (2:30mins)</a:t>
            </a:r>
            <a:endParaRPr lang="en-US" dirty="0"/>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656144"/>
            <a:ext cx="2376264" cy="131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928516"/>
            <a:ext cx="2376264"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9" y="3656144"/>
            <a:ext cx="5760640" cy="303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68344" y="6597850"/>
            <a:ext cx="1421904" cy="276999"/>
          </a:xfrm>
          <a:prstGeom prst="rect">
            <a:avLst/>
          </a:prstGeom>
        </p:spPr>
        <p:txBody>
          <a:bodyPr wrap="square">
            <a:spAutoFit/>
          </a:bodyPr>
          <a:lstStyle/>
          <a:p>
            <a:r>
              <a:rPr lang="en-US" sz="1200" dirty="0" smtClean="0"/>
              <a:t>(Firestone, 2009)</a:t>
            </a:r>
            <a:endParaRPr lang="en-US" sz="1200" dirty="0"/>
          </a:p>
        </p:txBody>
      </p:sp>
    </p:spTree>
    <p:extLst>
      <p:ext uri="{BB962C8B-B14F-4D97-AF65-F5344CB8AC3E}">
        <p14:creationId xmlns:p14="http://schemas.microsoft.com/office/powerpoint/2010/main" val="386038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24264"/>
          </a:xfrm>
        </p:spPr>
        <p:txBody>
          <a:bodyPr>
            <a:normAutofit/>
          </a:bodyPr>
          <a:lstStyle/>
          <a:p>
            <a:pPr>
              <a:lnSpc>
                <a:spcPct val="80000"/>
              </a:lnSpc>
            </a:pPr>
            <a:r>
              <a:rPr lang="en-US" altLang="en-US" sz="3200" b="1" dirty="0">
                <a:latin typeface="Corbel" panose="020B0503020204020204" pitchFamily="34" charset="0"/>
              </a:rPr>
              <a:t>Tolerance:</a:t>
            </a:r>
          </a:p>
          <a:p>
            <a:pPr lvl="1">
              <a:lnSpc>
                <a:spcPct val="80000"/>
              </a:lnSpc>
            </a:pPr>
            <a:r>
              <a:rPr lang="en-US" altLang="en-US" sz="2800" dirty="0" smtClean="0">
                <a:latin typeface="Corbel" panose="020B0503020204020204" pitchFamily="34" charset="0"/>
              </a:rPr>
              <a:t>Develops </a:t>
            </a:r>
            <a:r>
              <a:rPr lang="en-US" altLang="en-US" sz="2800" dirty="0">
                <a:latin typeface="Corbel" panose="020B0503020204020204" pitchFamily="34" charset="0"/>
              </a:rPr>
              <a:t>with the continuous use of some drugs</a:t>
            </a:r>
          </a:p>
          <a:p>
            <a:pPr lvl="1">
              <a:lnSpc>
                <a:spcPct val="80000"/>
              </a:lnSpc>
            </a:pPr>
            <a:r>
              <a:rPr lang="en-US" altLang="en-US" sz="2800" dirty="0">
                <a:latin typeface="Corbel" panose="020B0503020204020204" pitchFamily="34" charset="0"/>
              </a:rPr>
              <a:t>Body becomes less responsive to the drug with repeated exposure &amp; requires more to produce the same effect </a:t>
            </a:r>
            <a:r>
              <a:rPr lang="en-US" altLang="en-US" sz="2800" dirty="0" smtClean="0">
                <a:latin typeface="Corbel" panose="020B0503020204020204" pitchFamily="34" charset="0"/>
              </a:rPr>
              <a:t>(e.g., </a:t>
            </a:r>
            <a:r>
              <a:rPr lang="en-US" altLang="en-US" sz="2800" dirty="0">
                <a:latin typeface="Corbel" panose="020B0503020204020204" pitchFamily="34" charset="0"/>
              </a:rPr>
              <a:t>cocaine, </a:t>
            </a:r>
            <a:r>
              <a:rPr lang="en-US" altLang="en-US" sz="2800" dirty="0" smtClean="0">
                <a:latin typeface="Corbel" panose="020B0503020204020204" pitchFamily="34" charset="0"/>
              </a:rPr>
              <a:t>alcohol)</a:t>
            </a:r>
            <a:endParaRPr lang="en-US" altLang="en-US" sz="2800" dirty="0">
              <a:latin typeface="Corbel" panose="020B0503020204020204" pitchFamily="34" charset="0"/>
            </a:endParaRPr>
          </a:p>
          <a:p>
            <a:pPr>
              <a:lnSpc>
                <a:spcPct val="80000"/>
              </a:lnSpc>
            </a:pPr>
            <a:endParaRPr lang="en-US" altLang="en-US" sz="3200" b="1" dirty="0">
              <a:latin typeface="Corbel" panose="020B0503020204020204" pitchFamily="34" charset="0"/>
            </a:endParaRPr>
          </a:p>
          <a:p>
            <a:pPr>
              <a:lnSpc>
                <a:spcPct val="80000"/>
              </a:lnSpc>
            </a:pPr>
            <a:r>
              <a:rPr lang="en-US" altLang="en-US" sz="3200" b="1" dirty="0">
                <a:latin typeface="Corbel" panose="020B0503020204020204" pitchFamily="34" charset="0"/>
              </a:rPr>
              <a:t>Withdrawal Reaction: </a:t>
            </a:r>
          </a:p>
          <a:p>
            <a:pPr lvl="1">
              <a:lnSpc>
                <a:spcPct val="80000"/>
              </a:lnSpc>
            </a:pPr>
            <a:r>
              <a:rPr lang="en-US" altLang="en-US" sz="2800" dirty="0" smtClean="0">
                <a:latin typeface="Corbel" panose="020B0503020204020204" pitchFamily="34" charset="0"/>
              </a:rPr>
              <a:t>The </a:t>
            </a:r>
            <a:r>
              <a:rPr lang="en-US" altLang="en-US" sz="2800" dirty="0">
                <a:latin typeface="Corbel" panose="020B0503020204020204" pitchFamily="34" charset="0"/>
              </a:rPr>
              <a:t>reaction that occurs when a drug upon which the body has become physically dependent, is removed  </a:t>
            </a:r>
          </a:p>
          <a:p>
            <a:pPr lvl="1">
              <a:lnSpc>
                <a:spcPct val="80000"/>
              </a:lnSpc>
            </a:pPr>
            <a:r>
              <a:rPr lang="en-US" altLang="en-US" sz="2800" dirty="0">
                <a:latin typeface="Corbel" panose="020B0503020204020204" pitchFamily="34" charset="0"/>
              </a:rPr>
              <a:t>Characteristics of withdrawal reaction vary with the drug used</a:t>
            </a:r>
          </a:p>
          <a:p>
            <a:pPr>
              <a:lnSpc>
                <a:spcPct val="80000"/>
              </a:lnSpc>
            </a:pPr>
            <a:endParaRPr lang="en-US" altLang="en-US" sz="3200" dirty="0"/>
          </a:p>
          <a:p>
            <a:endParaRPr lang="en-CA" sz="3200" b="0" dirty="0"/>
          </a:p>
        </p:txBody>
      </p:sp>
      <p:sp>
        <p:nvSpPr>
          <p:cNvPr id="4" name="TextBox 3"/>
          <p:cNvSpPr txBox="1"/>
          <p:nvPr/>
        </p:nvSpPr>
        <p:spPr>
          <a:xfrm>
            <a:off x="8133980" y="6608385"/>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4638375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94184"/>
            <a:ext cx="8229600" cy="990600"/>
          </a:xfrm>
        </p:spPr>
        <p:txBody>
          <a:bodyPr/>
          <a:lstStyle/>
          <a:p>
            <a:r>
              <a:rPr lang="en-US" dirty="0" smtClean="0"/>
              <a:t>Depressants: “W-18”</a:t>
            </a:r>
            <a:endParaRPr lang="en-US" dirty="0"/>
          </a:p>
        </p:txBody>
      </p:sp>
      <p:sp>
        <p:nvSpPr>
          <p:cNvPr id="3" name="Content Placeholder 2"/>
          <p:cNvSpPr>
            <a:spLocks noGrp="1"/>
          </p:cNvSpPr>
          <p:nvPr>
            <p:ph idx="1"/>
          </p:nvPr>
        </p:nvSpPr>
        <p:spPr>
          <a:xfrm>
            <a:off x="539552" y="1484784"/>
            <a:ext cx="8452048" cy="4992216"/>
          </a:xfrm>
        </p:spPr>
        <p:txBody>
          <a:bodyPr>
            <a:noAutofit/>
          </a:bodyPr>
          <a:lstStyle/>
          <a:p>
            <a:r>
              <a:rPr lang="en-US" b="1" dirty="0" smtClean="0"/>
              <a:t>​​​​</a:t>
            </a:r>
            <a:r>
              <a:rPr lang="en-US" dirty="0" smtClean="0"/>
              <a:t>Man-made opioid</a:t>
            </a:r>
          </a:p>
          <a:p>
            <a:r>
              <a:rPr lang="en-US" dirty="0"/>
              <a:t>N</a:t>
            </a:r>
            <a:r>
              <a:rPr lang="en-US" dirty="0" smtClean="0"/>
              <a:t>ot used for medical reasons</a:t>
            </a:r>
          </a:p>
          <a:p>
            <a:r>
              <a:rPr lang="en-US" dirty="0"/>
              <a:t>W-18 is much stronger than other opioids</a:t>
            </a:r>
          </a:p>
          <a:p>
            <a:r>
              <a:rPr lang="en-US" dirty="0"/>
              <a:t>W-18 and other W-series opioids are </a:t>
            </a:r>
            <a:r>
              <a:rPr lang="en-US" b="1" dirty="0">
                <a:solidFill>
                  <a:srgbClr val="000000"/>
                </a:solidFill>
              </a:rPr>
              <a:t>1½ to 1000 times more toxic than </a:t>
            </a:r>
            <a:r>
              <a:rPr lang="en-US" b="1" dirty="0" smtClean="0">
                <a:solidFill>
                  <a:srgbClr val="000000"/>
                </a:solidFill>
              </a:rPr>
              <a:t>fentanyl</a:t>
            </a:r>
            <a:endParaRPr lang="en-US" dirty="0" smtClean="0"/>
          </a:p>
          <a:p>
            <a:r>
              <a:rPr lang="en-US" dirty="0"/>
              <a:t>N</a:t>
            </a:r>
            <a:r>
              <a:rPr lang="en-US" dirty="0" smtClean="0"/>
              <a:t>ot </a:t>
            </a:r>
            <a:r>
              <a:rPr lang="en-US" dirty="0"/>
              <a:t>regulated in Canada under the Controlled Drug and Substances </a:t>
            </a:r>
            <a:r>
              <a:rPr lang="en-US" dirty="0" smtClean="0"/>
              <a:t>Act, which </a:t>
            </a:r>
            <a:r>
              <a:rPr lang="en-US" dirty="0"/>
              <a:t>means it can be made and sold </a:t>
            </a:r>
            <a:r>
              <a:rPr lang="en-US" dirty="0" smtClean="0"/>
              <a:t>freely</a:t>
            </a:r>
            <a:endParaRPr lang="en-US" dirty="0"/>
          </a:p>
        </p:txBody>
      </p:sp>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869160"/>
            <a:ext cx="3155190"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869160"/>
            <a:ext cx="2376264" cy="177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812360" y="6597850"/>
            <a:ext cx="1277888" cy="276999"/>
          </a:xfrm>
          <a:prstGeom prst="rect">
            <a:avLst/>
          </a:prstGeom>
        </p:spPr>
        <p:txBody>
          <a:bodyPr wrap="square">
            <a:spAutoFit/>
          </a:bodyPr>
          <a:lstStyle/>
          <a:p>
            <a:r>
              <a:rPr lang="en-US" sz="1200" dirty="0" smtClean="0"/>
              <a:t>(Fischer, 2006)</a:t>
            </a:r>
            <a:endParaRPr lang="en-US" sz="1200" dirty="0"/>
          </a:p>
        </p:txBody>
      </p:sp>
    </p:spTree>
    <p:extLst>
      <p:ext uri="{BB962C8B-B14F-4D97-AF65-F5344CB8AC3E}">
        <p14:creationId xmlns:p14="http://schemas.microsoft.com/office/powerpoint/2010/main" val="2938340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0208"/>
            <a:ext cx="8229600" cy="990600"/>
          </a:xfrm>
        </p:spPr>
        <p:txBody>
          <a:bodyPr>
            <a:normAutofit fontScale="90000"/>
          </a:bodyPr>
          <a:lstStyle/>
          <a:p>
            <a:pPr>
              <a:defRPr/>
            </a:pPr>
            <a:r>
              <a:rPr lang="en-CA" sz="4400" dirty="0" smtClean="0"/>
              <a:t>Depressants: Opioids</a:t>
            </a:r>
            <a:br>
              <a:rPr lang="en-CA" sz="4400" dirty="0" smtClean="0"/>
            </a:br>
            <a:r>
              <a:rPr lang="en-CA" sz="3100" dirty="0" smtClean="0"/>
              <a:t>Signs of Abuse</a:t>
            </a:r>
            <a:endParaRPr lang="en-CA" sz="3100" dirty="0"/>
          </a:p>
        </p:txBody>
      </p:sp>
      <p:sp>
        <p:nvSpPr>
          <p:cNvPr id="46083" name="Content Placeholder 2"/>
          <p:cNvSpPr>
            <a:spLocks noGrp="1"/>
          </p:cNvSpPr>
          <p:nvPr>
            <p:ph idx="1"/>
          </p:nvPr>
        </p:nvSpPr>
        <p:spPr>
          <a:xfrm>
            <a:off x="518864" y="1988840"/>
            <a:ext cx="8229600" cy="4686300"/>
          </a:xfrm>
        </p:spPr>
        <p:txBody>
          <a:bodyPr>
            <a:normAutofit/>
          </a:bodyPr>
          <a:lstStyle/>
          <a:p>
            <a:r>
              <a:rPr lang="en-CA" altLang="en-US" dirty="0" smtClean="0"/>
              <a:t>Small, pinpoint pupils</a:t>
            </a:r>
          </a:p>
          <a:p>
            <a:r>
              <a:rPr lang="en-CA" altLang="en-US" dirty="0" smtClean="0"/>
              <a:t>Clammy, cold skin</a:t>
            </a:r>
          </a:p>
          <a:p>
            <a:r>
              <a:rPr lang="en-CA" altLang="en-US" dirty="0" smtClean="0"/>
              <a:t>Fatigue or weakness</a:t>
            </a:r>
          </a:p>
          <a:p>
            <a:r>
              <a:rPr lang="en-CA" altLang="en-US" dirty="0" smtClean="0"/>
              <a:t>Lack of coordination when intoxicated</a:t>
            </a:r>
          </a:p>
          <a:p>
            <a:r>
              <a:rPr lang="en-CA" altLang="en-US" dirty="0" smtClean="0"/>
              <a:t>Nausea and vomiting</a:t>
            </a:r>
          </a:p>
          <a:p>
            <a:r>
              <a:rPr lang="en-CA" altLang="en-US" dirty="0" smtClean="0"/>
              <a:t>Nodding in and out of consciousness</a:t>
            </a:r>
          </a:p>
          <a:p>
            <a:r>
              <a:rPr lang="en-CA" altLang="en-US" dirty="0" smtClean="0"/>
              <a:t>Detachment, bewilderment, confusion</a:t>
            </a:r>
          </a:p>
          <a:p>
            <a:r>
              <a:rPr lang="en-CA" altLang="en-US" dirty="0" smtClean="0"/>
              <a:t>Slow and shallow breathing</a:t>
            </a:r>
          </a:p>
          <a:p>
            <a:r>
              <a:rPr lang="en-CA" altLang="en-US" dirty="0" smtClean="0"/>
              <a:t>Decreased heart rate</a:t>
            </a:r>
          </a:p>
        </p:txBody>
      </p:sp>
      <p:pic>
        <p:nvPicPr>
          <p:cNvPr id="942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12360" y="6597850"/>
            <a:ext cx="1277888" cy="276999"/>
          </a:xfrm>
          <a:prstGeom prst="rect">
            <a:avLst/>
          </a:prstGeom>
        </p:spPr>
        <p:txBody>
          <a:bodyPr wrap="square">
            <a:spAutoFit/>
          </a:bodyPr>
          <a:lstStyle/>
          <a:p>
            <a:r>
              <a:rPr lang="en-US" sz="1200" dirty="0" smtClean="0"/>
              <a:t>(Fischer, 2006)</a:t>
            </a:r>
            <a:endParaRPr lang="en-US" sz="1200" dirty="0"/>
          </a:p>
        </p:txBody>
      </p:sp>
    </p:spTree>
    <p:extLst>
      <p:ext uri="{BB962C8B-B14F-4D97-AF65-F5344CB8AC3E}">
        <p14:creationId xmlns:p14="http://schemas.microsoft.com/office/powerpoint/2010/main" val="41426453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Box 3"/>
          <p:cNvSpPr txBox="1">
            <a:spLocks noChangeArrowheads="1"/>
          </p:cNvSpPr>
          <p:nvPr/>
        </p:nvSpPr>
        <p:spPr bwMode="auto">
          <a:xfrm>
            <a:off x="463425" y="1412776"/>
            <a:ext cx="8501063" cy="5509199"/>
          </a:xfrm>
          <a:prstGeom prst="rect">
            <a:avLst/>
          </a:prstGeom>
          <a:noFill/>
          <a:ln w="9525">
            <a:noFill/>
            <a:miter lim="800000"/>
            <a:headEnd/>
            <a:tailEnd/>
          </a:ln>
        </p:spPr>
        <p:txBody>
          <a:bodyPr>
            <a:spAutoFit/>
          </a:bodyPr>
          <a:lstStyle/>
          <a:p>
            <a:pPr>
              <a:defRPr/>
            </a:pPr>
            <a:r>
              <a:rPr lang="en-CA" sz="2800" b="1" dirty="0" smtClean="0">
                <a:solidFill>
                  <a:srgbClr val="000000"/>
                </a:solidFill>
                <a:latin typeface="Corbel" pitchFamily="34" charset="0"/>
              </a:rPr>
              <a:t>Withdrawal Symptoms</a:t>
            </a:r>
            <a:endParaRPr lang="en-CA" sz="800" b="1" dirty="0">
              <a:solidFill>
                <a:srgbClr val="000000"/>
              </a:solidFill>
              <a:latin typeface="Corbel" pitchFamily="34" charset="0"/>
            </a:endParaRPr>
          </a:p>
          <a:p>
            <a:pPr marL="285750" indent="-285750">
              <a:buFontTx/>
              <a:buChar char="•"/>
              <a:defRPr/>
            </a:pPr>
            <a:r>
              <a:rPr lang="en-US" sz="2400" dirty="0">
                <a:solidFill>
                  <a:srgbClr val="000000"/>
                </a:solidFill>
                <a:latin typeface="Corbel" pitchFamily="34" charset="0"/>
              </a:rPr>
              <a:t>Can be similar in intensity to withdrawal from heroin</a:t>
            </a:r>
          </a:p>
          <a:p>
            <a:pPr marL="285750" indent="-285750">
              <a:buFontTx/>
              <a:buChar char="•"/>
              <a:defRPr/>
            </a:pPr>
            <a:r>
              <a:rPr lang="en-US" sz="2400" dirty="0">
                <a:solidFill>
                  <a:srgbClr val="000000"/>
                </a:solidFill>
                <a:latin typeface="Corbel" pitchFamily="34" charset="0"/>
              </a:rPr>
              <a:t>Can begin within 6 hours of last dose and last up to a week</a:t>
            </a:r>
          </a:p>
          <a:p>
            <a:pPr marL="285750" indent="-285750">
              <a:buFontTx/>
              <a:buChar char="•"/>
              <a:defRPr/>
            </a:pPr>
            <a:r>
              <a:rPr lang="en-US" sz="2400" dirty="0">
                <a:solidFill>
                  <a:srgbClr val="000000"/>
                </a:solidFill>
                <a:latin typeface="Corbel" pitchFamily="34" charset="0"/>
              </a:rPr>
              <a:t>Symptoms include: shakes, </a:t>
            </a:r>
            <a:r>
              <a:rPr lang="en-US" sz="2400" dirty="0" smtClean="0">
                <a:solidFill>
                  <a:srgbClr val="000000"/>
                </a:solidFill>
                <a:latin typeface="Corbel" pitchFamily="34" charset="0"/>
              </a:rPr>
              <a:t>cramps, diarrhea, </a:t>
            </a:r>
            <a:r>
              <a:rPr lang="en-US" sz="2400" dirty="0">
                <a:solidFill>
                  <a:srgbClr val="000000"/>
                </a:solidFill>
                <a:latin typeface="Corbel" pitchFamily="34" charset="0"/>
              </a:rPr>
              <a:t>vomiting, muscle pain, trouble sleeping &amp; agitation  </a:t>
            </a:r>
            <a:endParaRPr lang="en-US" sz="2400" dirty="0" smtClean="0">
              <a:solidFill>
                <a:srgbClr val="000000"/>
              </a:solidFill>
              <a:latin typeface="Corbel" pitchFamily="34" charset="0"/>
            </a:endParaRPr>
          </a:p>
          <a:p>
            <a:pPr marL="285750" indent="-285750">
              <a:buFontTx/>
              <a:buChar char="•"/>
              <a:defRPr/>
            </a:pPr>
            <a:r>
              <a:rPr lang="en-US" sz="2400" dirty="0" smtClean="0">
                <a:solidFill>
                  <a:srgbClr val="000000"/>
                </a:solidFill>
                <a:latin typeface="Corbel" pitchFamily="34" charset="0"/>
              </a:rPr>
              <a:t>Use COWS (clinical Opioid Withdrawal Scale)</a:t>
            </a:r>
            <a:endParaRPr lang="en-US" sz="2400" dirty="0">
              <a:solidFill>
                <a:srgbClr val="000000"/>
              </a:solidFill>
              <a:latin typeface="Corbel" pitchFamily="34" charset="0"/>
            </a:endParaRPr>
          </a:p>
          <a:p>
            <a:pPr marL="742950" lvl="1" indent="-285750">
              <a:defRPr/>
            </a:pPr>
            <a:endParaRPr lang="en-US" sz="2400" dirty="0">
              <a:solidFill>
                <a:srgbClr val="000000"/>
              </a:solidFill>
              <a:latin typeface="Corbel" pitchFamily="34" charset="0"/>
            </a:endParaRPr>
          </a:p>
          <a:p>
            <a:pPr marL="285750" indent="-285750">
              <a:defRPr/>
            </a:pPr>
            <a:r>
              <a:rPr lang="en-US" sz="2800" b="1" dirty="0">
                <a:solidFill>
                  <a:srgbClr val="000000"/>
                </a:solidFill>
                <a:latin typeface="Corbel" pitchFamily="34" charset="0"/>
              </a:rPr>
              <a:t>Overdose Symptoms</a:t>
            </a:r>
          </a:p>
          <a:p>
            <a:pPr marL="285750" indent="-285750">
              <a:buFontTx/>
              <a:buChar char="•"/>
              <a:defRPr/>
            </a:pPr>
            <a:r>
              <a:rPr lang="en-US" sz="2400" dirty="0">
                <a:solidFill>
                  <a:srgbClr val="000000"/>
                </a:solidFill>
              </a:rPr>
              <a:t>Signs/symptoms include difficult or slow </a:t>
            </a:r>
            <a:r>
              <a:rPr lang="en-US" sz="2400" dirty="0" smtClean="0">
                <a:solidFill>
                  <a:srgbClr val="000000"/>
                </a:solidFill>
              </a:rPr>
              <a:t>breathing </a:t>
            </a:r>
            <a:r>
              <a:rPr lang="en-US" sz="2400" dirty="0">
                <a:solidFill>
                  <a:srgbClr val="000000"/>
                </a:solidFill>
              </a:rPr>
              <a:t>&amp; extreme sleepiness </a:t>
            </a:r>
            <a:r>
              <a:rPr lang="en-US" sz="2400" dirty="0" smtClean="0">
                <a:solidFill>
                  <a:srgbClr val="000000"/>
                </a:solidFill>
              </a:rPr>
              <a:t>(call </a:t>
            </a:r>
            <a:r>
              <a:rPr lang="en-US" sz="2400" dirty="0">
                <a:solidFill>
                  <a:srgbClr val="000000"/>
                </a:solidFill>
              </a:rPr>
              <a:t>911 immediately if suspected)</a:t>
            </a:r>
          </a:p>
          <a:p>
            <a:pPr marL="285750" indent="-285750">
              <a:buFontTx/>
              <a:buChar char="•"/>
              <a:defRPr/>
            </a:pPr>
            <a:r>
              <a:rPr lang="en-US" sz="2400" dirty="0">
                <a:solidFill>
                  <a:srgbClr val="000000"/>
                </a:solidFill>
              </a:rPr>
              <a:t>Risk increases if you take OxyContin with other opioids, alcohol or tranquillizers</a:t>
            </a:r>
          </a:p>
          <a:p>
            <a:pPr marL="285750" indent="-285750">
              <a:buFontTx/>
              <a:buChar char="•"/>
              <a:defRPr/>
            </a:pPr>
            <a:r>
              <a:rPr lang="en-US" sz="2400" dirty="0">
                <a:solidFill>
                  <a:srgbClr val="000000"/>
                </a:solidFill>
              </a:rPr>
              <a:t>Overdose can lead to brain damage or death</a:t>
            </a:r>
            <a:r>
              <a:rPr lang="en-US" sz="2400" b="1" dirty="0">
                <a:solidFill>
                  <a:srgbClr val="000000"/>
                </a:solidFill>
              </a:rPr>
              <a:t> </a:t>
            </a:r>
            <a:endParaRPr lang="en-US" sz="2400" b="1" dirty="0" smtClean="0">
              <a:solidFill>
                <a:srgbClr val="000000"/>
              </a:solidFill>
            </a:endParaRPr>
          </a:p>
          <a:p>
            <a:pPr marL="285750" indent="-285750">
              <a:buFontTx/>
              <a:buChar char="•"/>
              <a:defRPr/>
            </a:pPr>
            <a:r>
              <a:rPr lang="en-US" sz="2400" b="1" dirty="0" smtClean="0">
                <a:solidFill>
                  <a:srgbClr val="000000"/>
                </a:solidFill>
              </a:rPr>
              <a:t>NARCAN – Now available in the community!</a:t>
            </a:r>
          </a:p>
        </p:txBody>
      </p:sp>
      <p:sp>
        <p:nvSpPr>
          <p:cNvPr id="7" name="Title 1"/>
          <p:cNvSpPr>
            <a:spLocks noGrp="1"/>
          </p:cNvSpPr>
          <p:nvPr>
            <p:ph type="title"/>
          </p:nvPr>
        </p:nvSpPr>
        <p:spPr>
          <a:xfrm>
            <a:off x="457200" y="476672"/>
            <a:ext cx="8229600" cy="990600"/>
          </a:xfrm>
        </p:spPr>
        <p:txBody>
          <a:bodyPr/>
          <a:lstStyle/>
          <a:p>
            <a:r>
              <a:rPr lang="en-US" dirty="0" smtClean="0"/>
              <a:t>Depressants: Opioids</a:t>
            </a:r>
            <a:endParaRPr lang="en-US" dirty="0"/>
          </a:p>
        </p:txBody>
      </p:sp>
      <p:sp>
        <p:nvSpPr>
          <p:cNvPr id="4" name="Rectangle 3"/>
          <p:cNvSpPr/>
          <p:nvPr/>
        </p:nvSpPr>
        <p:spPr>
          <a:xfrm>
            <a:off x="7812360" y="6597850"/>
            <a:ext cx="1277888" cy="276999"/>
          </a:xfrm>
          <a:prstGeom prst="rect">
            <a:avLst/>
          </a:prstGeom>
        </p:spPr>
        <p:txBody>
          <a:bodyPr wrap="square">
            <a:spAutoFit/>
          </a:bodyPr>
          <a:lstStyle/>
          <a:p>
            <a:r>
              <a:rPr lang="en-US" sz="1200" dirty="0" smtClean="0"/>
              <a:t>(Fischer, 2006)</a:t>
            </a:r>
            <a:endParaRPr lang="en-US" sz="1200" dirty="0"/>
          </a:p>
        </p:txBody>
      </p:sp>
    </p:spTree>
    <p:extLst>
      <p:ext uri="{BB962C8B-B14F-4D97-AF65-F5344CB8AC3E}">
        <p14:creationId xmlns:p14="http://schemas.microsoft.com/office/powerpoint/2010/main" val="457594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smtClean="0"/>
              <a:t>Depressants: Inhalants </a:t>
            </a:r>
          </a:p>
        </p:txBody>
      </p:sp>
      <p:sp>
        <p:nvSpPr>
          <p:cNvPr id="48131" name="Rectangle 3"/>
          <p:cNvSpPr>
            <a:spLocks noGrp="1"/>
          </p:cNvSpPr>
          <p:nvPr>
            <p:ph idx="1"/>
          </p:nvPr>
        </p:nvSpPr>
        <p:spPr>
          <a:xfrm>
            <a:off x="457200" y="1600200"/>
            <a:ext cx="5943600" cy="4876800"/>
          </a:xfrm>
        </p:spPr>
        <p:txBody>
          <a:bodyPr>
            <a:normAutofit/>
          </a:bodyPr>
          <a:lstStyle/>
          <a:p>
            <a:pPr>
              <a:lnSpc>
                <a:spcPct val="90000"/>
              </a:lnSpc>
            </a:pPr>
            <a:r>
              <a:rPr lang="en-US" altLang="en-US" dirty="0" smtClean="0"/>
              <a:t>Can include cleaning products, glues, paint thinner, gasoline, nitrous oxide, lighter fluid</a:t>
            </a:r>
          </a:p>
          <a:p>
            <a:pPr>
              <a:lnSpc>
                <a:spcPct val="90000"/>
              </a:lnSpc>
            </a:pPr>
            <a:r>
              <a:rPr lang="en-US" altLang="en-US" dirty="0"/>
              <a:t>S</a:t>
            </a:r>
            <a:r>
              <a:rPr lang="en-US" altLang="en-US" dirty="0" smtClean="0"/>
              <a:t>niffed/inhaled</a:t>
            </a:r>
          </a:p>
          <a:p>
            <a:pPr>
              <a:lnSpc>
                <a:spcPct val="90000"/>
              </a:lnSpc>
            </a:pPr>
            <a:r>
              <a:rPr lang="en-US" altLang="en-US" dirty="0" smtClean="0"/>
              <a:t>Produce feelings of euphoria, lightheadedness, exhilaration, &amp; vivid fantasies</a:t>
            </a:r>
          </a:p>
          <a:p>
            <a:pPr>
              <a:lnSpc>
                <a:spcPct val="90000"/>
              </a:lnSpc>
            </a:pPr>
            <a:r>
              <a:rPr lang="en-US" altLang="en-US" dirty="0"/>
              <a:t>S</a:t>
            </a:r>
            <a:r>
              <a:rPr lang="en-US" altLang="en-US" dirty="0" smtClean="0"/>
              <a:t>low down body functions, especially breathing</a:t>
            </a:r>
          </a:p>
          <a:p>
            <a:pPr>
              <a:lnSpc>
                <a:spcPct val="90000"/>
              </a:lnSpc>
            </a:pPr>
            <a:r>
              <a:rPr lang="en-US" altLang="en-US" dirty="0" smtClean="0"/>
              <a:t>Use can cause brain damage, asphyxiation &amp; death</a:t>
            </a:r>
          </a:p>
        </p:txBody>
      </p:sp>
      <p:pic>
        <p:nvPicPr>
          <p:cNvPr id="901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00808"/>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645024"/>
            <a:ext cx="2243137"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3595082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normAutofit/>
          </a:bodyPr>
          <a:lstStyle/>
          <a:p>
            <a:pPr>
              <a:defRPr/>
            </a:pPr>
            <a:r>
              <a:rPr lang="en-US" dirty="0" smtClean="0"/>
              <a:t>Depressants: Benzodiazepines</a:t>
            </a:r>
          </a:p>
        </p:txBody>
      </p:sp>
      <p:sp>
        <p:nvSpPr>
          <p:cNvPr id="49155" name="Rectangle 3"/>
          <p:cNvSpPr>
            <a:spLocks noGrp="1"/>
          </p:cNvSpPr>
          <p:nvPr>
            <p:ph idx="1"/>
          </p:nvPr>
        </p:nvSpPr>
        <p:spPr/>
        <p:txBody>
          <a:bodyPr>
            <a:normAutofit/>
          </a:bodyPr>
          <a:lstStyle/>
          <a:p>
            <a:pPr>
              <a:lnSpc>
                <a:spcPct val="90000"/>
              </a:lnSpc>
            </a:pPr>
            <a:r>
              <a:rPr lang="en-US" altLang="en-US" dirty="0" smtClean="0"/>
              <a:t>AKA “downers”, “V”, “</a:t>
            </a:r>
            <a:r>
              <a:rPr lang="en-US" altLang="en-US" dirty="0" err="1" smtClean="0"/>
              <a:t>benzos</a:t>
            </a:r>
            <a:r>
              <a:rPr lang="en-US" altLang="en-US" dirty="0" smtClean="0"/>
              <a:t>”</a:t>
            </a:r>
          </a:p>
          <a:p>
            <a:pPr>
              <a:lnSpc>
                <a:spcPct val="90000"/>
              </a:lnSpc>
            </a:pPr>
            <a:r>
              <a:rPr lang="en-US" altLang="en-US" dirty="0" smtClean="0"/>
              <a:t>Commonly prescribed for management of anxiety, sleep problems, as muscle relaxants, control of seizures &amp; to reduce symptoms associated with alcohol withdrawal</a:t>
            </a:r>
          </a:p>
          <a:p>
            <a:pPr>
              <a:lnSpc>
                <a:spcPct val="90000"/>
              </a:lnSpc>
            </a:pPr>
            <a:r>
              <a:rPr lang="en-US" altLang="en-US" dirty="0" smtClean="0"/>
              <a:t>Produce a sense of calm and well-being at low doses</a:t>
            </a:r>
          </a:p>
          <a:p>
            <a:pPr>
              <a:lnSpc>
                <a:spcPct val="90000"/>
              </a:lnSpc>
            </a:pPr>
            <a:r>
              <a:rPr lang="en-US" altLang="en-US" dirty="0" smtClean="0"/>
              <a:t>At very high doses can result in coma</a:t>
            </a:r>
          </a:p>
          <a:p>
            <a:pPr>
              <a:lnSpc>
                <a:spcPct val="90000"/>
              </a:lnSpc>
            </a:pPr>
            <a:r>
              <a:rPr lang="en-US" altLang="en-US" dirty="0" smtClean="0"/>
              <a:t>Abrupt withdrawal causes seizure risk</a:t>
            </a:r>
          </a:p>
          <a:p>
            <a:pPr>
              <a:lnSpc>
                <a:spcPct val="90000"/>
              </a:lnSpc>
            </a:pPr>
            <a:r>
              <a:rPr lang="en-US" altLang="en-US" dirty="0"/>
              <a:t>Overdose is </a:t>
            </a:r>
            <a:r>
              <a:rPr lang="en-US" altLang="en-US" dirty="0" smtClean="0"/>
              <a:t>unlikely from benzodiazepines on              their own, but there is high risk when mixed                     with alcohol or antihistamines</a:t>
            </a:r>
            <a:endParaRPr lang="en-US" altLang="en-US" dirty="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86200"/>
            <a:ext cx="1584325"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50771" y="6539115"/>
            <a:ext cx="2193229" cy="307777"/>
          </a:xfrm>
          <a:prstGeom prst="rect">
            <a:avLst/>
          </a:prstGeom>
        </p:spPr>
        <p:txBody>
          <a:bodyPr wrap="none">
            <a:spAutoFit/>
          </a:bodyPr>
          <a:lstStyle/>
          <a:p>
            <a:r>
              <a:rPr lang="en-CA" sz="1400" dirty="0"/>
              <a:t>(</a:t>
            </a:r>
            <a:r>
              <a:rPr lang="en-CA" sz="1400" dirty="0" err="1"/>
              <a:t>Casacolumbiaorg</a:t>
            </a:r>
            <a:r>
              <a:rPr lang="en-CA" sz="1400" dirty="0"/>
              <a:t>, 2013)</a:t>
            </a:r>
          </a:p>
        </p:txBody>
      </p:sp>
    </p:spTree>
    <p:extLst>
      <p:ext uri="{BB962C8B-B14F-4D97-AF65-F5344CB8AC3E}">
        <p14:creationId xmlns:p14="http://schemas.microsoft.com/office/powerpoint/2010/main" val="3011947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Depressants: Cough Syrup (DXM)</a:t>
            </a:r>
            <a:endParaRPr lang="en-CA" dirty="0"/>
          </a:p>
        </p:txBody>
      </p:sp>
      <p:sp>
        <p:nvSpPr>
          <p:cNvPr id="3" name="Content Placeholder 2"/>
          <p:cNvSpPr>
            <a:spLocks noGrp="1"/>
          </p:cNvSpPr>
          <p:nvPr>
            <p:ph idx="1"/>
          </p:nvPr>
        </p:nvSpPr>
        <p:spPr>
          <a:xfrm>
            <a:off x="457200" y="1576536"/>
            <a:ext cx="8229600" cy="4876800"/>
          </a:xfrm>
        </p:spPr>
        <p:txBody>
          <a:bodyPr>
            <a:normAutofit/>
          </a:bodyPr>
          <a:lstStyle/>
          <a:p>
            <a:r>
              <a:rPr lang="en-CA" sz="2400" dirty="0" smtClean="0"/>
              <a:t>Dextromethorphan </a:t>
            </a:r>
            <a:r>
              <a:rPr lang="en-CA" dirty="0" smtClean="0"/>
              <a:t>(DXM) is found in over the counter cough syrup (</a:t>
            </a:r>
            <a:r>
              <a:rPr lang="en-CA" sz="2400" dirty="0" smtClean="0"/>
              <a:t>cough suppressant)</a:t>
            </a:r>
          </a:p>
          <a:p>
            <a:r>
              <a:rPr lang="en-CA" sz="2400" dirty="0" smtClean="0"/>
              <a:t>“Drank” is popular in hip hop and teen culture – This is c</a:t>
            </a:r>
            <a:r>
              <a:rPr lang="en-CA" dirty="0" smtClean="0"/>
              <a:t>ough syrup is m</a:t>
            </a:r>
            <a:r>
              <a:rPr lang="en-CA" sz="2400" dirty="0" smtClean="0"/>
              <a:t>ixed with Sprite and Jolly </a:t>
            </a:r>
            <a:r>
              <a:rPr lang="en-CA" dirty="0" smtClean="0"/>
              <a:t>R</a:t>
            </a:r>
            <a:r>
              <a:rPr lang="en-CA" sz="2400" dirty="0" smtClean="0"/>
              <a:t>anchers (a.k.a. “</a:t>
            </a:r>
            <a:r>
              <a:rPr lang="en-CA" sz="2400" dirty="0" err="1" smtClean="0"/>
              <a:t>sizzurp</a:t>
            </a:r>
            <a:r>
              <a:rPr lang="en-CA" sz="2400" dirty="0" smtClean="0"/>
              <a:t>”, “purple drank”, “lean”)</a:t>
            </a:r>
          </a:p>
          <a:p>
            <a:pPr>
              <a:buFont typeface="Wingdings" panose="05000000000000000000" pitchFamily="2" charset="2"/>
              <a:buChar char="Ø"/>
            </a:pPr>
            <a:endParaRPr lang="en-CA" sz="2400" dirty="0" smtClean="0"/>
          </a:p>
          <a:p>
            <a:pPr>
              <a:buFont typeface="Wingdings" panose="05000000000000000000" pitchFamily="2" charset="2"/>
              <a:buChar char="Ø"/>
            </a:pPr>
            <a:r>
              <a:rPr lang="en-CA" sz="2400" dirty="0" smtClean="0">
                <a:hlinkClick r:id="rId3"/>
              </a:rPr>
              <a:t>Lil Wayne Hospitalized</a:t>
            </a:r>
            <a:endParaRPr lang="en-CA" sz="2400" dirty="0"/>
          </a:p>
        </p:txBody>
      </p:sp>
      <p:pic>
        <p:nvPicPr>
          <p:cNvPr id="4" name="Picture 3"/>
          <p:cNvPicPr>
            <a:picLocks noChangeAspect="1"/>
          </p:cNvPicPr>
          <p:nvPr/>
        </p:nvPicPr>
        <p:blipFill>
          <a:blip r:embed="rId4"/>
          <a:stretch>
            <a:fillRect/>
          </a:stretch>
        </p:blipFill>
        <p:spPr>
          <a:xfrm>
            <a:off x="5404544" y="3717032"/>
            <a:ext cx="3415928" cy="2886459"/>
          </a:xfrm>
          <a:prstGeom prst="rect">
            <a:avLst/>
          </a:prstGeom>
        </p:spPr>
      </p:pic>
      <p:sp>
        <p:nvSpPr>
          <p:cNvPr id="7" name="TextBox 6"/>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80273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p:cNvSpPr>
          <p:nvPr>
            <p:ph type="title"/>
          </p:nvPr>
        </p:nvSpPr>
        <p:spPr bwMode="auto">
          <a:xfrm>
            <a:off x="457200" y="404664"/>
            <a:ext cx="8229600" cy="1250950"/>
          </a:xfrm>
        </p:spPr>
        <p:txBody>
          <a:bodyPr wrap="square" tIns="45720" bIns="45720" numCol="1" anchorCtr="0" compatLnSpc="1">
            <a:prstTxWarp prst="textNoShape">
              <a:avLst/>
            </a:prstTxWarp>
          </a:bodyPr>
          <a:lstStyle/>
          <a:p>
            <a:pPr>
              <a:defRPr/>
            </a:pPr>
            <a:r>
              <a:rPr lang="en-US" dirty="0" smtClean="0"/>
              <a:t>Depressants: </a:t>
            </a:r>
            <a:r>
              <a:rPr lang="en-US" dirty="0" err="1" smtClean="0"/>
              <a:t>Gravol</a:t>
            </a:r>
            <a:endParaRPr lang="en-US" dirty="0" smtClean="0"/>
          </a:p>
        </p:txBody>
      </p:sp>
      <p:sp>
        <p:nvSpPr>
          <p:cNvPr id="74755" name="Rectangle 3"/>
          <p:cNvSpPr>
            <a:spLocks noGrp="1"/>
          </p:cNvSpPr>
          <p:nvPr>
            <p:ph idx="1"/>
          </p:nvPr>
        </p:nvSpPr>
        <p:spPr>
          <a:xfrm>
            <a:off x="457200" y="1628800"/>
            <a:ext cx="8229600" cy="4848200"/>
          </a:xfrm>
        </p:spPr>
        <p:txBody>
          <a:bodyPr>
            <a:normAutofit/>
          </a:bodyPr>
          <a:lstStyle/>
          <a:p>
            <a:r>
              <a:rPr lang="en-CA" altLang="en-US" sz="3100" dirty="0" smtClean="0"/>
              <a:t>Over the counter</a:t>
            </a:r>
          </a:p>
          <a:p>
            <a:r>
              <a:rPr lang="en-CA" altLang="en-US" sz="3100" dirty="0" smtClean="0"/>
              <a:t>Cause hallucinations (visual and auditory), excitement, disorientation, slurred speech, euphoria, confusion/violent behaviour at larger doses</a:t>
            </a:r>
          </a:p>
          <a:p>
            <a:r>
              <a:rPr lang="en-CA" altLang="en-US" sz="3100" dirty="0" smtClean="0"/>
              <a:t>Taking with alcohol, codeine or other depressant drugs intensifies these effects </a:t>
            </a:r>
            <a:endParaRPr lang="en-US" altLang="en-US" sz="3100" dirty="0" smtClean="0"/>
          </a:p>
          <a:p>
            <a:endParaRPr lang="en-US" altLang="en-US" sz="2800" dirty="0" smtClean="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808" b="21325"/>
          <a:stretch/>
        </p:blipFill>
        <p:spPr bwMode="auto">
          <a:xfrm>
            <a:off x="5652120" y="548680"/>
            <a:ext cx="3303675" cy="115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20500" y="6552060"/>
            <a:ext cx="4823500" cy="307777"/>
          </a:xfrm>
          <a:prstGeom prst="rect">
            <a:avLst/>
          </a:prstGeom>
        </p:spPr>
        <p:txBody>
          <a:bodyPr wrap="none">
            <a:spAutoFit/>
          </a:bodyPr>
          <a:lstStyle/>
          <a:p>
            <a:r>
              <a:rPr lang="en-CA" sz="1400" dirty="0" smtClean="0"/>
              <a:t>(Addiction &amp; Mental Health, Alberta Health Services, 2015)</a:t>
            </a:r>
            <a:endParaRPr lang="en-CA" sz="1400" dirty="0"/>
          </a:p>
        </p:txBody>
      </p:sp>
    </p:spTree>
    <p:extLst>
      <p:ext uri="{BB962C8B-B14F-4D97-AF65-F5344CB8AC3E}">
        <p14:creationId xmlns:p14="http://schemas.microsoft.com/office/powerpoint/2010/main" val="23628435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hallucinogens</a:t>
            </a:r>
            <a:endParaRPr lang="en-US" dirty="0"/>
          </a:p>
        </p:txBody>
      </p:sp>
      <p:sp>
        <p:nvSpPr>
          <p:cNvPr id="3" name="Text Placeholder 2"/>
          <p:cNvSpPr>
            <a:spLocks noGrp="1"/>
          </p:cNvSpPr>
          <p:nvPr>
            <p:ph type="body" idx="1"/>
          </p:nvPr>
        </p:nvSpPr>
        <p:spPr/>
        <p:txBody>
          <a:bodyPr/>
          <a:lstStyle/>
          <a:p>
            <a:r>
              <a:rPr lang="en-US" dirty="0"/>
              <a:t>SUBSTANCES </a:t>
            </a:r>
            <a:r>
              <a:rPr lang="en-US" dirty="0" smtClean="0"/>
              <a:t>3.0</a:t>
            </a:r>
            <a:endParaRPr lang="en-US" dirty="0"/>
          </a:p>
        </p:txBody>
      </p:sp>
    </p:spTree>
    <p:extLst>
      <p:ext uri="{BB962C8B-B14F-4D97-AF65-F5344CB8AC3E}">
        <p14:creationId xmlns:p14="http://schemas.microsoft.com/office/powerpoint/2010/main" val="24598689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Hallucinogens</a:t>
            </a:r>
            <a:endParaRPr lang="en-US" dirty="0"/>
          </a:p>
        </p:txBody>
      </p:sp>
      <p:sp>
        <p:nvSpPr>
          <p:cNvPr id="3" name="Content Placeholder 2"/>
          <p:cNvSpPr>
            <a:spLocks noGrp="1"/>
          </p:cNvSpPr>
          <p:nvPr>
            <p:ph idx="1"/>
          </p:nvPr>
        </p:nvSpPr>
        <p:spPr/>
        <p:txBody>
          <a:bodyPr>
            <a:normAutofit/>
          </a:bodyPr>
          <a:lstStyle/>
          <a:p>
            <a:pPr>
              <a:defRPr/>
            </a:pPr>
            <a:r>
              <a:rPr lang="en-US" dirty="0" smtClean="0"/>
              <a:t>Ex. Cannabis, LSD, psilocybin, salvia, </a:t>
            </a:r>
            <a:r>
              <a:rPr lang="en-US" dirty="0"/>
              <a:t>PCP, </a:t>
            </a:r>
            <a:r>
              <a:rPr lang="en-US" dirty="0" smtClean="0"/>
              <a:t>MDMA, ketamine, </a:t>
            </a:r>
            <a:r>
              <a:rPr lang="en-US" dirty="0"/>
              <a:t>mescaline, peyote</a:t>
            </a:r>
            <a:r>
              <a:rPr lang="en-US" b="1" dirty="0"/>
              <a:t> </a:t>
            </a:r>
            <a:endParaRPr lang="en-US" b="1" dirty="0" smtClean="0"/>
          </a:p>
          <a:p>
            <a:pPr>
              <a:defRPr/>
            </a:pPr>
            <a:r>
              <a:rPr lang="en-US" dirty="0" smtClean="0"/>
              <a:t>Sometimes </a:t>
            </a:r>
            <a:r>
              <a:rPr lang="en-US" dirty="0"/>
              <a:t>called “psychedelic drugs” </a:t>
            </a:r>
            <a:endParaRPr lang="en-US" dirty="0" smtClean="0"/>
          </a:p>
          <a:p>
            <a:pPr>
              <a:defRPr/>
            </a:pPr>
            <a:r>
              <a:rPr lang="en-US" dirty="0" smtClean="0"/>
              <a:t>Drugs </a:t>
            </a:r>
            <a:r>
              <a:rPr lang="en-US" dirty="0"/>
              <a:t>that dramatically alter perception, emotions &amp; </a:t>
            </a:r>
            <a:r>
              <a:rPr lang="en-US" dirty="0" smtClean="0"/>
              <a:t>mental processes</a:t>
            </a:r>
            <a:endParaRPr lang="en-US" dirty="0"/>
          </a:p>
          <a:p>
            <a:pPr>
              <a:defRPr/>
            </a:pPr>
            <a:r>
              <a:rPr lang="en-US" dirty="0"/>
              <a:t>Distort senses &amp; can cause </a:t>
            </a:r>
            <a:r>
              <a:rPr lang="en-US" dirty="0" smtClean="0"/>
              <a:t>hallucinations</a:t>
            </a:r>
          </a:p>
          <a:p>
            <a:r>
              <a:rPr lang="en-US" dirty="0" smtClean="0"/>
              <a:t>Feeling </a:t>
            </a:r>
            <a:r>
              <a:rPr lang="en-US" dirty="0"/>
              <a:t>d</a:t>
            </a:r>
            <a:r>
              <a:rPr lang="en-US" dirty="0" smtClean="0"/>
              <a:t>uring a “trip” can vary from hallucinations, relaxation, or paranoia</a:t>
            </a:r>
            <a:endParaRPr lang="en-US"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3669640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96544"/>
          </a:xfrm>
        </p:spPr>
        <p:txBody>
          <a:bodyPr>
            <a:normAutofit/>
          </a:bodyPr>
          <a:lstStyle/>
          <a:p>
            <a:r>
              <a:rPr lang="en-US" dirty="0" smtClean="0"/>
              <a:t>Risks of Use:</a:t>
            </a:r>
          </a:p>
          <a:p>
            <a:pPr lvl="1"/>
            <a:r>
              <a:rPr lang="en-US" dirty="0" smtClean="0"/>
              <a:t>Lung damage [smoking, inhalation]</a:t>
            </a:r>
          </a:p>
          <a:p>
            <a:pPr lvl="1"/>
            <a:r>
              <a:rPr lang="en-US" dirty="0" smtClean="0"/>
              <a:t>Psychotic reactions</a:t>
            </a:r>
          </a:p>
          <a:p>
            <a:pPr lvl="1"/>
            <a:r>
              <a:rPr lang="en-US" dirty="0" smtClean="0"/>
              <a:t>Racing heart beat</a:t>
            </a:r>
          </a:p>
          <a:p>
            <a:pPr lvl="1"/>
            <a:r>
              <a:rPr lang="en-US" dirty="0" smtClean="0"/>
              <a:t>“Flash backs”</a:t>
            </a:r>
          </a:p>
          <a:p>
            <a:pPr lvl="1"/>
            <a:r>
              <a:rPr lang="en-US" dirty="0" smtClean="0"/>
              <a:t>Risk of injury</a:t>
            </a:r>
          </a:p>
          <a:p>
            <a:pPr marL="274320" lvl="1" indent="0">
              <a:buNone/>
            </a:pPr>
            <a:endParaRPr lang="en-US" dirty="0"/>
          </a:p>
          <a:p>
            <a:r>
              <a:rPr lang="en-US" dirty="0" smtClean="0"/>
              <a:t>Video:  </a:t>
            </a:r>
            <a:r>
              <a:rPr lang="en-US" dirty="0" smtClean="0">
                <a:hlinkClick r:id="rId2"/>
              </a:rPr>
              <a:t>ASAP Science "Your Brain on 'Shrooms“</a:t>
            </a:r>
            <a:r>
              <a:rPr lang="en-CA" dirty="0" smtClean="0"/>
              <a:t> (3min)</a:t>
            </a:r>
            <a:endParaRPr lang="en-US" dirty="0" smtClean="0"/>
          </a:p>
          <a:p>
            <a:pPr lvl="1"/>
            <a:endParaRPr lang="en-US" dirty="0" smtClean="0"/>
          </a:p>
        </p:txBody>
      </p:sp>
      <p:sp>
        <p:nvSpPr>
          <p:cNvPr id="4" name="Title 1"/>
          <p:cNvSpPr>
            <a:spLocks noGrp="1"/>
          </p:cNvSpPr>
          <p:nvPr>
            <p:ph type="title"/>
          </p:nvPr>
        </p:nvSpPr>
        <p:spPr>
          <a:xfrm>
            <a:off x="457200" y="533400"/>
            <a:ext cx="8229600" cy="990600"/>
          </a:xfrm>
        </p:spPr>
        <p:txBody>
          <a:bodyPr/>
          <a:lstStyle/>
          <a:p>
            <a:r>
              <a:rPr lang="en-US" dirty="0" smtClean="0"/>
              <a:t>Category: Hallucinogens</a:t>
            </a:r>
            <a:endParaRPr lang="en-US" dirty="0"/>
          </a:p>
        </p:txBody>
      </p:sp>
      <p:sp>
        <p:nvSpPr>
          <p:cNvPr id="6" name="TextBox 5"/>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028319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p:nvPr>
        </p:nvSpPr>
        <p:spPr/>
        <p:txBody>
          <a:bodyPr>
            <a:noAutofit/>
          </a:bodyPr>
          <a:lstStyle/>
          <a:p>
            <a:r>
              <a:rPr lang="en-CA" dirty="0" smtClean="0"/>
              <a:t/>
            </a:r>
            <a:br>
              <a:rPr lang="en-CA" dirty="0" smtClean="0"/>
            </a:br>
            <a:r>
              <a:rPr lang="en-CA" dirty="0" smtClean="0"/>
              <a:t/>
            </a:r>
            <a:br>
              <a:rPr lang="en-CA" dirty="0" smtClean="0"/>
            </a:br>
            <a:r>
              <a:rPr lang="en-CA" dirty="0" smtClean="0"/>
              <a:t>“Addiction”</a:t>
            </a:r>
            <a:br>
              <a:rPr lang="en-CA" dirty="0" smtClean="0"/>
            </a:br>
            <a:r>
              <a:rPr lang="en-CA" dirty="0" smtClean="0"/>
              <a:t>DSM - 5</a:t>
            </a:r>
          </a:p>
        </p:txBody>
      </p:sp>
      <p:sp>
        <p:nvSpPr>
          <p:cNvPr id="94211" name="Subtitle 4"/>
          <p:cNvSpPr>
            <a:spLocks noGrp="1"/>
          </p:cNvSpPr>
          <p:nvPr>
            <p:ph type="body" idx="1"/>
          </p:nvPr>
        </p:nvSpPr>
        <p:spPr/>
        <p:txBody>
          <a:bodyPr/>
          <a:lstStyle/>
          <a:p>
            <a:endParaRPr lang="en-CA" dirty="0" smtClean="0"/>
          </a:p>
          <a:p>
            <a:endParaRPr lang="en-CA" dirty="0" smtClean="0"/>
          </a:p>
        </p:txBody>
      </p:sp>
    </p:spTree>
    <p:extLst>
      <p:ext uri="{BB962C8B-B14F-4D97-AF65-F5344CB8AC3E}">
        <p14:creationId xmlns:p14="http://schemas.microsoft.com/office/powerpoint/2010/main" val="1353965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p:cNvSpPr>
          <p:nvPr>
            <p:ph type="title"/>
          </p:nvPr>
        </p:nvSpPr>
        <p:spPr bwMode="auto">
          <a:xfrm>
            <a:off x="457200" y="377850"/>
            <a:ext cx="8229600" cy="1250950"/>
          </a:xfrm>
        </p:spPr>
        <p:txBody>
          <a:bodyPr wrap="square" tIns="45720" bIns="45720" numCol="1" anchorCtr="0" compatLnSpc="1">
            <a:prstTxWarp prst="textNoShape">
              <a:avLst/>
            </a:prstTxWarp>
          </a:bodyPr>
          <a:lstStyle/>
          <a:p>
            <a:pPr>
              <a:defRPr/>
            </a:pPr>
            <a:r>
              <a:rPr lang="en-US" dirty="0" smtClean="0"/>
              <a:t>Hallucinogens: MDMA</a:t>
            </a:r>
          </a:p>
        </p:txBody>
      </p:sp>
      <p:sp>
        <p:nvSpPr>
          <p:cNvPr id="106498" name="Rectangle 3"/>
          <p:cNvSpPr>
            <a:spLocks noGrp="1"/>
          </p:cNvSpPr>
          <p:nvPr>
            <p:ph idx="1"/>
          </p:nvPr>
        </p:nvSpPr>
        <p:spPr>
          <a:xfrm>
            <a:off x="518864" y="1556792"/>
            <a:ext cx="8229600" cy="5280187"/>
          </a:xfrm>
        </p:spPr>
        <p:txBody>
          <a:bodyPr>
            <a:normAutofit/>
          </a:bodyPr>
          <a:lstStyle/>
          <a:p>
            <a:r>
              <a:rPr lang="en-US" altLang="en-US" dirty="0" smtClean="0"/>
              <a:t>AKA – “Ecstasy”, “E”, “XTC”, “X”, “Molly”</a:t>
            </a:r>
          </a:p>
          <a:p>
            <a:r>
              <a:rPr lang="en-US" altLang="en-US" dirty="0" smtClean="0"/>
              <a:t>Referred to as a club drug</a:t>
            </a:r>
          </a:p>
          <a:p>
            <a:r>
              <a:rPr lang="en-US" altLang="en-US" dirty="0" smtClean="0"/>
              <a:t>Is a synthetic drug </a:t>
            </a:r>
          </a:p>
          <a:p>
            <a:pPr lvl="1"/>
            <a:r>
              <a:rPr lang="en-US" altLang="en-US" dirty="0" smtClean="0"/>
              <a:t>Sometimes has other drugs added to it (caffeine, PCP, amphetamines, dextromethorphan (</a:t>
            </a:r>
            <a:r>
              <a:rPr lang="en-US" altLang="en-US" i="1" dirty="0" smtClean="0"/>
              <a:t>found in some cough syrups</a:t>
            </a:r>
            <a:r>
              <a:rPr lang="en-US" altLang="en-US" dirty="0" smtClean="0"/>
              <a:t>), and cocaine), so the purity is very questionable</a:t>
            </a:r>
          </a:p>
          <a:p>
            <a:r>
              <a:rPr lang="en-US" altLang="en-US" dirty="0" smtClean="0"/>
              <a:t>Effects are similar to hallucinogens </a:t>
            </a:r>
            <a:r>
              <a:rPr lang="en-US" altLang="en-US" dirty="0"/>
              <a:t>+</a:t>
            </a:r>
            <a:r>
              <a:rPr lang="en-US" altLang="en-US" dirty="0" smtClean="0"/>
              <a:t> stimulants</a:t>
            </a:r>
          </a:p>
          <a:p>
            <a:r>
              <a:rPr lang="en-US" altLang="en-US" dirty="0" smtClean="0"/>
              <a:t>Can be addictive</a:t>
            </a:r>
          </a:p>
          <a:p>
            <a:pPr marL="0" indent="0">
              <a:buNone/>
            </a:pPr>
            <a:endParaRPr lang="en-US" altLang="en-US" dirty="0"/>
          </a:p>
          <a:p>
            <a:pPr marL="0" indent="0">
              <a:buNone/>
            </a:pPr>
            <a:r>
              <a:rPr lang="en-US" altLang="en-US" dirty="0" smtClean="0"/>
              <a:t>Video: </a:t>
            </a:r>
            <a:r>
              <a:rPr lang="en-CA" altLang="en-US" dirty="0" smtClean="0">
                <a:hlinkClick r:id="rId3"/>
              </a:rPr>
              <a:t>ASAP Science "Your Brain on MDMA“</a:t>
            </a:r>
            <a:r>
              <a:rPr lang="en-CA" altLang="en-US" dirty="0" smtClean="0"/>
              <a:t> (2min)</a:t>
            </a:r>
            <a:endParaRPr lang="en-US" altLang="en-US" dirty="0" smtClean="0"/>
          </a:p>
          <a:p>
            <a:endParaRPr lang="en-US" altLang="en-US" dirty="0" smtClean="0"/>
          </a:p>
        </p:txBody>
      </p:sp>
      <p:pic>
        <p:nvPicPr>
          <p:cNvPr id="52228" name="Picture 5" descr="ecstasy__pills_129110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76672"/>
            <a:ext cx="26400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491271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p:cNvSpPr>
          <p:nvPr>
            <p:ph type="title"/>
          </p:nvPr>
        </p:nvSpPr>
        <p:spPr bwMode="auto">
          <a:xfrm>
            <a:off x="467544" y="404664"/>
            <a:ext cx="8438331" cy="1250950"/>
          </a:xfrm>
        </p:spPr>
        <p:txBody>
          <a:bodyPr wrap="square" tIns="45720" bIns="45720" numCol="1" anchorCtr="0" compatLnSpc="1">
            <a:prstTxWarp prst="textNoShape">
              <a:avLst/>
            </a:prstTxWarp>
            <a:normAutofit/>
          </a:bodyPr>
          <a:lstStyle/>
          <a:p>
            <a:pPr>
              <a:defRPr/>
            </a:pPr>
            <a:r>
              <a:rPr lang="en-US" dirty="0"/>
              <a:t>Hallucinogens: MDMA</a:t>
            </a:r>
            <a:endParaRPr lang="en-US" dirty="0" smtClean="0"/>
          </a:p>
        </p:txBody>
      </p:sp>
      <p:sp>
        <p:nvSpPr>
          <p:cNvPr id="54275" name="Rectangle 3"/>
          <p:cNvSpPr>
            <a:spLocks noGrp="1"/>
          </p:cNvSpPr>
          <p:nvPr>
            <p:ph idx="1"/>
          </p:nvPr>
        </p:nvSpPr>
        <p:spPr/>
        <p:txBody>
          <a:bodyPr>
            <a:normAutofit fontScale="92500" lnSpcReduction="20000"/>
          </a:bodyPr>
          <a:lstStyle/>
          <a:p>
            <a:r>
              <a:rPr lang="en-US" altLang="en-US" sz="2800" dirty="0" smtClean="0"/>
              <a:t>Effect is about 3-6 hours</a:t>
            </a:r>
          </a:p>
          <a:p>
            <a:r>
              <a:rPr lang="en-US" altLang="en-US" sz="2800" dirty="0" smtClean="0"/>
              <a:t>Takes only about 15 minutes to enter the bloodstream once ingested and the peak effect is at 45 minutes</a:t>
            </a:r>
          </a:p>
          <a:p>
            <a:r>
              <a:rPr lang="en-US" altLang="en-US" sz="2800" dirty="0" smtClean="0"/>
              <a:t>Users feel alert/hyper initially</a:t>
            </a:r>
          </a:p>
          <a:p>
            <a:r>
              <a:rPr lang="en-US" altLang="en-US" sz="2800" dirty="0" smtClean="0"/>
              <a:t>Some experience agitation &amp; anxiety</a:t>
            </a:r>
          </a:p>
          <a:p>
            <a:r>
              <a:rPr lang="en-US" altLang="en-US" sz="2800" dirty="0" smtClean="0"/>
              <a:t>Enhanced sense of touch </a:t>
            </a:r>
          </a:p>
          <a:p>
            <a:r>
              <a:rPr lang="en-US" altLang="en-US" sz="2800" dirty="0" smtClean="0"/>
              <a:t>Sweating / chills may occur</a:t>
            </a:r>
          </a:p>
          <a:p>
            <a:r>
              <a:rPr lang="en-US" altLang="en-US" sz="2800" dirty="0" smtClean="0"/>
              <a:t>Can cause muscle tension, nausea, blurred vision, increased heart rate &amp; blood pressure</a:t>
            </a:r>
          </a:p>
          <a:p>
            <a:r>
              <a:rPr lang="en-US" altLang="en-US" sz="2800" dirty="0" smtClean="0"/>
              <a:t>Grinding of teeth is common </a:t>
            </a:r>
          </a:p>
          <a:p>
            <a:r>
              <a:rPr lang="en-US" altLang="en-US" sz="2800" dirty="0" smtClean="0"/>
              <a:t>Effects from even one pill can include depression</a:t>
            </a:r>
          </a:p>
          <a:p>
            <a:endParaRPr lang="en-US" altLang="en-US" sz="2800" dirty="0" smtClean="0"/>
          </a:p>
        </p:txBody>
      </p:sp>
      <p:sp>
        <p:nvSpPr>
          <p:cNvPr id="4" name="TextBox 3"/>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11736595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p:cNvSpPr>
          <p:nvPr>
            <p:ph type="title"/>
          </p:nvPr>
        </p:nvSpPr>
        <p:spPr bwMode="auto">
          <a:xfrm>
            <a:off x="467544" y="377850"/>
            <a:ext cx="8229600" cy="1250950"/>
          </a:xfrm>
        </p:spPr>
        <p:txBody>
          <a:bodyPr wrap="square" tIns="45720" bIns="45720" numCol="1" anchorCtr="0" compatLnSpc="1">
            <a:prstTxWarp prst="textNoShape">
              <a:avLst/>
            </a:prstTxWarp>
          </a:bodyPr>
          <a:lstStyle/>
          <a:p>
            <a:pPr>
              <a:defRPr/>
            </a:pPr>
            <a:r>
              <a:rPr lang="en-US" dirty="0"/>
              <a:t>Hallucinogens: MDMA</a:t>
            </a:r>
            <a:endParaRPr lang="en-US" dirty="0" smtClean="0"/>
          </a:p>
        </p:txBody>
      </p:sp>
      <p:sp>
        <p:nvSpPr>
          <p:cNvPr id="55299" name="Rectangle 3"/>
          <p:cNvSpPr>
            <a:spLocks noGrp="1"/>
          </p:cNvSpPr>
          <p:nvPr>
            <p:ph idx="1"/>
          </p:nvPr>
        </p:nvSpPr>
        <p:spPr/>
        <p:txBody>
          <a:bodyPr/>
          <a:lstStyle/>
          <a:p>
            <a:pPr marL="0" indent="0">
              <a:buNone/>
            </a:pPr>
            <a:r>
              <a:rPr lang="en-US" altLang="en-US" u="sng" dirty="0" smtClean="0"/>
              <a:t>Dangers:</a:t>
            </a:r>
          </a:p>
          <a:p>
            <a:r>
              <a:rPr lang="en-US" altLang="en-US" dirty="0" smtClean="0"/>
              <a:t>Can cause hyperthermia, seizures, cardiac arrhythmia, or death </a:t>
            </a:r>
          </a:p>
          <a:p>
            <a:r>
              <a:rPr lang="en-US" altLang="en-US" dirty="0" smtClean="0"/>
              <a:t>It is unknown if causes any long term brain damage</a:t>
            </a:r>
          </a:p>
          <a:p>
            <a:r>
              <a:rPr lang="en-US" altLang="en-US" dirty="0"/>
              <a:t>Often used in combination with other drugs, including alcohol, which may further increase </a:t>
            </a:r>
            <a:r>
              <a:rPr lang="en-US" altLang="en-US" dirty="0" smtClean="0"/>
              <a:t>risks</a:t>
            </a:r>
          </a:p>
          <a:p>
            <a:endParaRPr lang="en-US" altLang="en-US" dirty="0"/>
          </a:p>
          <a:p>
            <a:pPr marL="0" indent="0">
              <a:buNone/>
            </a:pPr>
            <a:r>
              <a:rPr lang="en-US" altLang="en-US" u="sng" dirty="0" smtClean="0"/>
              <a:t>Harm Reduction:</a:t>
            </a:r>
          </a:p>
          <a:p>
            <a:r>
              <a:rPr lang="en-US" altLang="en-US" dirty="0" smtClean="0"/>
              <a:t>Drink water to avoid dehydration</a:t>
            </a:r>
            <a:endParaRPr lang="en-US" altLang="en-US" dirty="0"/>
          </a:p>
          <a:p>
            <a:pPr marL="0" indent="0">
              <a:buNone/>
            </a:pPr>
            <a:endParaRPr lang="en-US" altLang="en-US" dirty="0" smtClean="0"/>
          </a:p>
        </p:txBody>
      </p:sp>
      <p:sp>
        <p:nvSpPr>
          <p:cNvPr id="4" name="TextBox 3"/>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10304765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pPr marL="0" indent="0">
              <a:buNone/>
            </a:pPr>
            <a:r>
              <a:rPr lang="en-CA" altLang="en-US" u="sng" dirty="0" smtClean="0"/>
              <a:t>Even after only one pill, withdrawal effects can include:</a:t>
            </a:r>
          </a:p>
          <a:p>
            <a:r>
              <a:rPr lang="en-CA" altLang="en-US" dirty="0" smtClean="0"/>
              <a:t>Fatigue</a:t>
            </a:r>
          </a:p>
          <a:p>
            <a:r>
              <a:rPr lang="en-CA" altLang="en-US" dirty="0"/>
              <a:t>L</a:t>
            </a:r>
            <a:r>
              <a:rPr lang="en-CA" altLang="en-US" dirty="0" smtClean="0"/>
              <a:t>oss of appetite</a:t>
            </a:r>
          </a:p>
          <a:p>
            <a:r>
              <a:rPr lang="en-CA" altLang="en-US" dirty="0"/>
              <a:t>D</a:t>
            </a:r>
            <a:r>
              <a:rPr lang="en-CA" altLang="en-US" dirty="0" smtClean="0"/>
              <a:t>epressed feelings</a:t>
            </a:r>
          </a:p>
          <a:p>
            <a:r>
              <a:rPr lang="en-CA" altLang="en-US" dirty="0" smtClean="0"/>
              <a:t>Anxiety</a:t>
            </a:r>
          </a:p>
          <a:p>
            <a:r>
              <a:rPr lang="en-CA" altLang="en-US" dirty="0" smtClean="0"/>
              <a:t>Memory loss</a:t>
            </a:r>
          </a:p>
          <a:p>
            <a:r>
              <a:rPr lang="en-CA" altLang="en-US" dirty="0"/>
              <a:t>T</a:t>
            </a:r>
            <a:r>
              <a:rPr lang="en-CA" altLang="en-US" dirty="0" smtClean="0"/>
              <a:t>rouble concentrating</a:t>
            </a:r>
          </a:p>
          <a:p>
            <a:r>
              <a:rPr lang="en-US" altLang="en-US" dirty="0" smtClean="0"/>
              <a:t>Can last for several days to a week or longer in regular MDMA users</a:t>
            </a:r>
          </a:p>
          <a:p>
            <a:endParaRPr lang="en-CA" altLang="en-US" dirty="0" smtClean="0"/>
          </a:p>
        </p:txBody>
      </p:sp>
      <p:sp>
        <p:nvSpPr>
          <p:cNvPr id="5"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dirty="0"/>
              <a:t>Hallucinogens: MDMA</a:t>
            </a:r>
            <a:endParaRPr lang="en-US" dirty="0" smtClean="0"/>
          </a:p>
        </p:txBody>
      </p:sp>
      <p:sp>
        <p:nvSpPr>
          <p:cNvPr id="4" name="TextBox 3"/>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2735219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700"/>
            <a:ext cx="8229600" cy="1073092"/>
          </a:xfrm>
        </p:spPr>
        <p:txBody>
          <a:bodyPr/>
          <a:lstStyle/>
          <a:p>
            <a:pPr>
              <a:defRPr/>
            </a:pPr>
            <a:r>
              <a:rPr lang="en-US" dirty="0"/>
              <a:t>Hallucinogens: </a:t>
            </a:r>
            <a:r>
              <a:rPr lang="en-US" dirty="0" smtClean="0"/>
              <a:t>Cannabis</a:t>
            </a:r>
            <a:endParaRPr lang="en-CA" dirty="0"/>
          </a:p>
        </p:txBody>
      </p:sp>
      <p:pic>
        <p:nvPicPr>
          <p:cNvPr id="57347" name="Picture 5" descr="2-427x37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660232" y="444140"/>
            <a:ext cx="2402033" cy="2120764"/>
          </a:xfrm>
        </p:spPr>
      </p:pic>
      <p:sp>
        <p:nvSpPr>
          <p:cNvPr id="8" name="Content Placeholder 2"/>
          <p:cNvSpPr txBox="1">
            <a:spLocks/>
          </p:cNvSpPr>
          <p:nvPr/>
        </p:nvSpPr>
        <p:spPr>
          <a:xfrm>
            <a:off x="467544" y="1556792"/>
            <a:ext cx="8229600" cy="5184576"/>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altLang="en-US" dirty="0"/>
              <a:t>Cannabis </a:t>
            </a:r>
            <a:r>
              <a:rPr lang="en-CA" altLang="en-US" dirty="0" smtClean="0"/>
              <a:t>includes:</a:t>
            </a:r>
          </a:p>
          <a:p>
            <a:pPr lvl="1"/>
            <a:r>
              <a:rPr lang="en-CA" altLang="en-US" b="1" dirty="0" smtClean="0"/>
              <a:t>Marijuana</a:t>
            </a:r>
            <a:r>
              <a:rPr lang="en-CA" altLang="en-US" dirty="0" smtClean="0"/>
              <a:t> (flowering tops of plant/leaves)                                  (</a:t>
            </a:r>
            <a:r>
              <a:rPr lang="en-CA" altLang="en-US" dirty="0"/>
              <a:t>A.K.A. Weed, Grass, Pot, Mary Jane, </a:t>
            </a:r>
            <a:r>
              <a:rPr lang="en-CA" altLang="en-US" dirty="0" smtClean="0"/>
              <a:t>Ganga)</a:t>
            </a:r>
          </a:p>
          <a:p>
            <a:pPr lvl="1"/>
            <a:r>
              <a:rPr lang="en-CA" altLang="en-US" b="1" dirty="0" smtClean="0"/>
              <a:t>Hash</a:t>
            </a:r>
            <a:r>
              <a:rPr lang="en-CA" altLang="en-US" dirty="0" smtClean="0"/>
              <a:t> (dried, black-drown, resinous exudate from leaves)</a:t>
            </a:r>
          </a:p>
          <a:p>
            <a:pPr lvl="1"/>
            <a:r>
              <a:rPr lang="en-CA" altLang="en-US" b="1" dirty="0" smtClean="0"/>
              <a:t>Hash</a:t>
            </a:r>
            <a:r>
              <a:rPr lang="en-CA" altLang="en-US" dirty="0" smtClean="0"/>
              <a:t> </a:t>
            </a:r>
            <a:r>
              <a:rPr lang="en-CA" altLang="en-US" b="1" dirty="0" smtClean="0"/>
              <a:t>Oil</a:t>
            </a:r>
            <a:r>
              <a:rPr lang="en-CA" altLang="en-US" dirty="0" smtClean="0"/>
              <a:t> (can be prepared and smoked or injected)</a:t>
            </a:r>
            <a:endParaRPr lang="en-CA" altLang="en-US" dirty="0"/>
          </a:p>
          <a:p>
            <a:r>
              <a:rPr lang="en-CA" altLang="en-US" dirty="0"/>
              <a:t>D</a:t>
            </a:r>
            <a:r>
              <a:rPr lang="en-CA" altLang="en-US" dirty="0" smtClean="0"/>
              <a:t>erived </a:t>
            </a:r>
            <a:r>
              <a:rPr lang="en-CA" altLang="en-US" dirty="0"/>
              <a:t>from Indian hemp plant</a:t>
            </a:r>
          </a:p>
          <a:p>
            <a:r>
              <a:rPr lang="en-CA" altLang="en-US" dirty="0"/>
              <a:t>M</a:t>
            </a:r>
            <a:r>
              <a:rPr lang="en-CA" altLang="en-US" dirty="0" smtClean="0"/>
              <a:t>ost </a:t>
            </a:r>
            <a:r>
              <a:rPr lang="en-CA" altLang="en-US" dirty="0"/>
              <a:t>commonly used illicit </a:t>
            </a:r>
            <a:r>
              <a:rPr lang="en-CA" altLang="en-US" dirty="0" smtClean="0"/>
              <a:t>drug (currently in Canada)</a:t>
            </a:r>
            <a:endParaRPr lang="en-CA" altLang="en-US" dirty="0"/>
          </a:p>
          <a:p>
            <a:r>
              <a:rPr lang="en-CA" altLang="en-US" dirty="0" smtClean="0"/>
              <a:t>All </a:t>
            </a:r>
            <a:r>
              <a:rPr lang="en-CA" altLang="en-US" dirty="0"/>
              <a:t>parts of plant contain psychoactive cannabinoids – THC is most abundant</a:t>
            </a:r>
          </a:p>
          <a:p>
            <a:r>
              <a:rPr lang="en-CA" altLang="en-US" dirty="0" smtClean="0"/>
              <a:t>It is </a:t>
            </a:r>
            <a:r>
              <a:rPr lang="en-CA" altLang="en-US" dirty="0"/>
              <a:t>basically a hallucinogen but also produces </a:t>
            </a:r>
            <a:r>
              <a:rPr lang="en-CA" altLang="en-US" dirty="0" smtClean="0"/>
              <a:t>depression </a:t>
            </a:r>
            <a:r>
              <a:rPr lang="en-CA" altLang="en-US" dirty="0"/>
              <a:t>&amp; tachycardia</a:t>
            </a:r>
          </a:p>
          <a:p>
            <a:r>
              <a:rPr lang="en-CA" altLang="en-US" dirty="0" smtClean="0"/>
              <a:t>The potency </a:t>
            </a:r>
            <a:r>
              <a:rPr lang="en-CA" altLang="en-US" dirty="0"/>
              <a:t>has increased in recent </a:t>
            </a:r>
            <a:r>
              <a:rPr lang="en-CA" altLang="en-US" dirty="0" smtClean="0"/>
              <a:t>years due to agricultural and cultivation techniques </a:t>
            </a:r>
          </a:p>
          <a:p>
            <a:r>
              <a:rPr lang="en-CA" altLang="en-US" dirty="0" smtClean="0"/>
              <a:t>Watch ASAP Science video: </a:t>
            </a:r>
            <a:r>
              <a:rPr lang="en-CA" altLang="en-US" dirty="0" smtClean="0">
                <a:hlinkClick r:id="rId4"/>
              </a:rPr>
              <a:t>Your Brain on Marijuana</a:t>
            </a:r>
            <a:endParaRPr lang="en-CA" altLang="en-US"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435346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sz="half" idx="1"/>
          </p:nvPr>
        </p:nvSpPr>
        <p:spPr>
          <a:xfrm>
            <a:off x="323528" y="1484784"/>
            <a:ext cx="4495800" cy="5286375"/>
          </a:xfrm>
        </p:spPr>
        <p:txBody>
          <a:bodyPr>
            <a:normAutofit fontScale="92500"/>
          </a:bodyPr>
          <a:lstStyle/>
          <a:p>
            <a:pPr marL="0" indent="0" algn="ctr">
              <a:buNone/>
            </a:pPr>
            <a:r>
              <a:rPr lang="en-CA" altLang="en-US" sz="2200" b="1" dirty="0" smtClean="0"/>
              <a:t>Short Term Effects</a:t>
            </a:r>
          </a:p>
          <a:p>
            <a:r>
              <a:rPr lang="en-CA" altLang="en-US" sz="2200" dirty="0" smtClean="0"/>
              <a:t>Increased hunger (“munchies”)</a:t>
            </a:r>
          </a:p>
          <a:p>
            <a:r>
              <a:rPr lang="en-CA" altLang="en-US" sz="2200" dirty="0" smtClean="0"/>
              <a:t>Impaired short-term memory</a:t>
            </a:r>
          </a:p>
          <a:p>
            <a:r>
              <a:rPr lang="en-CA" altLang="en-US" sz="2200" dirty="0" smtClean="0"/>
              <a:t>Impaired reaction time, coordination and motor skills</a:t>
            </a:r>
          </a:p>
          <a:p>
            <a:r>
              <a:rPr lang="en-CA" altLang="en-US" sz="2200" dirty="0" smtClean="0"/>
              <a:t>Dry mouth and throat</a:t>
            </a:r>
          </a:p>
          <a:p>
            <a:r>
              <a:rPr lang="en-CA" altLang="en-US" sz="2200" dirty="0" smtClean="0"/>
              <a:t>Irritation of the respiratory tract (with smoking)</a:t>
            </a:r>
          </a:p>
          <a:p>
            <a:r>
              <a:rPr lang="en-CA" altLang="en-US" sz="2200" dirty="0" smtClean="0"/>
              <a:t>Red eyes</a:t>
            </a:r>
          </a:p>
          <a:p>
            <a:r>
              <a:rPr lang="en-CA" altLang="en-US" sz="2200" dirty="0" smtClean="0"/>
              <a:t>Can cause spontaneous laughter</a:t>
            </a:r>
          </a:p>
          <a:p>
            <a:r>
              <a:rPr lang="en-CA" altLang="en-US" sz="2200" dirty="0" smtClean="0"/>
              <a:t>May cause mild paranoia, anxiety or panic</a:t>
            </a:r>
          </a:p>
          <a:p>
            <a:r>
              <a:rPr lang="en-CA" altLang="en-US" sz="2200" dirty="0" smtClean="0"/>
              <a:t>Drowsiness</a:t>
            </a:r>
          </a:p>
          <a:p>
            <a:r>
              <a:rPr lang="en-CA" altLang="en-US" sz="2200" dirty="0" smtClean="0"/>
              <a:t>Increased heart rate and decrease in blood pressure</a:t>
            </a:r>
          </a:p>
        </p:txBody>
      </p:sp>
      <p:sp>
        <p:nvSpPr>
          <p:cNvPr id="58372" name="Content Placeholder 3"/>
          <p:cNvSpPr>
            <a:spLocks noGrp="1"/>
          </p:cNvSpPr>
          <p:nvPr>
            <p:ph sz="half" idx="2"/>
          </p:nvPr>
        </p:nvSpPr>
        <p:spPr>
          <a:xfrm>
            <a:off x="4826446" y="1500188"/>
            <a:ext cx="4210050" cy="4897437"/>
          </a:xfrm>
        </p:spPr>
        <p:txBody>
          <a:bodyPr>
            <a:normAutofit fontScale="92500"/>
          </a:bodyPr>
          <a:lstStyle/>
          <a:p>
            <a:pPr marL="0" indent="0" algn="ctr">
              <a:buNone/>
            </a:pPr>
            <a:r>
              <a:rPr lang="en-CA" altLang="en-US" sz="2200" b="1" dirty="0" smtClean="0"/>
              <a:t>Regular Use</a:t>
            </a:r>
          </a:p>
          <a:p>
            <a:r>
              <a:rPr lang="en-CA" altLang="en-US" sz="2200" dirty="0" smtClean="0"/>
              <a:t>Impaired motivation &amp; concentration can impact school and work performance</a:t>
            </a:r>
          </a:p>
          <a:p>
            <a:endParaRPr lang="en-CA" altLang="en-US" sz="1000" dirty="0" smtClean="0"/>
          </a:p>
          <a:p>
            <a:pPr marL="0" indent="0" algn="ctr">
              <a:buNone/>
            </a:pPr>
            <a:r>
              <a:rPr lang="en-CA" altLang="en-US" sz="2200" b="1" dirty="0" smtClean="0"/>
              <a:t>Long Term Effects</a:t>
            </a:r>
          </a:p>
          <a:p>
            <a:r>
              <a:rPr lang="en-CA" altLang="en-US" sz="2200" dirty="0" smtClean="0"/>
              <a:t>Bronchitis</a:t>
            </a:r>
          </a:p>
          <a:p>
            <a:r>
              <a:rPr lang="en-CA" altLang="en-US" sz="2200" dirty="0" smtClean="0"/>
              <a:t>Cancer (same toxic substances as found in tobacco smoke) </a:t>
            </a:r>
          </a:p>
          <a:p>
            <a:endParaRPr lang="en-CA" altLang="en-US" sz="1000" dirty="0" smtClean="0"/>
          </a:p>
          <a:p>
            <a:pPr marL="0" indent="0" algn="ctr">
              <a:buNone/>
            </a:pPr>
            <a:r>
              <a:rPr lang="en-CA" altLang="en-US" sz="2200" b="1" dirty="0" smtClean="0"/>
              <a:t>Other Effects</a:t>
            </a:r>
          </a:p>
          <a:p>
            <a:r>
              <a:rPr lang="en-CA" altLang="en-US" sz="2200" dirty="0" smtClean="0"/>
              <a:t>Can precipitate psychosis or schizophrenia</a:t>
            </a:r>
          </a:p>
          <a:p>
            <a:r>
              <a:rPr lang="en-CA" altLang="en-US" sz="2200" dirty="0" smtClean="0"/>
              <a:t>Can complicate course &amp; treatment of mental illness</a:t>
            </a:r>
          </a:p>
          <a:p>
            <a:endParaRPr lang="en-CA" altLang="en-US" sz="2200" dirty="0" smtClean="0"/>
          </a:p>
          <a:p>
            <a:endParaRPr lang="en-CA" altLang="en-US" sz="2200" dirty="0" smtClean="0"/>
          </a:p>
        </p:txBody>
      </p:sp>
      <p:sp>
        <p:nvSpPr>
          <p:cNvPr id="8" name="Title 1"/>
          <p:cNvSpPr>
            <a:spLocks noGrp="1"/>
          </p:cNvSpPr>
          <p:nvPr>
            <p:ph type="title"/>
          </p:nvPr>
        </p:nvSpPr>
        <p:spPr>
          <a:xfrm>
            <a:off x="457200" y="483700"/>
            <a:ext cx="8229600" cy="1073092"/>
          </a:xfrm>
        </p:spPr>
        <p:txBody>
          <a:bodyPr/>
          <a:lstStyle/>
          <a:p>
            <a:pPr>
              <a:defRPr/>
            </a:pPr>
            <a:r>
              <a:rPr lang="en-US" dirty="0"/>
              <a:t>Hallucinogens: </a:t>
            </a:r>
            <a:r>
              <a:rPr lang="en-US" dirty="0" smtClean="0"/>
              <a:t>Cannabis</a:t>
            </a:r>
            <a:endParaRPr lang="en-CA"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2103742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96544"/>
          </a:xfrm>
        </p:spPr>
        <p:txBody>
          <a:bodyPr>
            <a:normAutofit/>
          </a:bodyPr>
          <a:lstStyle/>
          <a:p>
            <a:pPr marL="0" indent="0">
              <a:buNone/>
            </a:pPr>
            <a:r>
              <a:rPr lang="en-US" u="sng" dirty="0" smtClean="0"/>
              <a:t>Withdrawal:</a:t>
            </a:r>
          </a:p>
          <a:p>
            <a:r>
              <a:rPr lang="en-US" dirty="0"/>
              <a:t>N</a:t>
            </a:r>
            <a:r>
              <a:rPr lang="en-US" dirty="0" smtClean="0"/>
              <a:t>ausea lasting 1-2 days</a:t>
            </a:r>
          </a:p>
          <a:p>
            <a:r>
              <a:rPr lang="en-US" dirty="0" smtClean="0"/>
              <a:t>Tremor</a:t>
            </a:r>
          </a:p>
          <a:p>
            <a:r>
              <a:rPr lang="en-US" dirty="0" smtClean="0"/>
              <a:t>Anxiety</a:t>
            </a:r>
          </a:p>
          <a:p>
            <a:r>
              <a:rPr lang="en-US" dirty="0" smtClean="0"/>
              <a:t>Sleeping difficulty</a:t>
            </a:r>
          </a:p>
          <a:p>
            <a:r>
              <a:rPr lang="en-US" dirty="0"/>
              <a:t>E</a:t>
            </a:r>
            <a:r>
              <a:rPr lang="en-US" dirty="0" smtClean="0"/>
              <a:t>motional volatility</a:t>
            </a:r>
          </a:p>
          <a:p>
            <a:r>
              <a:rPr lang="en-US" dirty="0" smtClean="0"/>
              <a:t>Assess physical vs. psychological symptoms</a:t>
            </a:r>
          </a:p>
        </p:txBody>
      </p:sp>
      <p:sp>
        <p:nvSpPr>
          <p:cNvPr id="4" name="Title 1"/>
          <p:cNvSpPr>
            <a:spLocks noGrp="1"/>
          </p:cNvSpPr>
          <p:nvPr>
            <p:ph type="title"/>
          </p:nvPr>
        </p:nvSpPr>
        <p:spPr>
          <a:xfrm>
            <a:off x="457200" y="533400"/>
            <a:ext cx="8229600" cy="990600"/>
          </a:xfrm>
        </p:spPr>
        <p:txBody>
          <a:bodyPr/>
          <a:lstStyle/>
          <a:p>
            <a:r>
              <a:rPr lang="en-US" dirty="0" smtClean="0"/>
              <a:t>Hallucinogens: Cannabis</a:t>
            </a:r>
            <a:endParaRPr lang="en-US" dirty="0"/>
          </a:p>
        </p:txBody>
      </p:sp>
      <p:sp>
        <p:nvSpPr>
          <p:cNvPr id="5" name="TextBox 4"/>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120348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96544"/>
          </a:xfrm>
        </p:spPr>
        <p:txBody>
          <a:bodyPr>
            <a:normAutofit/>
          </a:bodyPr>
          <a:lstStyle/>
          <a:p>
            <a:r>
              <a:rPr lang="en-US" dirty="0"/>
              <a:t>There </a:t>
            </a:r>
            <a:r>
              <a:rPr lang="en-US" dirty="0" smtClean="0"/>
              <a:t>is </a:t>
            </a:r>
            <a:r>
              <a:rPr lang="en-US" dirty="0"/>
              <a:t>evidence that THC and other cannabis constituents are helpful in relieving symptoms associated with some medical conditions </a:t>
            </a:r>
            <a:r>
              <a:rPr lang="en-US" dirty="0" smtClean="0"/>
              <a:t>(e.g., nausea/vomiting, MS</a:t>
            </a:r>
            <a:r>
              <a:rPr lang="en-US" dirty="0"/>
              <a:t>, glaucoma, </a:t>
            </a:r>
            <a:r>
              <a:rPr lang="en-US" dirty="0" smtClean="0"/>
              <a:t>epilepsy, etc.)</a:t>
            </a:r>
          </a:p>
          <a:p>
            <a:pPr marL="0" indent="0">
              <a:buNone/>
            </a:pPr>
            <a:endParaRPr lang="en-US" dirty="0"/>
          </a:p>
          <a:p>
            <a:r>
              <a:rPr lang="en-US" dirty="0"/>
              <a:t>THS </a:t>
            </a:r>
            <a:r>
              <a:rPr lang="en-US" dirty="0" smtClean="0"/>
              <a:t>has </a:t>
            </a:r>
            <a:r>
              <a:rPr lang="en-US" dirty="0"/>
              <a:t>also been synthetically developed and marketed as </a:t>
            </a:r>
            <a:r>
              <a:rPr lang="en-US" dirty="0" err="1"/>
              <a:t>Marinol</a:t>
            </a:r>
            <a:r>
              <a:rPr lang="en-US" dirty="0"/>
              <a:t> and </a:t>
            </a:r>
            <a:r>
              <a:rPr lang="en-US" dirty="0" err="1"/>
              <a:t>Cesamet</a:t>
            </a:r>
            <a:r>
              <a:rPr lang="en-US" dirty="0"/>
              <a:t> (</a:t>
            </a:r>
            <a:r>
              <a:rPr lang="en-US" dirty="0" err="1"/>
              <a:t>nabilone</a:t>
            </a:r>
            <a:r>
              <a:rPr lang="en-US" dirty="0"/>
              <a:t>) which can be used to treat </a:t>
            </a:r>
            <a:r>
              <a:rPr lang="en-US" dirty="0" smtClean="0"/>
              <a:t>nausea/vomiting </a:t>
            </a:r>
            <a:r>
              <a:rPr lang="en-US" dirty="0"/>
              <a:t>resulting form chemotherapy</a:t>
            </a:r>
            <a:r>
              <a:rPr lang="en-US" dirty="0" smtClean="0"/>
              <a:t>. </a:t>
            </a:r>
            <a:r>
              <a:rPr lang="en-US" dirty="0"/>
              <a:t>The treatment of AIDS related anorexia is also an approved use of </a:t>
            </a:r>
            <a:r>
              <a:rPr lang="en-US" dirty="0" err="1"/>
              <a:t>Marinol</a:t>
            </a:r>
            <a:r>
              <a:rPr lang="en-US" dirty="0"/>
              <a:t>.</a:t>
            </a:r>
          </a:p>
        </p:txBody>
      </p:sp>
      <p:sp>
        <p:nvSpPr>
          <p:cNvPr id="4" name="Title 1"/>
          <p:cNvSpPr>
            <a:spLocks noGrp="1"/>
          </p:cNvSpPr>
          <p:nvPr>
            <p:ph type="title"/>
          </p:nvPr>
        </p:nvSpPr>
        <p:spPr>
          <a:xfrm>
            <a:off x="457200" y="533400"/>
            <a:ext cx="8229600" cy="990600"/>
          </a:xfrm>
        </p:spPr>
        <p:txBody>
          <a:bodyPr/>
          <a:lstStyle/>
          <a:p>
            <a:r>
              <a:rPr lang="en-US" dirty="0" smtClean="0"/>
              <a:t>Hallucinogens: Cannabis</a:t>
            </a:r>
            <a:endParaRPr lang="en-US" dirty="0"/>
          </a:p>
        </p:txBody>
      </p:sp>
    </p:spTree>
    <p:extLst>
      <p:ext uri="{BB962C8B-B14F-4D97-AF65-F5344CB8AC3E}">
        <p14:creationId xmlns:p14="http://schemas.microsoft.com/office/powerpoint/2010/main" val="2503553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THC</a:t>
            </a:r>
            <a:endParaRPr lang="en-CA" dirty="0"/>
          </a:p>
        </p:txBody>
      </p:sp>
      <p:sp>
        <p:nvSpPr>
          <p:cNvPr id="3" name="Content Placeholder 2"/>
          <p:cNvSpPr>
            <a:spLocks noGrp="1"/>
          </p:cNvSpPr>
          <p:nvPr>
            <p:ph idx="1"/>
          </p:nvPr>
        </p:nvSpPr>
        <p:spPr>
          <a:xfrm>
            <a:off x="533400" y="1700808"/>
            <a:ext cx="8287072" cy="4547592"/>
          </a:xfrm>
        </p:spPr>
        <p:txBody>
          <a:bodyPr>
            <a:normAutofit/>
          </a:bodyPr>
          <a:lstStyle/>
          <a:p>
            <a:r>
              <a:rPr lang="en-CA" sz="2100" dirty="0" smtClean="0"/>
              <a:t>A.K.A. </a:t>
            </a:r>
            <a:r>
              <a:rPr lang="en-CA" sz="2100" b="0" dirty="0" smtClean="0"/>
              <a:t>Spice</a:t>
            </a:r>
            <a:r>
              <a:rPr lang="en-CA" sz="2100" b="0" dirty="0"/>
              <a:t>, </a:t>
            </a:r>
            <a:r>
              <a:rPr lang="en-CA" sz="2100" b="0" dirty="0" smtClean="0"/>
              <a:t>IZMS, K2</a:t>
            </a:r>
            <a:r>
              <a:rPr lang="en-CA" sz="2100" b="0" dirty="0"/>
              <a:t>, Mojo, Aroma, Dream, Chill, </a:t>
            </a:r>
            <a:r>
              <a:rPr lang="en-CA" sz="2100" b="0" dirty="0" smtClean="0"/>
              <a:t>Chaos</a:t>
            </a:r>
            <a:endParaRPr lang="en-CA" dirty="0" smtClean="0"/>
          </a:p>
          <a:p>
            <a:r>
              <a:rPr lang="en-CA" sz="2000" dirty="0" smtClean="0"/>
              <a:t>“</a:t>
            </a:r>
            <a:r>
              <a:rPr lang="en-CA" sz="2000" b="0" dirty="0"/>
              <a:t>Although herbal incense products </a:t>
            </a:r>
            <a:r>
              <a:rPr lang="en-CA" sz="2000" b="0" dirty="0" smtClean="0"/>
              <a:t>are  labeled </a:t>
            </a:r>
            <a:r>
              <a:rPr lang="en-CA" sz="2000" b="0" dirty="0"/>
              <a:t>“not for human consumption</a:t>
            </a:r>
            <a:r>
              <a:rPr lang="en-CA" sz="2000" b="0" dirty="0" smtClean="0"/>
              <a:t>,” they </a:t>
            </a:r>
            <a:r>
              <a:rPr lang="en-CA" sz="2000" b="0" dirty="0"/>
              <a:t>are sold by “head shops” and on </a:t>
            </a:r>
            <a:r>
              <a:rPr lang="en-CA" sz="2000" b="0" dirty="0" smtClean="0"/>
              <a:t>the Internet </a:t>
            </a:r>
            <a:r>
              <a:rPr lang="en-CA" sz="2000" b="0" dirty="0"/>
              <a:t>without age restrictions and </a:t>
            </a:r>
            <a:r>
              <a:rPr lang="en-CA" sz="2000" b="0" dirty="0" smtClean="0"/>
              <a:t>typically are </a:t>
            </a:r>
            <a:r>
              <a:rPr lang="en-CA" sz="2000" b="0" dirty="0"/>
              <a:t>purchased for the sole </a:t>
            </a:r>
            <a:r>
              <a:rPr lang="en-CA" sz="2000" b="0" dirty="0" smtClean="0"/>
              <a:t>purpose of </a:t>
            </a:r>
            <a:r>
              <a:rPr lang="en-CA" sz="2000" b="0" dirty="0"/>
              <a:t>ingesting them, usually by smoking</a:t>
            </a:r>
            <a:r>
              <a:rPr lang="en-CA" sz="2000" b="0" dirty="0" smtClean="0"/>
              <a:t>.” -                           </a:t>
            </a:r>
            <a:r>
              <a:rPr lang="en-CA" sz="1500" b="0" dirty="0" smtClean="0"/>
              <a:t>Pierre, 2011</a:t>
            </a:r>
          </a:p>
          <a:p>
            <a:r>
              <a:rPr lang="en-CA" sz="2100" b="0" dirty="0"/>
              <a:t>Case reports </a:t>
            </a:r>
            <a:r>
              <a:rPr lang="en-CA" sz="2100" b="0" dirty="0" smtClean="0"/>
              <a:t>have linked </a:t>
            </a:r>
            <a:r>
              <a:rPr lang="en-CA" sz="2100" b="0" dirty="0"/>
              <a:t>use of </a:t>
            </a:r>
            <a:r>
              <a:rPr lang="en-CA" sz="2100" b="0" dirty="0" smtClean="0"/>
              <a:t>herbal incense products containing synthetic cannabinoids to psychosis</a:t>
            </a:r>
            <a:endParaRPr lang="en-US" sz="2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4653136"/>
            <a:ext cx="2500445" cy="1872208"/>
          </a:xfrm>
          <a:prstGeom prst="rect">
            <a:avLst/>
          </a:prstGeom>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745518"/>
            <a:ext cx="1800200" cy="163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5995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substances </a:t>
            </a:r>
            <a:br>
              <a:rPr lang="en-US" dirty="0" smtClean="0"/>
            </a:br>
            <a:r>
              <a:rPr lang="en-US" dirty="0" smtClean="0"/>
              <a:t>to Consider</a:t>
            </a:r>
            <a:endParaRPr lang="en-US" dirty="0"/>
          </a:p>
        </p:txBody>
      </p:sp>
      <p:sp>
        <p:nvSpPr>
          <p:cNvPr id="3" name="Text Placeholder 2"/>
          <p:cNvSpPr>
            <a:spLocks noGrp="1"/>
          </p:cNvSpPr>
          <p:nvPr>
            <p:ph type="body" idx="1"/>
          </p:nvPr>
        </p:nvSpPr>
        <p:spPr/>
        <p:txBody>
          <a:bodyPr/>
          <a:lstStyle/>
          <a:p>
            <a:r>
              <a:rPr lang="en-US" dirty="0"/>
              <a:t>SUBSTANCES 4</a:t>
            </a:r>
            <a:r>
              <a:rPr lang="en-US" dirty="0" smtClean="0"/>
              <a:t>.0</a:t>
            </a:r>
            <a:endParaRPr lang="en-US" dirty="0"/>
          </a:p>
        </p:txBody>
      </p:sp>
    </p:spTree>
    <p:extLst>
      <p:ext uri="{BB962C8B-B14F-4D97-AF65-F5344CB8AC3E}">
        <p14:creationId xmlns:p14="http://schemas.microsoft.com/office/powerpoint/2010/main" val="384532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Most Important Things to know about Addiction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Please </a:t>
            </a:r>
            <a:r>
              <a:rPr lang="en-US" dirty="0"/>
              <a:t>read the article</a:t>
            </a:r>
            <a:r>
              <a:rPr lang="en-US" dirty="0" smtClean="0"/>
              <a:t>.</a:t>
            </a:r>
          </a:p>
          <a:p>
            <a:pPr marL="0" indent="0">
              <a:buNone/>
            </a:pPr>
            <a:endParaRPr lang="en-US" dirty="0" smtClean="0">
              <a:hlinkClick r:id="rId2"/>
            </a:endParaRPr>
          </a:p>
          <a:p>
            <a:pPr marL="0" indent="0">
              <a:buNone/>
            </a:pPr>
            <a:r>
              <a:rPr lang="en-US" dirty="0" smtClean="0">
                <a:hlinkClick r:id="rId2"/>
              </a:rPr>
              <a:t>http</a:t>
            </a:r>
            <a:r>
              <a:rPr lang="en-US" dirty="0">
                <a:hlinkClick r:id="rId2"/>
              </a:rPr>
              <a:t>://</a:t>
            </a:r>
            <a:r>
              <a:rPr lang="en-US" dirty="0" smtClean="0">
                <a:hlinkClick r:id="rId2"/>
              </a:rPr>
              <a:t>www.ama.lu/docs/addiction105_sellmann.pdf</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t>	</a:t>
            </a:r>
            <a:r>
              <a:rPr lang="en-US" dirty="0" smtClean="0"/>
              <a:t>			</a:t>
            </a:r>
            <a:r>
              <a:rPr lang="en-US" sz="1600" dirty="0" smtClean="0"/>
              <a:t>			   (</a:t>
            </a:r>
            <a:r>
              <a:rPr lang="en-US" sz="1600" dirty="0" err="1" smtClean="0"/>
              <a:t>Sellman</a:t>
            </a:r>
            <a:r>
              <a:rPr lang="en-US" sz="1600" dirty="0" smtClean="0"/>
              <a:t>, 2009)</a:t>
            </a:r>
          </a:p>
          <a:p>
            <a:pPr marL="0" indent="0">
              <a:buNone/>
            </a:pPr>
            <a:endParaRPr lang="en-US" dirty="0"/>
          </a:p>
        </p:txBody>
      </p:sp>
    </p:spTree>
    <p:extLst>
      <p:ext uri="{BB962C8B-B14F-4D97-AF65-F5344CB8AC3E}">
        <p14:creationId xmlns:p14="http://schemas.microsoft.com/office/powerpoint/2010/main" val="1722086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Substances to Consider</a:t>
            </a:r>
            <a:endParaRPr lang="en-CA" dirty="0"/>
          </a:p>
        </p:txBody>
      </p:sp>
      <p:sp>
        <p:nvSpPr>
          <p:cNvPr id="3" name="Content Placeholder 2"/>
          <p:cNvSpPr>
            <a:spLocks noGrp="1"/>
          </p:cNvSpPr>
          <p:nvPr>
            <p:ph idx="1"/>
          </p:nvPr>
        </p:nvSpPr>
        <p:spPr/>
        <p:txBody>
          <a:bodyPr>
            <a:normAutofit/>
          </a:bodyPr>
          <a:lstStyle/>
          <a:p>
            <a:pPr>
              <a:defRPr/>
            </a:pPr>
            <a:r>
              <a:rPr lang="en-US" sz="2800" dirty="0" smtClean="0"/>
              <a:t>Salvia</a:t>
            </a:r>
          </a:p>
          <a:p>
            <a:pPr lvl="1">
              <a:defRPr/>
            </a:pPr>
            <a:r>
              <a:rPr lang="en-US" sz="2400" dirty="0" smtClean="0"/>
              <a:t>A </a:t>
            </a:r>
            <a:r>
              <a:rPr lang="en-US" sz="2400" dirty="0"/>
              <a:t>perennial herb </a:t>
            </a:r>
            <a:r>
              <a:rPr lang="en-US" sz="2400" dirty="0" smtClean="0"/>
              <a:t>which </a:t>
            </a:r>
            <a:r>
              <a:rPr lang="en-US" sz="2400" dirty="0"/>
              <a:t>belongs to the mint family </a:t>
            </a:r>
          </a:p>
          <a:p>
            <a:pPr lvl="1">
              <a:defRPr/>
            </a:pPr>
            <a:r>
              <a:rPr lang="en-US" sz="2400" dirty="0"/>
              <a:t>Most potent naturally occurring </a:t>
            </a:r>
            <a:r>
              <a:rPr lang="en-US" sz="2400" dirty="0" smtClean="0"/>
              <a:t>hallucinogen</a:t>
            </a:r>
          </a:p>
          <a:p>
            <a:pPr lvl="1">
              <a:defRPr/>
            </a:pPr>
            <a:r>
              <a:rPr lang="en-US" sz="2400" dirty="0" smtClean="0"/>
              <a:t>Causes</a:t>
            </a:r>
            <a:r>
              <a:rPr lang="en-CA" sz="2400" dirty="0" smtClean="0"/>
              <a:t> </a:t>
            </a:r>
            <a:r>
              <a:rPr lang="en-CA" sz="2400" dirty="0"/>
              <a:t>intense, short-lived hallucinogenic </a:t>
            </a:r>
            <a:r>
              <a:rPr lang="en-CA" sz="2400" dirty="0" smtClean="0"/>
              <a:t>effects</a:t>
            </a:r>
          </a:p>
          <a:p>
            <a:pPr lvl="1">
              <a:defRPr/>
            </a:pPr>
            <a:r>
              <a:rPr lang="en-CA" sz="2400" dirty="0" smtClean="0"/>
              <a:t>Simple possession is not prohibited under the CDSA: </a:t>
            </a:r>
            <a:r>
              <a:rPr lang="en-CA" sz="2400" dirty="0" smtClean="0">
                <a:hlinkClick r:id="rId3"/>
              </a:rPr>
              <a:t>http</a:t>
            </a:r>
            <a:r>
              <a:rPr lang="en-CA" sz="2400" dirty="0">
                <a:hlinkClick r:id="rId3"/>
              </a:rPr>
              <a:t>://</a:t>
            </a:r>
            <a:r>
              <a:rPr lang="en-CA" sz="2400" dirty="0" err="1">
                <a:hlinkClick r:id="rId3"/>
              </a:rPr>
              <a:t>www.hc-sc.gc.ca</a:t>
            </a:r>
            <a:r>
              <a:rPr lang="en-CA" sz="2400" dirty="0">
                <a:hlinkClick r:id="rId3"/>
              </a:rPr>
              <a:t>/</a:t>
            </a:r>
            <a:r>
              <a:rPr lang="en-CA" sz="2400" dirty="0" err="1">
                <a:hlinkClick r:id="rId3"/>
              </a:rPr>
              <a:t>hc-ps</a:t>
            </a:r>
            <a:r>
              <a:rPr lang="en-CA" sz="2400" dirty="0">
                <a:hlinkClick r:id="rId3"/>
              </a:rPr>
              <a:t>/</a:t>
            </a:r>
            <a:r>
              <a:rPr lang="en-CA" sz="2400" dirty="0" err="1">
                <a:hlinkClick r:id="rId3"/>
              </a:rPr>
              <a:t>substancontrol</a:t>
            </a:r>
            <a:r>
              <a:rPr lang="en-CA" sz="2400" dirty="0">
                <a:hlinkClick r:id="rId3"/>
              </a:rPr>
              <a:t>/</a:t>
            </a:r>
            <a:r>
              <a:rPr lang="en-CA" sz="2400" dirty="0" err="1">
                <a:hlinkClick r:id="rId3"/>
              </a:rPr>
              <a:t>substan</a:t>
            </a:r>
            <a:r>
              <a:rPr lang="en-CA" sz="2400" dirty="0">
                <a:hlinkClick r:id="rId3"/>
              </a:rPr>
              <a:t>/legal-salvia-</a:t>
            </a:r>
            <a:r>
              <a:rPr lang="en-CA" sz="2400" dirty="0" err="1">
                <a:hlinkClick r:id="rId3"/>
              </a:rPr>
              <a:t>statut</a:t>
            </a:r>
            <a:r>
              <a:rPr lang="en-CA" sz="2400" dirty="0">
                <a:hlinkClick r:id="rId3"/>
              </a:rPr>
              <a:t>-</a:t>
            </a:r>
            <a:r>
              <a:rPr lang="en-CA" sz="2400" dirty="0" err="1" smtClean="0">
                <a:hlinkClick r:id="rId3"/>
              </a:rPr>
              <a:t>eng.php</a:t>
            </a:r>
            <a:r>
              <a:rPr lang="en-CA" sz="2400" dirty="0" smtClean="0">
                <a:hlinkClick r:id="rId3"/>
              </a:rPr>
              <a:t> </a:t>
            </a:r>
            <a:endParaRPr lang="en-CA" sz="2400" dirty="0"/>
          </a:p>
          <a:p>
            <a:pPr>
              <a:defRPr/>
            </a:pPr>
            <a:endParaRPr lang="en-CA" sz="2800" dirty="0" smtClean="0"/>
          </a:p>
          <a:p>
            <a:pPr lvl="1"/>
            <a:endParaRPr lang="en-CA" dirty="0"/>
          </a:p>
          <a:p>
            <a:pPr lvl="1"/>
            <a:endParaRPr lang="en-CA" dirty="0"/>
          </a:p>
        </p:txBody>
      </p:sp>
      <p:sp>
        <p:nvSpPr>
          <p:cNvPr id="4" name="TextBox 3"/>
          <p:cNvSpPr txBox="1"/>
          <p:nvPr/>
        </p:nvSpPr>
        <p:spPr>
          <a:xfrm>
            <a:off x="7812360" y="6570133"/>
            <a:ext cx="1476672" cy="276999"/>
          </a:xfrm>
          <a:prstGeom prst="rect">
            <a:avLst/>
          </a:prstGeom>
          <a:noFill/>
        </p:spPr>
        <p:txBody>
          <a:bodyPr wrap="square" rtlCol="0">
            <a:spAutoFit/>
          </a:bodyPr>
          <a:lstStyle/>
          <a:p>
            <a:r>
              <a:rPr lang="en-US" sz="1200" dirty="0" smtClean="0"/>
              <a:t>(</a:t>
            </a:r>
            <a:r>
              <a:rPr lang="en-US" sz="1200" dirty="0" err="1" smtClean="0"/>
              <a:t>Abadinsky</a:t>
            </a:r>
            <a:r>
              <a:rPr lang="en-US" sz="1200" dirty="0" smtClean="0"/>
              <a:t>, 2008)</a:t>
            </a:r>
            <a:endParaRPr lang="en-US" sz="1200" dirty="0"/>
          </a:p>
        </p:txBody>
      </p:sp>
    </p:spTree>
    <p:extLst>
      <p:ext uri="{BB962C8B-B14F-4D97-AF65-F5344CB8AC3E}">
        <p14:creationId xmlns:p14="http://schemas.microsoft.com/office/powerpoint/2010/main" val="35831957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Substances to Consider</a:t>
            </a:r>
            <a:endParaRPr lang="en-CA" dirty="0"/>
          </a:p>
        </p:txBody>
      </p:sp>
      <p:sp>
        <p:nvSpPr>
          <p:cNvPr id="3" name="Content Placeholder 2"/>
          <p:cNvSpPr>
            <a:spLocks noGrp="1"/>
          </p:cNvSpPr>
          <p:nvPr>
            <p:ph idx="1"/>
          </p:nvPr>
        </p:nvSpPr>
        <p:spPr/>
        <p:txBody>
          <a:bodyPr>
            <a:normAutofit/>
          </a:bodyPr>
          <a:lstStyle/>
          <a:p>
            <a:pPr>
              <a:defRPr/>
            </a:pPr>
            <a:r>
              <a:rPr lang="en-CA" sz="2800" dirty="0" smtClean="0"/>
              <a:t>Nutmeg</a:t>
            </a:r>
            <a:endParaRPr lang="en-CA" sz="2800" dirty="0"/>
          </a:p>
          <a:p>
            <a:pPr lvl="1">
              <a:defRPr/>
            </a:pPr>
            <a:r>
              <a:rPr lang="en-CA" sz="2400" dirty="0"/>
              <a:t>Seeds of nutmeg </a:t>
            </a:r>
            <a:r>
              <a:rPr lang="en-CA" sz="2400" dirty="0" smtClean="0"/>
              <a:t>can be abused </a:t>
            </a:r>
            <a:r>
              <a:rPr lang="en-CA" sz="2400" dirty="0"/>
              <a:t>because of psychotropic effects described after ingestion of large doses  (≈ 2 </a:t>
            </a:r>
            <a:r>
              <a:rPr lang="en-CA" sz="2400" dirty="0" smtClean="0"/>
              <a:t>grams</a:t>
            </a:r>
            <a:r>
              <a:rPr lang="en-CA" sz="2400" dirty="0"/>
              <a:t>)</a:t>
            </a:r>
          </a:p>
          <a:p>
            <a:pPr marL="0" indent="0">
              <a:buNone/>
            </a:pPr>
            <a:endParaRPr lang="en-CA" sz="1200" dirty="0" smtClean="0"/>
          </a:p>
        </p:txBody>
      </p:sp>
    </p:spTree>
    <p:extLst>
      <p:ext uri="{BB962C8B-B14F-4D97-AF65-F5344CB8AC3E}">
        <p14:creationId xmlns:p14="http://schemas.microsoft.com/office/powerpoint/2010/main" val="17585240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Substances to </a:t>
            </a:r>
            <a:r>
              <a:rPr lang="en-CA" dirty="0"/>
              <a:t>C</a:t>
            </a:r>
            <a:r>
              <a:rPr lang="en-CA" dirty="0" smtClean="0"/>
              <a:t>onsider</a:t>
            </a:r>
            <a:endParaRPr lang="en-CA" dirty="0"/>
          </a:p>
        </p:txBody>
      </p:sp>
      <p:sp>
        <p:nvSpPr>
          <p:cNvPr id="3" name="Content Placeholder 2"/>
          <p:cNvSpPr>
            <a:spLocks noGrp="1"/>
          </p:cNvSpPr>
          <p:nvPr>
            <p:ph idx="1"/>
          </p:nvPr>
        </p:nvSpPr>
        <p:spPr/>
        <p:txBody>
          <a:bodyPr>
            <a:normAutofit/>
          </a:bodyPr>
          <a:lstStyle/>
          <a:p>
            <a:r>
              <a:rPr lang="en-CA" sz="2800" dirty="0" smtClean="0"/>
              <a:t>Bath Salts (</a:t>
            </a:r>
            <a:r>
              <a:rPr lang="en-US" sz="2800" dirty="0" smtClean="0"/>
              <a:t>synthetic </a:t>
            </a:r>
            <a:r>
              <a:rPr lang="en-US" sz="2800" dirty="0" err="1" smtClean="0"/>
              <a:t>cathinone</a:t>
            </a:r>
            <a:r>
              <a:rPr lang="en-US" sz="2800" dirty="0" smtClean="0"/>
              <a:t>)</a:t>
            </a:r>
            <a:endParaRPr lang="en-CA" sz="2800" dirty="0" smtClean="0"/>
          </a:p>
          <a:p>
            <a:pPr lvl="1"/>
            <a:r>
              <a:rPr lang="en-CA" sz="2400" dirty="0" smtClean="0"/>
              <a:t>A kind of synthetic drug with mood-altering and stimulant properties, typically in the form of crystals and containing MDPV or </a:t>
            </a:r>
            <a:r>
              <a:rPr lang="en-CA" sz="2400" dirty="0" err="1" smtClean="0"/>
              <a:t>mephedrone</a:t>
            </a:r>
            <a:endParaRPr lang="en-CA" sz="2400" dirty="0" smtClean="0"/>
          </a:p>
          <a:p>
            <a:pPr lvl="1"/>
            <a:r>
              <a:rPr lang="en-US" sz="2400" dirty="0" smtClean="0"/>
              <a:t>Can cause violence in some cases (Baumann, 2014)</a:t>
            </a:r>
          </a:p>
          <a:p>
            <a:pPr lvl="1"/>
            <a:r>
              <a:rPr lang="en-US" sz="2400" dirty="0" smtClean="0"/>
              <a:t>Synthetic </a:t>
            </a:r>
            <a:r>
              <a:rPr lang="en-US" sz="2400" dirty="0" err="1" smtClean="0"/>
              <a:t>cathinone</a:t>
            </a:r>
            <a:r>
              <a:rPr lang="en-US" sz="2400" dirty="0" smtClean="0"/>
              <a:t> products marketed as "bath salts" should not be confused with products such as Epsom salts that people use during bathing, which have no mind-altering ingredients.</a:t>
            </a:r>
            <a:endParaRPr lang="en-CA" sz="2400" dirty="0" smtClean="0"/>
          </a:p>
          <a:p>
            <a:pPr lvl="1"/>
            <a:endParaRPr lang="en-CA" dirty="0" smtClean="0"/>
          </a:p>
          <a:p>
            <a:pPr lvl="1"/>
            <a:endParaRPr lang="en-CA" dirty="0"/>
          </a:p>
        </p:txBody>
      </p:sp>
      <p:sp>
        <p:nvSpPr>
          <p:cNvPr id="4" name="TextBox 3"/>
          <p:cNvSpPr txBox="1"/>
          <p:nvPr/>
        </p:nvSpPr>
        <p:spPr>
          <a:xfrm>
            <a:off x="7644051" y="6570132"/>
            <a:ext cx="1476672" cy="276999"/>
          </a:xfrm>
          <a:prstGeom prst="rect">
            <a:avLst/>
          </a:prstGeom>
          <a:noFill/>
        </p:spPr>
        <p:txBody>
          <a:bodyPr wrap="square" rtlCol="0">
            <a:spAutoFit/>
          </a:bodyPr>
          <a:lstStyle/>
          <a:p>
            <a:r>
              <a:rPr lang="en-US" sz="1200" dirty="0" smtClean="0"/>
              <a:t>(</a:t>
            </a:r>
            <a:r>
              <a:rPr lang="en-US" sz="1200" dirty="0" err="1" smtClean="0"/>
              <a:t>DrugAbuse</a:t>
            </a:r>
            <a:r>
              <a:rPr lang="en-US" sz="1200" dirty="0" smtClean="0"/>
              <a:t>, 2016)</a:t>
            </a:r>
            <a:endParaRPr lang="en-US" sz="1200" dirty="0"/>
          </a:p>
        </p:txBody>
      </p:sp>
    </p:spTree>
    <p:extLst>
      <p:ext uri="{BB962C8B-B14F-4D97-AF65-F5344CB8AC3E}">
        <p14:creationId xmlns:p14="http://schemas.microsoft.com/office/powerpoint/2010/main" val="40264225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situations</a:t>
            </a:r>
            <a:endParaRPr lang="en-CA"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56586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bwMode="auto">
          <a:xfrm>
            <a:off x="457200" y="377850"/>
            <a:ext cx="8229600" cy="1250950"/>
          </a:xfrm>
        </p:spPr>
        <p:txBody>
          <a:bodyPr wrap="square" tIns="45720" bIns="45720" numCol="1" anchorCtr="0" compatLnSpc="1">
            <a:prstTxWarp prst="textNoShape">
              <a:avLst/>
            </a:prstTxWarp>
          </a:bodyPr>
          <a:lstStyle/>
          <a:p>
            <a:pPr>
              <a:defRPr/>
            </a:pPr>
            <a:r>
              <a:rPr lang="en-US" dirty="0" smtClean="0"/>
              <a:t>Stages of Withdrawal</a:t>
            </a:r>
          </a:p>
        </p:txBody>
      </p:sp>
      <p:sp>
        <p:nvSpPr>
          <p:cNvPr id="77827" name="Rectangle 3"/>
          <p:cNvSpPr>
            <a:spLocks noGrp="1"/>
          </p:cNvSpPr>
          <p:nvPr>
            <p:ph idx="1"/>
          </p:nvPr>
        </p:nvSpPr>
        <p:spPr>
          <a:xfrm>
            <a:off x="539552" y="1556792"/>
            <a:ext cx="8352928" cy="5301208"/>
          </a:xfrm>
        </p:spPr>
        <p:txBody>
          <a:bodyPr>
            <a:normAutofit lnSpcReduction="10000"/>
          </a:bodyPr>
          <a:lstStyle/>
          <a:p>
            <a:pPr marL="457200" indent="-457200">
              <a:buFont typeface="+mj-lt"/>
              <a:buAutoNum type="arabicPeriod"/>
            </a:pPr>
            <a:r>
              <a:rPr lang="en-US" altLang="en-US" dirty="0" smtClean="0"/>
              <a:t>Acute:</a:t>
            </a:r>
          </a:p>
          <a:p>
            <a:pPr lvl="1"/>
            <a:r>
              <a:rPr lang="en-US" altLang="en-US" dirty="0" smtClean="0"/>
              <a:t>People will often experience physical symptoms of withdrawal in the first stage, although this will depend on the drug &amp; the individual</a:t>
            </a:r>
          </a:p>
          <a:p>
            <a:pPr lvl="1"/>
            <a:r>
              <a:rPr lang="en-US" altLang="en-US" dirty="0" smtClean="0"/>
              <a:t>May last a few weeks maximum</a:t>
            </a:r>
          </a:p>
          <a:p>
            <a:pPr lvl="1">
              <a:buFont typeface="Wingdings" pitchFamily="2" charset="2"/>
              <a:buNone/>
            </a:pPr>
            <a:endParaRPr lang="en-US" altLang="en-US" sz="1200" dirty="0" smtClean="0"/>
          </a:p>
          <a:p>
            <a:pPr marL="457200" indent="-457200">
              <a:buFont typeface="+mj-lt"/>
              <a:buAutoNum type="arabicPeriod"/>
            </a:pPr>
            <a:r>
              <a:rPr lang="en-US" altLang="en-US" dirty="0" smtClean="0"/>
              <a:t>Post-Acute Withdrawal (PAWS):</a:t>
            </a:r>
          </a:p>
          <a:p>
            <a:pPr lvl="1"/>
            <a:r>
              <a:rPr lang="en-US" altLang="en-US" dirty="0" smtClean="0"/>
              <a:t>Fewer physical symptoms (if any at all), but more emotional and psychological symptoms</a:t>
            </a:r>
          </a:p>
          <a:p>
            <a:pPr lvl="1"/>
            <a:r>
              <a:rPr lang="en-US" altLang="en-US" dirty="0" smtClean="0"/>
              <a:t>Mood swings, low enthusiasm, anxiety, irritability </a:t>
            </a:r>
          </a:p>
          <a:p>
            <a:pPr lvl="1"/>
            <a:r>
              <a:rPr lang="en-US" altLang="en-US" dirty="0"/>
              <a:t>F</a:t>
            </a:r>
            <a:r>
              <a:rPr lang="en-US" altLang="en-US" dirty="0" smtClean="0"/>
              <a:t>atigue, variable energy, disturbed sleep </a:t>
            </a:r>
          </a:p>
          <a:p>
            <a:pPr lvl="1"/>
            <a:r>
              <a:rPr lang="en-US" altLang="en-US" dirty="0"/>
              <a:t>V</a:t>
            </a:r>
            <a:r>
              <a:rPr lang="en-US" altLang="en-US" dirty="0" smtClean="0"/>
              <a:t>ariable concentration </a:t>
            </a:r>
          </a:p>
          <a:p>
            <a:pPr lvl="1"/>
            <a:r>
              <a:rPr lang="en-CA" altLang="en-US" dirty="0" smtClean="0"/>
              <a:t>Cognitive </a:t>
            </a:r>
            <a:r>
              <a:rPr lang="en-CA" altLang="en-US" dirty="0"/>
              <a:t>impairment</a:t>
            </a:r>
          </a:p>
          <a:p>
            <a:pPr lvl="1"/>
            <a:r>
              <a:rPr lang="en-CA" altLang="en-US" dirty="0"/>
              <a:t>M</a:t>
            </a:r>
            <a:r>
              <a:rPr lang="en-CA" altLang="en-US" dirty="0" smtClean="0"/>
              <a:t>emory </a:t>
            </a:r>
            <a:r>
              <a:rPr lang="en-CA" altLang="en-US" dirty="0"/>
              <a:t>problems</a:t>
            </a:r>
          </a:p>
          <a:p>
            <a:pPr lvl="1"/>
            <a:r>
              <a:rPr lang="en-CA" altLang="en-US" dirty="0" smtClean="0"/>
              <a:t>Unable </a:t>
            </a:r>
            <a:r>
              <a:rPr lang="en-CA" altLang="en-US" dirty="0"/>
              <a:t>to recognize internal cues (esp. stress</a:t>
            </a:r>
            <a:r>
              <a:rPr lang="en-CA" altLang="en-US" dirty="0" smtClean="0"/>
              <a:t>)</a:t>
            </a:r>
          </a:p>
          <a:p>
            <a:pPr lvl="1"/>
            <a:r>
              <a:rPr lang="en-US" altLang="en-US" dirty="0" smtClean="0"/>
              <a:t>Periodic </a:t>
            </a:r>
            <a:r>
              <a:rPr lang="en-US" altLang="en-US" dirty="0"/>
              <a:t>episodes (no obvious trigger) for about 2 </a:t>
            </a:r>
            <a:r>
              <a:rPr lang="en-US" altLang="en-US" dirty="0" smtClean="0"/>
              <a:t>years</a:t>
            </a:r>
          </a:p>
          <a:p>
            <a:pPr>
              <a:buFont typeface="Wingdings 2" pitchFamily="18" charset="2"/>
              <a:buNone/>
            </a:pPr>
            <a:endParaRPr lang="en-US" altLang="en-US" dirty="0" smtClean="0"/>
          </a:p>
        </p:txBody>
      </p:sp>
    </p:spTree>
    <p:extLst>
      <p:ext uri="{BB962C8B-B14F-4D97-AF65-F5344CB8AC3E}">
        <p14:creationId xmlns:p14="http://schemas.microsoft.com/office/powerpoint/2010/main" val="9304152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p:nvPr>
        </p:nvSpPr>
        <p:spPr bwMode="auto">
          <a:xfrm>
            <a:off x="457200" y="377850"/>
            <a:ext cx="8229600" cy="1250950"/>
          </a:xfrm>
        </p:spPr>
        <p:txBody>
          <a:bodyPr wrap="square" tIns="45720" bIns="45720" numCol="1" anchorCtr="0" compatLnSpc="1">
            <a:prstTxWarp prst="textNoShape">
              <a:avLst/>
            </a:prstTxWarp>
          </a:bodyPr>
          <a:lstStyle/>
          <a:p>
            <a:pPr>
              <a:defRPr/>
            </a:pPr>
            <a:r>
              <a:rPr lang="en-US" dirty="0" smtClean="0"/>
              <a:t>Coping with Withdrawal</a:t>
            </a:r>
          </a:p>
        </p:txBody>
      </p:sp>
      <p:sp>
        <p:nvSpPr>
          <p:cNvPr id="77827" name="Rectangle 3"/>
          <p:cNvSpPr>
            <a:spLocks noGrp="1"/>
          </p:cNvSpPr>
          <p:nvPr>
            <p:ph idx="1"/>
          </p:nvPr>
        </p:nvSpPr>
        <p:spPr>
          <a:xfrm>
            <a:off x="539552" y="1556792"/>
            <a:ext cx="8208912" cy="5301208"/>
          </a:xfrm>
        </p:spPr>
        <p:txBody>
          <a:bodyPr>
            <a:normAutofit/>
          </a:bodyPr>
          <a:lstStyle/>
          <a:p>
            <a:r>
              <a:rPr lang="en-US" altLang="en-US" dirty="0" smtClean="0"/>
              <a:t>Have </a:t>
            </a:r>
            <a:r>
              <a:rPr lang="en-US" altLang="en-US" dirty="0"/>
              <a:t>a plan</a:t>
            </a:r>
          </a:p>
          <a:p>
            <a:r>
              <a:rPr lang="en-US" altLang="en-US" dirty="0"/>
              <a:t>Understand that this is not abnormal</a:t>
            </a:r>
          </a:p>
          <a:p>
            <a:r>
              <a:rPr lang="en-US" altLang="en-US" dirty="0"/>
              <a:t>Have a support system</a:t>
            </a:r>
          </a:p>
          <a:p>
            <a:r>
              <a:rPr lang="en-US" altLang="en-US" dirty="0"/>
              <a:t>Avoid high risk </a:t>
            </a:r>
            <a:r>
              <a:rPr lang="en-US" altLang="en-US" dirty="0" smtClean="0"/>
              <a:t>situations</a:t>
            </a:r>
          </a:p>
          <a:p>
            <a:pPr marL="0" indent="0">
              <a:buNone/>
            </a:pPr>
            <a:endParaRPr lang="en-US" altLang="en-US" dirty="0" smtClean="0"/>
          </a:p>
          <a:p>
            <a:r>
              <a:rPr lang="en-CA" altLang="en-US" dirty="0" smtClean="0"/>
              <a:t>Theses </a:t>
            </a:r>
            <a:r>
              <a:rPr lang="en-CA" altLang="en-US" dirty="0"/>
              <a:t>symptoms can feel so bad that they can trigger a </a:t>
            </a:r>
            <a:r>
              <a:rPr lang="en-CA" altLang="en-US" dirty="0" smtClean="0"/>
              <a:t>relapse for a person in recovery. </a:t>
            </a:r>
            <a:r>
              <a:rPr lang="en-US" altLang="en-US" dirty="0" smtClean="0"/>
              <a:t>It’s</a:t>
            </a:r>
            <a:r>
              <a:rPr lang="en-CA" altLang="en-US" dirty="0" smtClean="0"/>
              <a:t> </a:t>
            </a:r>
            <a:r>
              <a:rPr lang="en-CA" altLang="en-US" dirty="0"/>
              <a:t>important that </a:t>
            </a:r>
            <a:r>
              <a:rPr lang="en-CA" altLang="en-US" dirty="0" smtClean="0"/>
              <a:t>such individuals </a:t>
            </a:r>
            <a:r>
              <a:rPr lang="en-CA" altLang="en-US" dirty="0"/>
              <a:t>know </a:t>
            </a:r>
            <a:r>
              <a:rPr lang="en-CA" altLang="en-US" dirty="0" smtClean="0"/>
              <a:t>about the symptoms of withdrawal </a:t>
            </a:r>
            <a:r>
              <a:rPr lang="en-CA" altLang="en-US" dirty="0"/>
              <a:t>so that they are prepared and know that the symptoms are time </a:t>
            </a:r>
            <a:r>
              <a:rPr lang="en-CA" altLang="en-US" dirty="0" smtClean="0"/>
              <a:t>limited.</a:t>
            </a:r>
            <a:endParaRPr lang="en-CA" altLang="en-US" dirty="0"/>
          </a:p>
          <a:p>
            <a:endParaRPr lang="en-US" altLang="en-US" dirty="0"/>
          </a:p>
          <a:p>
            <a:pPr lvl="2"/>
            <a:endParaRPr lang="en-US" altLang="en-US" dirty="0" smtClean="0"/>
          </a:p>
          <a:p>
            <a:pPr lvl="1"/>
            <a:endParaRPr lang="en-US" altLang="en-US" dirty="0" smtClean="0"/>
          </a:p>
          <a:p>
            <a:pPr>
              <a:buFont typeface="Wingdings 2" pitchFamily="18" charset="2"/>
              <a:buNone/>
            </a:pPr>
            <a:endParaRPr lang="en-US" altLang="en-US" dirty="0" smtClean="0"/>
          </a:p>
        </p:txBody>
      </p:sp>
    </p:spTree>
    <p:extLst>
      <p:ext uri="{BB962C8B-B14F-4D97-AF65-F5344CB8AC3E}">
        <p14:creationId xmlns:p14="http://schemas.microsoft.com/office/powerpoint/2010/main" val="39054809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Emergency Situations of Drug Use</a:t>
            </a:r>
            <a:endParaRPr lang="en-US" sz="4000" dirty="0"/>
          </a:p>
        </p:txBody>
      </p:sp>
      <p:sp>
        <p:nvSpPr>
          <p:cNvPr id="3" name="Content Placeholder 2"/>
          <p:cNvSpPr>
            <a:spLocks noGrp="1"/>
          </p:cNvSpPr>
          <p:nvPr>
            <p:ph idx="1"/>
          </p:nvPr>
        </p:nvSpPr>
        <p:spPr>
          <a:xfrm>
            <a:off x="457200" y="1772816"/>
            <a:ext cx="8229600" cy="3789784"/>
          </a:xfrm>
        </p:spPr>
        <p:txBody>
          <a:bodyPr/>
          <a:lstStyle/>
          <a:p>
            <a:pPr marL="457200" indent="-457200">
              <a:buFont typeface="+mj-lt"/>
              <a:buAutoNum type="arabicPeriod"/>
            </a:pPr>
            <a:r>
              <a:rPr lang="en-US" dirty="0" smtClean="0"/>
              <a:t>Acute Intoxication from depressants &amp; opioids/narcotics</a:t>
            </a:r>
          </a:p>
          <a:p>
            <a:pPr marL="457200" indent="-457200">
              <a:buFont typeface="+mj-lt"/>
              <a:buAutoNum type="arabicPeriod"/>
            </a:pPr>
            <a:r>
              <a:rPr lang="en-US" dirty="0" smtClean="0"/>
              <a:t>Acute Intoxication from stimulants</a:t>
            </a:r>
          </a:p>
          <a:p>
            <a:pPr marL="457200" indent="-457200">
              <a:buFont typeface="+mj-lt"/>
              <a:buAutoNum type="arabicPeriod"/>
            </a:pPr>
            <a:r>
              <a:rPr lang="en-US" dirty="0" smtClean="0"/>
              <a:t>Acute Intoxication from hallucinogens</a:t>
            </a:r>
          </a:p>
          <a:p>
            <a:pPr marL="457200" indent="-457200">
              <a:buFont typeface="+mj-lt"/>
              <a:buAutoNum type="arabicPeriod"/>
            </a:pPr>
            <a:r>
              <a:rPr lang="en-US" dirty="0" smtClean="0"/>
              <a:t>Withdrawal from depressants</a:t>
            </a:r>
          </a:p>
          <a:p>
            <a:pPr marL="457200" indent="-457200">
              <a:buFont typeface="+mj-lt"/>
              <a:buAutoNum type="arabicPeriod"/>
            </a:pPr>
            <a:r>
              <a:rPr lang="en-US" dirty="0" smtClean="0"/>
              <a:t>A combination of any of the above </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Content Placeholder 2"/>
          <p:cNvSpPr txBox="1">
            <a:spLocks/>
          </p:cNvSpPr>
          <p:nvPr/>
        </p:nvSpPr>
        <p:spPr>
          <a:xfrm>
            <a:off x="1907704" y="4437112"/>
            <a:ext cx="6552728" cy="1600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buFont typeface="Wingdings 2" pitchFamily="18" charset="2"/>
              <a:buNone/>
            </a:pPr>
            <a:r>
              <a:rPr lang="en-US" sz="1600" dirty="0" smtClean="0"/>
              <a:t>                                                                   </a:t>
            </a:r>
          </a:p>
          <a:p>
            <a:pPr>
              <a:buFont typeface="Wingdings 2" pitchFamily="18" charset="2"/>
              <a:buNone/>
            </a:pPr>
            <a:r>
              <a:rPr lang="en-US" sz="1600" dirty="0" smtClean="0"/>
              <a:t>                   TWO DECISIONS TO MAKE:</a:t>
            </a:r>
          </a:p>
          <a:p>
            <a:pPr algn="ctr">
              <a:buFont typeface="Wingdings 2" pitchFamily="18" charset="2"/>
              <a:buNone/>
            </a:pPr>
            <a:endParaRPr lang="en-US" sz="1600" dirty="0" smtClean="0"/>
          </a:p>
          <a:p>
            <a:pPr algn="r">
              <a:buFont typeface="Wingdings 2" pitchFamily="18" charset="2"/>
              <a:buNone/>
            </a:pPr>
            <a:endParaRPr lang="en-US" sz="1600" dirty="0" smtClean="0"/>
          </a:p>
          <a:p>
            <a:pPr>
              <a:buFont typeface="Wingdings 2" pitchFamily="18" charset="2"/>
              <a:buNone/>
            </a:pPr>
            <a:r>
              <a:rPr lang="en-US" sz="1600" dirty="0" smtClean="0"/>
              <a:t>INTOXICATION OR              WHICH DRUG IS HAVING                                    </a:t>
            </a:r>
          </a:p>
          <a:p>
            <a:pPr>
              <a:buFont typeface="Wingdings 2" pitchFamily="18" charset="2"/>
              <a:buNone/>
            </a:pPr>
            <a:r>
              <a:rPr lang="en-US" sz="1600" dirty="0" smtClean="0"/>
              <a:t>    WITHDRAWAL              THE PREDOMINANT EFFECT</a:t>
            </a:r>
          </a:p>
          <a:p>
            <a:pPr algn="ctr">
              <a:buFont typeface="Wingdings 2" pitchFamily="18" charset="2"/>
              <a:buNone/>
            </a:pPr>
            <a:endParaRPr lang="en-US" sz="1600" dirty="0" smtClean="0"/>
          </a:p>
        </p:txBody>
      </p:sp>
      <p:sp>
        <p:nvSpPr>
          <p:cNvPr id="8" name="Rectangle 7"/>
          <p:cNvSpPr/>
          <p:nvPr/>
        </p:nvSpPr>
        <p:spPr>
          <a:xfrm>
            <a:off x="2771800" y="4941168"/>
            <a:ext cx="428917" cy="707886"/>
          </a:xfrm>
          <a:prstGeom prst="rect">
            <a:avLst/>
          </a:prstGeom>
          <a:noFill/>
        </p:spPr>
        <p:txBody>
          <a:bodyPr wrap="square" lIns="91440" tIns="45720" rIns="91440" bIns="45720">
            <a:spAutoFit/>
          </a:bodyPr>
          <a:lstStyle/>
          <a:p>
            <a:pPr algn="ctr"/>
            <a:r>
              <a:rPr lang="en-C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C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Rectangle 8"/>
          <p:cNvSpPr/>
          <p:nvPr/>
        </p:nvSpPr>
        <p:spPr>
          <a:xfrm>
            <a:off x="5511235" y="4953362"/>
            <a:ext cx="428917" cy="707886"/>
          </a:xfrm>
          <a:prstGeom prst="rect">
            <a:avLst/>
          </a:prstGeom>
          <a:noFill/>
        </p:spPr>
        <p:txBody>
          <a:bodyPr wrap="square" lIns="91440" tIns="45720" rIns="91440" bIns="45720">
            <a:spAutoFit/>
          </a:bodyPr>
          <a:lstStyle/>
          <a:p>
            <a:pPr algn="ctr"/>
            <a:r>
              <a:rPr lang="en-CA"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p>
        </p:txBody>
      </p:sp>
    </p:spTree>
    <p:extLst>
      <p:ext uri="{BB962C8B-B14F-4D97-AF65-F5344CB8AC3E}">
        <p14:creationId xmlns:p14="http://schemas.microsoft.com/office/powerpoint/2010/main" val="14279415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892480" cy="1428750"/>
          </a:xfrm>
        </p:spPr>
        <p:txBody>
          <a:bodyPr>
            <a:normAutofit/>
          </a:bodyPr>
          <a:lstStyle/>
          <a:p>
            <a:pPr fontAlgn="auto">
              <a:spcAft>
                <a:spcPts val="0"/>
              </a:spcAft>
              <a:defRPr/>
            </a:pPr>
            <a:r>
              <a:rPr lang="en-US" sz="3200" dirty="0" smtClean="0"/>
              <a:t>1.  Acute Intoxication from Depressants, Narcotics</a:t>
            </a:r>
            <a:endParaRPr lang="en-US" sz="3200" dirty="0"/>
          </a:p>
        </p:txBody>
      </p:sp>
      <p:sp>
        <p:nvSpPr>
          <p:cNvPr id="20482" name="Content Placeholder 2"/>
          <p:cNvSpPr>
            <a:spLocks noGrp="1"/>
          </p:cNvSpPr>
          <p:nvPr>
            <p:ph idx="1"/>
          </p:nvPr>
        </p:nvSpPr>
        <p:spPr>
          <a:xfrm>
            <a:off x="457200" y="1556792"/>
            <a:ext cx="8229600" cy="4920208"/>
          </a:xfrm>
        </p:spPr>
        <p:txBody>
          <a:bodyPr>
            <a:normAutofit lnSpcReduction="10000"/>
          </a:bodyPr>
          <a:lstStyle/>
          <a:p>
            <a:pPr marL="0" indent="0">
              <a:buNone/>
            </a:pPr>
            <a:r>
              <a:rPr lang="en-US" dirty="0" smtClean="0"/>
              <a:t>Emergencies associated with intoxication of these drugs all depress the central nervous system:</a:t>
            </a:r>
          </a:p>
          <a:p>
            <a:pPr marL="0" indent="0">
              <a:buNone/>
            </a:pPr>
            <a:endParaRPr lang="en-US" sz="900" dirty="0" smtClean="0"/>
          </a:p>
          <a:p>
            <a:r>
              <a:rPr lang="en-US" dirty="0" smtClean="0"/>
              <a:t>Depressed Consciousness - Hard to rouse them, can be serious condition  </a:t>
            </a:r>
            <a:endParaRPr lang="en-US" dirty="0"/>
          </a:p>
          <a:p>
            <a:r>
              <a:rPr lang="en-US" dirty="0" smtClean="0"/>
              <a:t>Aspiration </a:t>
            </a:r>
            <a:r>
              <a:rPr lang="en-US" dirty="0"/>
              <a:t>-</a:t>
            </a:r>
            <a:r>
              <a:rPr lang="en-US" dirty="0" smtClean="0"/>
              <a:t> </a:t>
            </a:r>
            <a:r>
              <a:rPr lang="en-US" dirty="0"/>
              <a:t>C</a:t>
            </a:r>
            <a:r>
              <a:rPr lang="en-US" dirty="0" smtClean="0"/>
              <a:t>an result in severe pneumonia and/or death</a:t>
            </a:r>
          </a:p>
          <a:p>
            <a:r>
              <a:rPr lang="en-US" dirty="0" smtClean="0"/>
              <a:t>Depressed breathing or heart rate</a:t>
            </a:r>
          </a:p>
          <a:p>
            <a:pPr marL="0" indent="0">
              <a:buNone/>
            </a:pPr>
            <a:endParaRPr lang="en-US" dirty="0" smtClean="0"/>
          </a:p>
          <a:p>
            <a:pPr marL="0" indent="0">
              <a:buNone/>
            </a:pPr>
            <a:r>
              <a:rPr lang="en-US" u="sng" dirty="0" smtClean="0"/>
              <a:t>What to Do:</a:t>
            </a:r>
            <a:endParaRPr lang="en-US" u="sng" dirty="0"/>
          </a:p>
          <a:p>
            <a:r>
              <a:rPr lang="en-US" dirty="0"/>
              <a:t>Monitor</a:t>
            </a:r>
          </a:p>
          <a:p>
            <a:r>
              <a:rPr lang="en-US" dirty="0" smtClean="0"/>
              <a:t>Put in </a:t>
            </a:r>
            <a:r>
              <a:rPr lang="en-US" dirty="0"/>
              <a:t>recovery position</a:t>
            </a:r>
          </a:p>
          <a:p>
            <a:r>
              <a:rPr lang="en-US" dirty="0"/>
              <a:t>Possible transfer to </a:t>
            </a:r>
            <a:r>
              <a:rPr lang="en-US" dirty="0" smtClean="0"/>
              <a:t>emergency</a:t>
            </a:r>
          </a:p>
          <a:p>
            <a:r>
              <a:rPr lang="en-US" dirty="0" smtClean="0">
                <a:solidFill>
                  <a:srgbClr val="000000"/>
                </a:solidFill>
              </a:rPr>
              <a:t>NARCAN administration </a:t>
            </a:r>
            <a:r>
              <a:rPr lang="en-US" dirty="0">
                <a:solidFill>
                  <a:srgbClr val="000000"/>
                </a:solidFill>
              </a:rPr>
              <a:t>if Opioids </a:t>
            </a:r>
            <a:r>
              <a:rPr lang="en-US" dirty="0" smtClean="0">
                <a:solidFill>
                  <a:srgbClr val="000000"/>
                </a:solidFill>
              </a:rPr>
              <a:t>Suspected</a:t>
            </a:r>
          </a:p>
          <a:p>
            <a:pPr marL="0" indent="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37606"/>
            <a:ext cx="2664296" cy="19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9680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t>2.  Acute Intoxication from Stimulants</a:t>
            </a:r>
          </a:p>
        </p:txBody>
      </p:sp>
      <p:sp>
        <p:nvSpPr>
          <p:cNvPr id="21506" name="Content Placeholder 2"/>
          <p:cNvSpPr>
            <a:spLocks noGrp="1"/>
          </p:cNvSpPr>
          <p:nvPr>
            <p:ph idx="1"/>
          </p:nvPr>
        </p:nvSpPr>
        <p:spPr>
          <a:xfrm>
            <a:off x="457200" y="1600200"/>
            <a:ext cx="8363272" cy="4876800"/>
          </a:xfrm>
        </p:spPr>
        <p:txBody>
          <a:bodyPr>
            <a:normAutofit fontScale="92500" lnSpcReduction="20000"/>
          </a:bodyPr>
          <a:lstStyle/>
          <a:p>
            <a:pPr marL="0" indent="0">
              <a:buNone/>
            </a:pPr>
            <a:r>
              <a:rPr lang="en-US" dirty="0" smtClean="0"/>
              <a:t>All stimulants speed up or increase the central nervous system. Both cocaine and amphetamines provide the same kind of emergencies:</a:t>
            </a:r>
          </a:p>
          <a:p>
            <a:pPr marL="0" indent="0">
              <a:buNone/>
            </a:pPr>
            <a:endParaRPr lang="en-US" sz="900" dirty="0" smtClean="0"/>
          </a:p>
          <a:p>
            <a:r>
              <a:rPr lang="en-US" dirty="0" smtClean="0"/>
              <a:t>Seizures - Most common</a:t>
            </a:r>
            <a:endParaRPr lang="en-US" dirty="0"/>
          </a:p>
          <a:p>
            <a:r>
              <a:rPr lang="en-US" dirty="0" smtClean="0"/>
              <a:t>Heart Attack and Stroke - People can be paralyzed or cognitively impaired because they had a stroke while using stimulants</a:t>
            </a:r>
          </a:p>
          <a:p>
            <a:r>
              <a:rPr lang="en-US" dirty="0" smtClean="0"/>
              <a:t>Cardiac Arrest - There is no correlation between the amount used or the experience of the user and when the arrest occurs</a:t>
            </a:r>
          </a:p>
          <a:p>
            <a:endParaRPr lang="en-US" dirty="0" smtClean="0"/>
          </a:p>
          <a:p>
            <a:pPr marL="0" indent="0">
              <a:buNone/>
            </a:pPr>
            <a:r>
              <a:rPr lang="en-US" u="sng" dirty="0" smtClean="0"/>
              <a:t>What to Do:</a:t>
            </a:r>
            <a:endParaRPr lang="en-US" u="sng" dirty="0"/>
          </a:p>
          <a:p>
            <a:r>
              <a:rPr lang="en-US" dirty="0"/>
              <a:t>Identify who is at </a:t>
            </a:r>
            <a:r>
              <a:rPr lang="en-US" dirty="0" smtClean="0"/>
              <a:t>risk</a:t>
            </a:r>
          </a:p>
          <a:p>
            <a:r>
              <a:rPr lang="en-US" dirty="0" smtClean="0"/>
              <a:t>History drug use is important</a:t>
            </a:r>
          </a:p>
          <a:p>
            <a:r>
              <a:rPr lang="en-US" dirty="0" smtClean="0"/>
              <a:t>Important </a:t>
            </a:r>
            <a:r>
              <a:rPr lang="en-US" dirty="0"/>
              <a:t>to know that no sub group is at higher risk for cardiac </a:t>
            </a:r>
            <a:r>
              <a:rPr lang="en-US" dirty="0" smtClean="0"/>
              <a:t>arrest.. </a:t>
            </a:r>
            <a:r>
              <a:rPr lang="en-US" b="1" dirty="0" smtClean="0"/>
              <a:t>everyone </a:t>
            </a:r>
            <a:r>
              <a:rPr lang="en-US" b="1" dirty="0"/>
              <a:t>who has recently used cocaine (within last 12 hours) is at </a:t>
            </a:r>
            <a:r>
              <a:rPr lang="en-US" b="1" dirty="0" smtClean="0"/>
              <a:t>risk</a:t>
            </a:r>
            <a:endParaRPr lang="en-US" dirty="0"/>
          </a:p>
        </p:txBody>
      </p:sp>
    </p:spTree>
    <p:extLst>
      <p:ext uri="{BB962C8B-B14F-4D97-AF65-F5344CB8AC3E}">
        <p14:creationId xmlns:p14="http://schemas.microsoft.com/office/powerpoint/2010/main" val="37310014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003232" cy="1163216"/>
          </a:xfrm>
        </p:spPr>
        <p:txBody>
          <a:bodyPr>
            <a:normAutofit/>
          </a:bodyPr>
          <a:lstStyle/>
          <a:p>
            <a:pPr fontAlgn="auto">
              <a:spcAft>
                <a:spcPts val="0"/>
              </a:spcAft>
              <a:defRPr/>
            </a:pPr>
            <a:r>
              <a:rPr lang="en-US" sz="3600" dirty="0" smtClean="0"/>
              <a:t>3.  Acute Intoxication from Hallucinogens</a:t>
            </a:r>
            <a:endParaRPr lang="en-US" sz="3600" dirty="0"/>
          </a:p>
        </p:txBody>
      </p:sp>
      <p:sp>
        <p:nvSpPr>
          <p:cNvPr id="22530" name="Content Placeholder 2"/>
          <p:cNvSpPr>
            <a:spLocks noGrp="1"/>
          </p:cNvSpPr>
          <p:nvPr>
            <p:ph idx="1"/>
          </p:nvPr>
        </p:nvSpPr>
        <p:spPr>
          <a:xfrm>
            <a:off x="457200" y="1700808"/>
            <a:ext cx="8229600" cy="4968552"/>
          </a:xfrm>
        </p:spPr>
        <p:txBody>
          <a:bodyPr>
            <a:normAutofit/>
          </a:bodyPr>
          <a:lstStyle/>
          <a:p>
            <a:r>
              <a:rPr lang="en-US" dirty="0" smtClean="0"/>
              <a:t>Psychosis - A condition in which the individual is not in touch with reality</a:t>
            </a:r>
          </a:p>
          <a:p>
            <a:r>
              <a:rPr lang="en-US" dirty="0" smtClean="0"/>
              <a:t>Individuals may not be in touch with who they are/who you are and are therefore be risk for harm </a:t>
            </a:r>
          </a:p>
          <a:p>
            <a:endParaRPr lang="en-US" dirty="0"/>
          </a:p>
          <a:p>
            <a:pPr marL="0" indent="0">
              <a:buNone/>
            </a:pPr>
            <a:r>
              <a:rPr lang="en-US" u="sng" dirty="0" smtClean="0"/>
              <a:t>What to Do:</a:t>
            </a:r>
          </a:p>
          <a:p>
            <a:r>
              <a:rPr lang="en-US" dirty="0"/>
              <a:t>Reassure as much as possible and transfer quickly to emergency (medical assessment and treatment)</a:t>
            </a:r>
          </a:p>
          <a:p>
            <a:r>
              <a:rPr lang="en-US" dirty="0"/>
              <a:t>Do not leave unattended</a:t>
            </a:r>
          </a:p>
          <a:p>
            <a:r>
              <a:rPr lang="en-US" dirty="0"/>
              <a:t>Provide privacy if possible for safety reasons and for protection of dignity</a:t>
            </a:r>
          </a:p>
          <a:p>
            <a:pPr marL="0" indent="0">
              <a:buNone/>
            </a:pPr>
            <a:endParaRPr lang="en-US" dirty="0" smtClean="0"/>
          </a:p>
        </p:txBody>
      </p:sp>
    </p:spTree>
    <p:extLst>
      <p:ext uri="{BB962C8B-B14F-4D97-AF65-F5344CB8AC3E}">
        <p14:creationId xmlns:p14="http://schemas.microsoft.com/office/powerpoint/2010/main" val="4091118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72090" y="4653136"/>
            <a:ext cx="2104642" cy="2204864"/>
          </a:xfrm>
          <a:prstGeom prst="rect">
            <a:avLst/>
          </a:prstGeom>
        </p:spPr>
      </p:pic>
      <p:sp>
        <p:nvSpPr>
          <p:cNvPr id="2" name="Title 1"/>
          <p:cNvSpPr>
            <a:spLocks noGrp="1"/>
          </p:cNvSpPr>
          <p:nvPr>
            <p:ph type="title"/>
          </p:nvPr>
        </p:nvSpPr>
        <p:spPr/>
        <p:txBody>
          <a:bodyPr/>
          <a:lstStyle/>
          <a:p>
            <a:r>
              <a:rPr lang="en-US" dirty="0" smtClean="0"/>
              <a:t>Who Defines “Addiction”</a:t>
            </a:r>
            <a:endParaRPr lang="en-US" dirty="0"/>
          </a:p>
        </p:txBody>
      </p:sp>
      <p:sp>
        <p:nvSpPr>
          <p:cNvPr id="3" name="Content Placeholder 2"/>
          <p:cNvSpPr>
            <a:spLocks noGrp="1"/>
          </p:cNvSpPr>
          <p:nvPr>
            <p:ph idx="1"/>
          </p:nvPr>
        </p:nvSpPr>
        <p:spPr/>
        <p:txBody>
          <a:bodyPr>
            <a:normAutofit/>
          </a:bodyPr>
          <a:lstStyle/>
          <a:p>
            <a:r>
              <a:rPr lang="en-US" dirty="0" smtClean="0"/>
              <a:t>“Addiction</a:t>
            </a:r>
            <a:r>
              <a:rPr lang="en-US" dirty="0"/>
              <a:t>” is </a:t>
            </a:r>
            <a:r>
              <a:rPr lang="en-US" u="sng" dirty="0"/>
              <a:t>not</a:t>
            </a:r>
            <a:r>
              <a:rPr lang="en-US" dirty="0"/>
              <a:t> considered a specific diagnosis in the fifth edition of The Diagnostic and Statistical </a:t>
            </a:r>
            <a:r>
              <a:rPr lang="en-US" dirty="0" smtClean="0"/>
              <a:t>Manual </a:t>
            </a:r>
            <a:r>
              <a:rPr lang="en-US" dirty="0"/>
              <a:t>of Mental Disorders (DSM-5</a:t>
            </a:r>
            <a:r>
              <a:rPr lang="en-US" dirty="0" smtClean="0"/>
              <a:t>)</a:t>
            </a:r>
          </a:p>
          <a:p>
            <a:endParaRPr lang="en-US" dirty="0"/>
          </a:p>
          <a:p>
            <a:r>
              <a:rPr lang="en-US" dirty="0"/>
              <a:t>The DSM-5 contains an “addictions and related disorders” </a:t>
            </a:r>
            <a:r>
              <a:rPr lang="en-US" dirty="0" smtClean="0"/>
              <a:t>category</a:t>
            </a:r>
          </a:p>
          <a:p>
            <a:pPr marL="0" indent="0">
              <a:buNone/>
            </a:pPr>
            <a:endParaRPr lang="en-US" dirty="0"/>
          </a:p>
          <a:p>
            <a:r>
              <a:rPr lang="en-US" dirty="0"/>
              <a:t>Substance-related disorders are classified in two groups: </a:t>
            </a:r>
          </a:p>
          <a:p>
            <a:pPr marL="731520" lvl="1" indent="-457200">
              <a:buFont typeface="+mj-lt"/>
              <a:buAutoNum type="arabicPeriod"/>
            </a:pPr>
            <a:r>
              <a:rPr lang="en-US" sz="2400" dirty="0" smtClean="0"/>
              <a:t>Substance </a:t>
            </a:r>
            <a:r>
              <a:rPr lang="en-US" sz="2400" dirty="0"/>
              <a:t>use disorders </a:t>
            </a:r>
            <a:endParaRPr lang="en-US" sz="2400" dirty="0" smtClean="0"/>
          </a:p>
          <a:p>
            <a:pPr marL="731520" lvl="1" indent="-457200">
              <a:buFont typeface="+mj-lt"/>
              <a:buAutoNum type="arabicPeriod"/>
            </a:pPr>
            <a:r>
              <a:rPr lang="en-US" sz="2400" dirty="0"/>
              <a:t>S</a:t>
            </a:r>
            <a:r>
              <a:rPr lang="en-US" sz="2400" dirty="0" smtClean="0"/>
              <a:t>ubstance</a:t>
            </a:r>
            <a:r>
              <a:rPr lang="en-US" sz="2400" dirty="0"/>
              <a:t>-induced disorders</a:t>
            </a:r>
          </a:p>
          <a:p>
            <a:endParaRPr lang="en-US" dirty="0" smtClean="0"/>
          </a:p>
        </p:txBody>
      </p:sp>
      <p:sp>
        <p:nvSpPr>
          <p:cNvPr id="5" name="TextBox 4"/>
          <p:cNvSpPr txBox="1"/>
          <p:nvPr/>
        </p:nvSpPr>
        <p:spPr>
          <a:xfrm>
            <a:off x="8133980" y="6581001"/>
            <a:ext cx="1010020" cy="276999"/>
          </a:xfrm>
          <a:prstGeom prst="rect">
            <a:avLst/>
          </a:prstGeom>
          <a:noFill/>
        </p:spPr>
        <p:txBody>
          <a:bodyPr wrap="none" rtlCol="0">
            <a:spAutoFit/>
          </a:bodyPr>
          <a:lstStyle/>
          <a:p>
            <a:r>
              <a:rPr lang="en-US" sz="1200" dirty="0" smtClean="0"/>
              <a:t>(APA, 2013)</a:t>
            </a:r>
            <a:endParaRPr lang="en-US" sz="1200" dirty="0"/>
          </a:p>
        </p:txBody>
      </p:sp>
    </p:spTree>
    <p:extLst>
      <p:ext uri="{BB962C8B-B14F-4D97-AF65-F5344CB8AC3E}">
        <p14:creationId xmlns:p14="http://schemas.microsoft.com/office/powerpoint/2010/main" val="8973106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352550"/>
          </a:xfrm>
        </p:spPr>
        <p:txBody>
          <a:bodyPr>
            <a:normAutofit/>
          </a:bodyPr>
          <a:lstStyle/>
          <a:p>
            <a:pPr fontAlgn="auto">
              <a:spcAft>
                <a:spcPts val="0"/>
              </a:spcAft>
              <a:defRPr/>
            </a:pPr>
            <a:r>
              <a:rPr lang="en-US" dirty="0" smtClean="0"/>
              <a:t>4. Withdrawal from Depressants</a:t>
            </a:r>
            <a:endParaRPr lang="en-US" dirty="0"/>
          </a:p>
        </p:txBody>
      </p:sp>
      <p:sp>
        <p:nvSpPr>
          <p:cNvPr id="3" name="Content Placeholder 2"/>
          <p:cNvSpPr>
            <a:spLocks noGrp="1"/>
          </p:cNvSpPr>
          <p:nvPr>
            <p:ph idx="1"/>
          </p:nvPr>
        </p:nvSpPr>
        <p:spPr>
          <a:xfrm>
            <a:off x="457200" y="1700808"/>
            <a:ext cx="8229600" cy="4776192"/>
          </a:xfrm>
        </p:spPr>
        <p:txBody>
          <a:bodyPr>
            <a:normAutofit fontScale="92500" lnSpcReduction="20000"/>
          </a:bodyPr>
          <a:lstStyle/>
          <a:p>
            <a:pPr marL="0" indent="0" fontAlgn="auto">
              <a:spcAft>
                <a:spcPts val="0"/>
              </a:spcAft>
              <a:buClr>
                <a:schemeClr val="accent3"/>
              </a:buClr>
              <a:buNone/>
              <a:defRPr/>
            </a:pPr>
            <a:r>
              <a:rPr lang="en-US" dirty="0" smtClean="0"/>
              <a:t>You need to assess level of withdrawal carefully. Withdrawal from narcotics is not dangerous unless mixed with other depressant drugs.</a:t>
            </a:r>
          </a:p>
          <a:p>
            <a:pPr marL="0" indent="0" fontAlgn="auto">
              <a:spcAft>
                <a:spcPts val="0"/>
              </a:spcAft>
              <a:buClr>
                <a:schemeClr val="accent3"/>
              </a:buClr>
              <a:buNone/>
              <a:defRPr/>
            </a:pPr>
            <a:endParaRPr lang="en-US" dirty="0" smtClean="0"/>
          </a:p>
          <a:p>
            <a:pPr>
              <a:buClr>
                <a:schemeClr val="accent3"/>
              </a:buClr>
              <a:defRPr/>
            </a:pPr>
            <a:r>
              <a:rPr lang="en-US" dirty="0" smtClean="0"/>
              <a:t>Disorientation / altered </a:t>
            </a:r>
            <a:r>
              <a:rPr lang="en-US" dirty="0"/>
              <a:t>c</a:t>
            </a:r>
            <a:r>
              <a:rPr lang="en-US" dirty="0" smtClean="0"/>
              <a:t>onsciousness</a:t>
            </a:r>
          </a:p>
          <a:p>
            <a:pPr>
              <a:buClr>
                <a:schemeClr val="accent3"/>
              </a:buClr>
              <a:defRPr/>
            </a:pPr>
            <a:r>
              <a:rPr lang="en-US" dirty="0" smtClean="0"/>
              <a:t>Hallucinations</a:t>
            </a:r>
            <a:endParaRPr lang="en-US" dirty="0"/>
          </a:p>
          <a:p>
            <a:pPr>
              <a:buClr>
                <a:schemeClr val="accent3"/>
              </a:buClr>
              <a:defRPr/>
            </a:pPr>
            <a:r>
              <a:rPr lang="en-US" dirty="0" smtClean="0"/>
              <a:t>Seizures </a:t>
            </a:r>
          </a:p>
          <a:p>
            <a:pPr>
              <a:buClr>
                <a:schemeClr val="accent3"/>
              </a:buClr>
              <a:defRPr/>
            </a:pPr>
            <a:r>
              <a:rPr lang="en-US" dirty="0" smtClean="0"/>
              <a:t>Chest pain </a:t>
            </a:r>
          </a:p>
          <a:p>
            <a:pPr>
              <a:buClr>
                <a:schemeClr val="accent3"/>
              </a:buClr>
              <a:defRPr/>
            </a:pPr>
            <a:r>
              <a:rPr lang="en-US" dirty="0" smtClean="0"/>
              <a:t>Psychosis</a:t>
            </a:r>
            <a:endParaRPr lang="en-US" dirty="0"/>
          </a:p>
          <a:p>
            <a:pPr>
              <a:buClr>
                <a:schemeClr val="accent3"/>
              </a:buClr>
              <a:defRPr/>
            </a:pPr>
            <a:r>
              <a:rPr lang="en-US" dirty="0" smtClean="0"/>
              <a:t>DT’s (delirium tremens)</a:t>
            </a:r>
          </a:p>
          <a:p>
            <a:pPr marL="274320" indent="-274320" fontAlgn="auto">
              <a:spcAft>
                <a:spcPts val="0"/>
              </a:spcAft>
              <a:buClr>
                <a:schemeClr val="accent3"/>
              </a:buClr>
              <a:buNone/>
              <a:defRPr/>
            </a:pPr>
            <a:endParaRPr lang="en-US" dirty="0" smtClean="0"/>
          </a:p>
          <a:p>
            <a:pPr marL="274320" indent="-274320" fontAlgn="auto">
              <a:spcAft>
                <a:spcPts val="0"/>
              </a:spcAft>
              <a:buClr>
                <a:schemeClr val="accent3"/>
              </a:buClr>
              <a:buNone/>
              <a:defRPr/>
            </a:pPr>
            <a:r>
              <a:rPr lang="en-US" u="sng" dirty="0" smtClean="0"/>
              <a:t>What to Do:</a:t>
            </a:r>
          </a:p>
          <a:p>
            <a:pPr>
              <a:buClr>
                <a:schemeClr val="accent3"/>
              </a:buClr>
              <a:defRPr/>
            </a:pPr>
            <a:r>
              <a:rPr lang="en-US" dirty="0"/>
              <a:t>P</a:t>
            </a:r>
            <a:r>
              <a:rPr lang="en-US" dirty="0" smtClean="0"/>
              <a:t>hysician support</a:t>
            </a:r>
          </a:p>
          <a:p>
            <a:pPr>
              <a:buClr>
                <a:schemeClr val="accent3"/>
              </a:buClr>
              <a:defRPr/>
            </a:pPr>
            <a:r>
              <a:rPr lang="en-US" dirty="0"/>
              <a:t>P</a:t>
            </a:r>
            <a:r>
              <a:rPr lang="en-US" dirty="0" smtClean="0"/>
              <a:t>ossible use of medication</a:t>
            </a:r>
          </a:p>
        </p:txBody>
      </p:sp>
    </p:spTree>
    <p:extLst>
      <p:ext uri="{BB962C8B-B14F-4D97-AF65-F5344CB8AC3E}">
        <p14:creationId xmlns:p14="http://schemas.microsoft.com/office/powerpoint/2010/main" val="30370440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risk of suicide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60396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risk of suicide – Research </a:t>
            </a:r>
            <a:endParaRPr lang="en-CA" dirty="0"/>
          </a:p>
        </p:txBody>
      </p:sp>
      <p:sp>
        <p:nvSpPr>
          <p:cNvPr id="3" name="Content Placeholder 2"/>
          <p:cNvSpPr>
            <a:spLocks noGrp="1"/>
          </p:cNvSpPr>
          <p:nvPr>
            <p:ph idx="1"/>
          </p:nvPr>
        </p:nvSpPr>
        <p:spPr/>
        <p:txBody>
          <a:bodyPr>
            <a:normAutofit lnSpcReduction="10000"/>
          </a:bodyPr>
          <a:lstStyle/>
          <a:p>
            <a:r>
              <a:rPr lang="en-CA" dirty="0" smtClean="0"/>
              <a:t>At risk for suicide: schizophrenia, bipolar/unipolar (depressive) disorders, anxiety disorders, alcohol and drug use and personality disorder (</a:t>
            </a:r>
            <a:r>
              <a:rPr lang="en-CA" dirty="0" err="1" smtClean="0"/>
              <a:t>Tidemalm</a:t>
            </a:r>
            <a:r>
              <a:rPr lang="en-CA" dirty="0"/>
              <a:t> </a:t>
            </a:r>
            <a:r>
              <a:rPr lang="en-CA" dirty="0" smtClean="0"/>
              <a:t>et.al., 2008)</a:t>
            </a:r>
          </a:p>
          <a:p>
            <a:r>
              <a:rPr lang="en-CA" dirty="0" smtClean="0"/>
              <a:t>People who use polysubstances more than people who use monosubstance, was found that they had more of a history of one or more suicidal attempts and self-mutilation (</a:t>
            </a:r>
            <a:r>
              <a:rPr lang="en-CA" dirty="0" err="1" smtClean="0"/>
              <a:t>Martinotti</a:t>
            </a:r>
            <a:r>
              <a:rPr lang="en-CA" dirty="0" smtClean="0"/>
              <a:t>, 2009) </a:t>
            </a:r>
          </a:p>
          <a:p>
            <a:r>
              <a:rPr lang="en-US" dirty="0"/>
              <a:t>Death by suicide within 3 months of discharge from hospital was common for people with personality disorders and rates of loss of contact with services were high. Nearly half (47%) of these discharges were unplanned (usually self-discharge). More likely to reveal suicidal ideas at last contact with mental health </a:t>
            </a:r>
            <a:r>
              <a:rPr lang="en-US" dirty="0" smtClean="0"/>
              <a:t>services (Hunt, 2006) </a:t>
            </a:r>
          </a:p>
          <a:p>
            <a:endParaRPr lang="en-CA" dirty="0"/>
          </a:p>
        </p:txBody>
      </p:sp>
    </p:spTree>
    <p:extLst>
      <p:ext uri="{BB962C8B-B14F-4D97-AF65-F5344CB8AC3E}">
        <p14:creationId xmlns:p14="http://schemas.microsoft.com/office/powerpoint/2010/main" val="682433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Increased risk of suicide – Research </a:t>
            </a:r>
            <a:r>
              <a:rPr lang="en-US" dirty="0" err="1" smtClean="0"/>
              <a:t>Con’t</a:t>
            </a:r>
            <a:endParaRPr lang="en-US" dirty="0"/>
          </a:p>
        </p:txBody>
      </p:sp>
      <p:sp>
        <p:nvSpPr>
          <p:cNvPr id="3" name="Content Placeholder 2"/>
          <p:cNvSpPr>
            <a:spLocks noGrp="1"/>
          </p:cNvSpPr>
          <p:nvPr>
            <p:ph idx="1"/>
          </p:nvPr>
        </p:nvSpPr>
        <p:spPr/>
        <p:txBody>
          <a:bodyPr/>
          <a:lstStyle/>
          <a:p>
            <a:r>
              <a:rPr lang="en-US" dirty="0"/>
              <a:t>Cases of suicide with drug dependence, alcohol dependence, personality disorder showed marked recent disengagement from services. Services were less likely to arrange follow-up appointments or attempt re-engagement with these patients. (Hunt, 2006) </a:t>
            </a:r>
            <a:endParaRPr lang="en-US" dirty="0" smtClean="0"/>
          </a:p>
          <a:p>
            <a:pPr marL="0" indent="0">
              <a:buNone/>
            </a:pPr>
            <a:endParaRPr lang="en-US" dirty="0"/>
          </a:p>
          <a:p>
            <a:r>
              <a:rPr lang="en-US" dirty="0"/>
              <a:t>Study done on patients with alcohol withdrawal found: rates of </a:t>
            </a:r>
            <a:r>
              <a:rPr lang="en-US" dirty="0" smtClean="0"/>
              <a:t>re-hospitalization </a:t>
            </a:r>
            <a:r>
              <a:rPr lang="en-US" dirty="0"/>
              <a:t>or death increased from 35% in patients without psychiatric comorbidity to 66% in patients with one psychiatric comorbidity and then to 78% with 2 or more psychiatric comorbidity. (Clark, 2013) </a:t>
            </a:r>
          </a:p>
          <a:p>
            <a:endParaRPr lang="en-US" dirty="0"/>
          </a:p>
        </p:txBody>
      </p:sp>
    </p:spTree>
    <p:extLst>
      <p:ext uri="{BB962C8B-B14F-4D97-AF65-F5344CB8AC3E}">
        <p14:creationId xmlns:p14="http://schemas.microsoft.com/office/powerpoint/2010/main" val="2698781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approaches</a:t>
            </a:r>
            <a:endParaRPr lang="en-CA"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53724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dirty="0" smtClean="0">
                <a:ea typeface="ＭＳ Ｐゴシック" pitchFamily="34" charset="-128"/>
              </a:rPr>
              <a:t>Brief Intervention</a:t>
            </a:r>
          </a:p>
        </p:txBody>
      </p:sp>
      <p:sp>
        <p:nvSpPr>
          <p:cNvPr id="129027" name="Content Placeholder 2"/>
          <p:cNvSpPr>
            <a:spLocks noGrp="1"/>
          </p:cNvSpPr>
          <p:nvPr>
            <p:ph idx="1"/>
          </p:nvPr>
        </p:nvSpPr>
        <p:spPr/>
        <p:txBody>
          <a:bodyPr>
            <a:normAutofit lnSpcReduction="10000"/>
          </a:bodyPr>
          <a:lstStyle/>
          <a:p>
            <a:pPr marL="0" indent="0" defTabSz="457200" eaLnBrk="1" hangingPunct="1">
              <a:lnSpc>
                <a:spcPct val="96000"/>
              </a:lnSpc>
              <a:spcBef>
                <a:spcPts val="575"/>
              </a:spcBef>
              <a:spcAft>
                <a:spcPts val="575"/>
              </a:spcAft>
              <a:buClr>
                <a:srgbClr val="000000"/>
              </a:buClr>
              <a:buFontTx/>
              <a:buNone/>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ＭＳ Ｐゴシック" pitchFamily="34" charset="-128"/>
              </a:rPr>
              <a:t>SBIRT components:</a:t>
            </a:r>
          </a:p>
          <a:p>
            <a:pPr marL="457200" indent="-457200" defTabSz="457200" eaLnBrk="1" hangingPunct="1">
              <a:lnSpc>
                <a:spcPct val="96000"/>
              </a:lnSpc>
              <a:spcBef>
                <a:spcPts val="575"/>
              </a:spcBef>
              <a:spcAft>
                <a:spcPts val="575"/>
              </a:spcAft>
              <a:buClr>
                <a:srgbClr val="000000"/>
              </a:buClr>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ＭＳ Ｐゴシック" pitchFamily="34" charset="-128"/>
              </a:rPr>
              <a:t>	</a:t>
            </a:r>
            <a:r>
              <a:rPr lang="en-US" b="1" dirty="0" smtClean="0">
                <a:solidFill>
                  <a:srgbClr val="000000"/>
                </a:solidFill>
                <a:ea typeface="ＭＳ Ｐゴシック" pitchFamily="34" charset="-128"/>
              </a:rPr>
              <a:t>Screening</a:t>
            </a:r>
            <a:r>
              <a:rPr lang="en-US" dirty="0" smtClean="0">
                <a:solidFill>
                  <a:srgbClr val="000000"/>
                </a:solidFill>
                <a:ea typeface="ＭＳ Ｐゴシック" pitchFamily="34" charset="-128"/>
              </a:rPr>
              <a:t> (routine or selective)</a:t>
            </a:r>
          </a:p>
          <a:p>
            <a:pPr marL="0" indent="0" defTabSz="457200" eaLnBrk="1" hangingPunct="1">
              <a:lnSpc>
                <a:spcPct val="96000"/>
              </a:lnSpc>
              <a:spcBef>
                <a:spcPts val="575"/>
              </a:spcBef>
              <a:spcAft>
                <a:spcPts val="575"/>
              </a:spcAft>
              <a:buClr>
                <a:srgbClr val="000000"/>
              </a:buClr>
              <a:buFontTx/>
              <a:buAutoNum type="arabicPeriod"/>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ＭＳ Ｐゴシック" pitchFamily="34" charset="-128"/>
              </a:rPr>
              <a:t>	</a:t>
            </a:r>
            <a:r>
              <a:rPr lang="en-US" b="1" dirty="0" smtClean="0">
                <a:solidFill>
                  <a:srgbClr val="000000"/>
                </a:solidFill>
                <a:ea typeface="ＭＳ Ｐゴシック" pitchFamily="34" charset="-128"/>
              </a:rPr>
              <a:t>Brief </a:t>
            </a:r>
            <a:r>
              <a:rPr lang="en-CA" b="1" dirty="0" smtClean="0">
                <a:solidFill>
                  <a:srgbClr val="000000"/>
                </a:solidFill>
                <a:ea typeface="ＭＳ Ｐゴシック" pitchFamily="34" charset="-128"/>
              </a:rPr>
              <a:t>I</a:t>
            </a:r>
            <a:r>
              <a:rPr lang="en-US" b="1" dirty="0" smtClean="0">
                <a:solidFill>
                  <a:srgbClr val="000000"/>
                </a:solidFill>
                <a:ea typeface="ＭＳ Ｐゴシック" pitchFamily="34" charset="-128"/>
              </a:rPr>
              <a:t>ntervention </a:t>
            </a:r>
            <a:r>
              <a:rPr lang="en-US" dirty="0" smtClean="0">
                <a:solidFill>
                  <a:srgbClr val="000000"/>
                </a:solidFill>
                <a:ea typeface="ＭＳ Ｐゴシック" pitchFamily="34" charset="-128"/>
              </a:rPr>
              <a:t>(very brief; focusing on motivation)</a:t>
            </a:r>
          </a:p>
          <a:p>
            <a:pPr marL="0" indent="0" defTabSz="457200" eaLnBrk="1" hangingPunct="1">
              <a:lnSpc>
                <a:spcPct val="96000"/>
              </a:lnSpc>
              <a:spcBef>
                <a:spcPts val="575"/>
              </a:spcBef>
              <a:spcAft>
                <a:spcPts val="575"/>
              </a:spcAft>
              <a:buClr>
                <a:srgbClr val="000000"/>
              </a:buClr>
              <a:buFontTx/>
              <a:buAutoNum type="arabicPeriod"/>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rgbClr val="000000"/>
                </a:solidFill>
                <a:ea typeface="ＭＳ Ｐゴシック" pitchFamily="34" charset="-128"/>
              </a:rPr>
              <a:t>	</a:t>
            </a:r>
            <a:r>
              <a:rPr lang="en-US" b="1" dirty="0" smtClean="0">
                <a:solidFill>
                  <a:srgbClr val="000000"/>
                </a:solidFill>
                <a:ea typeface="ＭＳ Ｐゴシック" pitchFamily="34" charset="-128"/>
              </a:rPr>
              <a:t>Referral</a:t>
            </a:r>
            <a:r>
              <a:rPr lang="en-US" dirty="0" smtClean="0">
                <a:solidFill>
                  <a:srgbClr val="000000"/>
                </a:solidFill>
                <a:ea typeface="ＭＳ Ｐゴシック" pitchFamily="34" charset="-128"/>
              </a:rPr>
              <a:t> to specialized </a:t>
            </a:r>
            <a:r>
              <a:rPr lang="en-US" b="1" dirty="0" smtClean="0">
                <a:solidFill>
                  <a:srgbClr val="000000"/>
                </a:solidFill>
                <a:ea typeface="ＭＳ Ｐゴシック" pitchFamily="34" charset="-128"/>
              </a:rPr>
              <a:t>Treatment </a:t>
            </a:r>
            <a:r>
              <a:rPr lang="en-US" dirty="0" smtClean="0">
                <a:solidFill>
                  <a:srgbClr val="000000"/>
                </a:solidFill>
                <a:ea typeface="ＭＳ Ｐゴシック" pitchFamily="34" charset="-128"/>
              </a:rPr>
              <a:t>(as needed)</a:t>
            </a:r>
          </a:p>
          <a:p>
            <a:pPr marL="0" indent="0" defTabSz="457200" eaLnBrk="1" hangingPunct="1">
              <a:lnSpc>
                <a:spcPct val="96000"/>
              </a:lnSpc>
              <a:spcBef>
                <a:spcPts val="575"/>
              </a:spcBef>
              <a:spcAft>
                <a:spcPts val="575"/>
              </a:spcAft>
              <a:buClr>
                <a:srgbClr val="000000"/>
              </a:buClr>
              <a:buFontTx/>
              <a:buAutoNum type="arabicPeriod"/>
              <a:tabLst>
                <a:tab pos="723900" algn="l"/>
                <a:tab pos="1447800" algn="l"/>
                <a:tab pos="2171700" algn="l"/>
                <a:tab pos="2895600" algn="l"/>
                <a:tab pos="3619500" algn="l"/>
                <a:tab pos="4343400" algn="l"/>
                <a:tab pos="5067300" algn="l"/>
                <a:tab pos="5791200" algn="l"/>
                <a:tab pos="6515100" algn="l"/>
                <a:tab pos="7239000" algn="l"/>
              </a:tabLst>
            </a:pPr>
            <a:endParaRPr lang="en-US" dirty="0">
              <a:solidFill>
                <a:srgbClr val="000000"/>
              </a:solidFill>
              <a:ea typeface="ＭＳ Ｐゴシック" pitchFamily="34" charset="-128"/>
            </a:endParaRPr>
          </a:p>
          <a:p>
            <a:pPr marL="0" indent="0" defTabSz="457200">
              <a:lnSpc>
                <a:spcPct val="96000"/>
              </a:lnSpc>
              <a:spcBef>
                <a:spcPts val="575"/>
              </a:spcBef>
              <a:spcAft>
                <a:spcPts val="575"/>
              </a:spcAft>
              <a:buClr>
                <a:srgbClr val="000000"/>
              </a:buClr>
              <a:buNone/>
              <a:tabLst>
                <a:tab pos="723900" algn="l"/>
                <a:tab pos="1447800" algn="l"/>
                <a:tab pos="2171700" algn="l"/>
                <a:tab pos="2895600" algn="l"/>
                <a:tab pos="3619500" algn="l"/>
                <a:tab pos="4343400" algn="l"/>
                <a:tab pos="5067300" algn="l"/>
                <a:tab pos="5791200" algn="l"/>
                <a:tab pos="6515100" algn="l"/>
                <a:tab pos="7239000" algn="l"/>
              </a:tabLst>
            </a:pPr>
            <a:r>
              <a:rPr lang="en-US" dirty="0">
                <a:solidFill>
                  <a:srgbClr val="000000"/>
                </a:solidFill>
                <a:ea typeface="ＭＳ Ｐゴシック" pitchFamily="34" charset="-128"/>
              </a:rPr>
              <a:t>E</a:t>
            </a:r>
            <a:r>
              <a:rPr lang="en-US" dirty="0" smtClean="0">
                <a:solidFill>
                  <a:srgbClr val="000000"/>
                </a:solidFill>
                <a:ea typeface="ＭＳ Ｐゴシック" pitchFamily="34" charset="-128"/>
              </a:rPr>
              <a:t>vidence </a:t>
            </a:r>
            <a:r>
              <a:rPr lang="en-US" dirty="0">
                <a:solidFill>
                  <a:srgbClr val="000000"/>
                </a:solidFill>
                <a:ea typeface="ＭＳ Ｐゴシック" pitchFamily="34" charset="-128"/>
              </a:rPr>
              <a:t>suggests that BI can be efficacious and cost-effective in reducing risks and harms among adult patients with non-dependent risky patterns of </a:t>
            </a:r>
            <a:r>
              <a:rPr lang="en-US" dirty="0" smtClean="0">
                <a:solidFill>
                  <a:srgbClr val="000000"/>
                </a:solidFill>
                <a:ea typeface="ＭＳ Ｐゴシック" pitchFamily="34" charset="-128"/>
              </a:rPr>
              <a:t>alcohol use</a:t>
            </a:r>
            <a:endParaRPr lang="en-US" dirty="0">
              <a:solidFill>
                <a:srgbClr val="000000"/>
              </a:solidFill>
              <a:ea typeface="ＭＳ Ｐゴシック" pitchFamily="34" charset="-128"/>
            </a:endParaRPr>
          </a:p>
          <a:p>
            <a:pPr marL="0" indent="0" defTabSz="457200" eaLnBrk="1" hangingPunct="1">
              <a:lnSpc>
                <a:spcPct val="96000"/>
              </a:lnSpc>
              <a:spcBef>
                <a:spcPts val="575"/>
              </a:spcBef>
              <a:spcAft>
                <a:spcPts val="575"/>
              </a:spcAft>
              <a:buClr>
                <a:srgbClr val="000000"/>
              </a:buClr>
              <a:buNone/>
              <a:tabLst>
                <a:tab pos="723900" algn="l"/>
                <a:tab pos="1447800" algn="l"/>
                <a:tab pos="2171700" algn="l"/>
                <a:tab pos="2895600" algn="l"/>
                <a:tab pos="3619500" algn="l"/>
                <a:tab pos="4343400" algn="l"/>
                <a:tab pos="5067300" algn="l"/>
                <a:tab pos="5791200" algn="l"/>
                <a:tab pos="6515100" algn="l"/>
                <a:tab pos="7239000" algn="l"/>
              </a:tabLst>
            </a:pPr>
            <a:endParaRPr lang="en-US" sz="2000" dirty="0" smtClean="0">
              <a:solidFill>
                <a:srgbClr val="000000"/>
              </a:solidFill>
              <a:ea typeface="ＭＳ Ｐゴシック" pitchFamily="34" charset="-128"/>
            </a:endParaRPr>
          </a:p>
          <a:p>
            <a:pPr marL="0" indent="0" defTabSz="457200" eaLnBrk="1" hangingPunct="1">
              <a:lnSpc>
                <a:spcPct val="96000"/>
              </a:lnSpc>
              <a:spcBef>
                <a:spcPts val="575"/>
              </a:spcBef>
              <a:spcAft>
                <a:spcPts val="575"/>
              </a:spcAft>
              <a:buClr>
                <a:srgbClr val="000000"/>
              </a:buClr>
              <a:buNone/>
              <a:tabLst>
                <a:tab pos="723900" algn="l"/>
                <a:tab pos="1447800" algn="l"/>
                <a:tab pos="2171700" algn="l"/>
                <a:tab pos="2895600" algn="l"/>
                <a:tab pos="3619500" algn="l"/>
                <a:tab pos="4343400" algn="l"/>
                <a:tab pos="5067300" algn="l"/>
                <a:tab pos="5791200" algn="l"/>
                <a:tab pos="6515100" algn="l"/>
                <a:tab pos="7239000" algn="l"/>
              </a:tabLst>
            </a:pPr>
            <a:endParaRPr lang="en-US" sz="2000" dirty="0" smtClean="0">
              <a:solidFill>
                <a:srgbClr val="000000"/>
              </a:solidFill>
              <a:ea typeface="ＭＳ Ｐゴシック" pitchFamily="34" charset="-128"/>
            </a:endParaRPr>
          </a:p>
          <a:p>
            <a:pPr marL="0" indent="0" defTabSz="457200">
              <a:spcBef>
                <a:spcPts val="700"/>
              </a:spcBef>
              <a:spcAft>
                <a:spcPts val="1425"/>
              </a:spcAft>
              <a:buClr>
                <a:srgbClr val="000000"/>
              </a:buClr>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en-US" sz="2000" dirty="0" smtClean="0">
                <a:solidFill>
                  <a:srgbClr val="000000"/>
                </a:solidFill>
                <a:ea typeface="ＭＳ Ｐゴシック" pitchFamily="34" charset="-128"/>
              </a:rPr>
              <a:t>				</a:t>
            </a:r>
            <a:r>
              <a:rPr lang="en-US" sz="2000" dirty="0" smtClean="0">
                <a:solidFill>
                  <a:srgbClr val="000000"/>
                </a:solidFill>
                <a:latin typeface="Tw Cen MT" pitchFamily="34" charset="0"/>
                <a:ea typeface="ＭＳ Ｐゴシック" pitchFamily="34" charset="-128"/>
              </a:rPr>
              <a:t>			</a:t>
            </a:r>
            <a:endParaRPr lang="en-US" sz="600" dirty="0" smtClean="0">
              <a:solidFill>
                <a:srgbClr val="000000"/>
              </a:solidFill>
              <a:latin typeface="Tw Cen MT" pitchFamily="34" charset="0"/>
              <a:ea typeface="ＭＳ Ｐゴシック" pitchFamily="34" charset="-128"/>
            </a:endParaRPr>
          </a:p>
          <a:p>
            <a:pPr marL="0" indent="0" defTabSz="457200" eaLnBrk="1" hangingPunct="1">
              <a:lnSpc>
                <a:spcPct val="96000"/>
              </a:lnSpc>
              <a:spcBef>
                <a:spcPts val="575"/>
              </a:spcBef>
              <a:spcAft>
                <a:spcPts val="575"/>
              </a:spcAft>
              <a:buClr>
                <a:srgbClr val="000000"/>
              </a:buClr>
              <a:buFontTx/>
              <a:buAutoNum type="arabicPeriod"/>
              <a:tabLst>
                <a:tab pos="723900" algn="l"/>
                <a:tab pos="1447800" algn="l"/>
                <a:tab pos="2171700" algn="l"/>
                <a:tab pos="2895600" algn="l"/>
                <a:tab pos="3619500" algn="l"/>
                <a:tab pos="4343400" algn="l"/>
                <a:tab pos="5067300" algn="l"/>
                <a:tab pos="5791200" algn="l"/>
                <a:tab pos="6515100" algn="l"/>
                <a:tab pos="7239000" algn="l"/>
              </a:tabLst>
            </a:pPr>
            <a:endParaRPr lang="en-US" sz="2000" dirty="0" smtClean="0">
              <a:solidFill>
                <a:srgbClr val="000000"/>
              </a:solidFill>
              <a:ea typeface="ＭＳ Ｐゴシック" pitchFamily="34" charset="-128"/>
            </a:endParaRPr>
          </a:p>
          <a:p>
            <a:pPr marL="0" indent="0" defTabSz="457200">
              <a:tabLst>
                <a:tab pos="723900" algn="l"/>
                <a:tab pos="1447800" algn="l"/>
                <a:tab pos="2171700" algn="l"/>
                <a:tab pos="2895600" algn="l"/>
                <a:tab pos="3619500" algn="l"/>
                <a:tab pos="4343400" algn="l"/>
                <a:tab pos="5067300" algn="l"/>
                <a:tab pos="5791200" algn="l"/>
                <a:tab pos="6515100" algn="l"/>
                <a:tab pos="7239000" algn="l"/>
              </a:tabLst>
            </a:pPr>
            <a:endParaRPr lang="en-US" dirty="0" smtClean="0">
              <a:ea typeface="ＭＳ Ｐゴシック" pitchFamily="34" charset="-128"/>
            </a:endParaRPr>
          </a:p>
        </p:txBody>
      </p:sp>
      <p:sp>
        <p:nvSpPr>
          <p:cNvPr id="129028" name="Slide Number Placeholder 3"/>
          <p:cNvSpPr>
            <a:spLocks noGrp="1"/>
          </p:cNvSpPr>
          <p:nvPr>
            <p:ph type="sldNum" sz="quarter" idx="12"/>
          </p:nvPr>
        </p:nvSpPr>
        <p:spPr>
          <a:noFill/>
        </p:spPr>
        <p:txBody>
          <a:bodyPr/>
          <a:lstStyle/>
          <a:p>
            <a:fld id="{ACF904EF-C5B4-44A1-9208-31E1BD8F0844}" type="slidenum">
              <a:rPr lang="en-US" smtClean="0">
                <a:solidFill>
                  <a:srgbClr val="A6A6A6"/>
                </a:solidFill>
                <a:ea typeface="ＭＳ Ｐゴシック" pitchFamily="34" charset="-128"/>
              </a:rPr>
              <a:pPr/>
              <a:t>95</a:t>
            </a:fld>
            <a:endParaRPr lang="en-US" dirty="0" smtClean="0">
              <a:solidFill>
                <a:srgbClr val="A6A6A6"/>
              </a:solidFill>
              <a:ea typeface="ＭＳ Ｐゴシック" pitchFamily="34" charset="-128"/>
            </a:endParaRPr>
          </a:p>
        </p:txBody>
      </p:sp>
    </p:spTree>
    <p:custDataLst>
      <p:tags r:id="rId1"/>
    </p:custDataLst>
    <p:extLst>
      <p:ext uri="{BB962C8B-B14F-4D97-AF65-F5344CB8AC3E}">
        <p14:creationId xmlns:p14="http://schemas.microsoft.com/office/powerpoint/2010/main" val="5509857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normAutofit/>
          </a:bodyPr>
          <a:lstStyle/>
          <a:p>
            <a:r>
              <a:rPr lang="en-CA" dirty="0" smtClean="0"/>
              <a:t>Components of Brief Interventions</a:t>
            </a:r>
          </a:p>
        </p:txBody>
      </p:sp>
      <p:sp>
        <p:nvSpPr>
          <p:cNvPr id="130051" name="Content Placeholder 2"/>
          <p:cNvSpPr>
            <a:spLocks noGrp="1"/>
          </p:cNvSpPr>
          <p:nvPr>
            <p:ph idx="1"/>
          </p:nvPr>
        </p:nvSpPr>
        <p:spPr/>
        <p:txBody>
          <a:bodyPr/>
          <a:lstStyle/>
          <a:p>
            <a:pPr marL="0" indent="0">
              <a:buNone/>
            </a:pPr>
            <a:r>
              <a:rPr lang="en-CA" sz="2800" u="sng" dirty="0" smtClean="0"/>
              <a:t>F.R.A.M.E.S.</a:t>
            </a:r>
            <a:endParaRPr lang="en-CA" sz="2800" b="1" u="sng" dirty="0" smtClean="0"/>
          </a:p>
          <a:p>
            <a:r>
              <a:rPr lang="en-CA" sz="2800" b="1" dirty="0" smtClean="0"/>
              <a:t>F</a:t>
            </a:r>
            <a:r>
              <a:rPr lang="en-CA" sz="2800" dirty="0" smtClean="0"/>
              <a:t>eedback</a:t>
            </a:r>
          </a:p>
          <a:p>
            <a:r>
              <a:rPr lang="en-CA" sz="2800" b="1" dirty="0" smtClean="0"/>
              <a:t>R</a:t>
            </a:r>
            <a:r>
              <a:rPr lang="en-CA" sz="2800" dirty="0" smtClean="0"/>
              <a:t>esponsibility for change and use</a:t>
            </a:r>
          </a:p>
          <a:p>
            <a:r>
              <a:rPr lang="en-CA" sz="2800" b="1" dirty="0" smtClean="0"/>
              <a:t>A</a:t>
            </a:r>
            <a:r>
              <a:rPr lang="en-CA" sz="2800" dirty="0" smtClean="0"/>
              <a:t>dvice to cut down or stop</a:t>
            </a:r>
          </a:p>
          <a:p>
            <a:r>
              <a:rPr lang="en-CA" sz="2800" b="1" dirty="0" smtClean="0"/>
              <a:t>M</a:t>
            </a:r>
            <a:r>
              <a:rPr lang="en-CA" sz="2800" dirty="0" smtClean="0"/>
              <a:t>enu of treatment options</a:t>
            </a:r>
          </a:p>
          <a:p>
            <a:r>
              <a:rPr lang="en-CA" sz="2800" b="1" dirty="0" smtClean="0"/>
              <a:t>E</a:t>
            </a:r>
            <a:r>
              <a:rPr lang="en-CA" sz="2800" dirty="0" smtClean="0"/>
              <a:t>mpathy is the “glue” of the intervention</a:t>
            </a:r>
          </a:p>
          <a:p>
            <a:r>
              <a:rPr lang="en-CA" sz="2800" b="1" dirty="0" smtClean="0"/>
              <a:t>S</a:t>
            </a:r>
            <a:r>
              <a:rPr lang="en-CA" sz="2800" dirty="0" smtClean="0"/>
              <a:t>upport Self-efficacy</a:t>
            </a:r>
          </a:p>
        </p:txBody>
      </p:sp>
      <p:sp>
        <p:nvSpPr>
          <p:cNvPr id="4" name="TextBox 3"/>
          <p:cNvSpPr txBox="1"/>
          <p:nvPr/>
        </p:nvSpPr>
        <p:spPr>
          <a:xfrm>
            <a:off x="7020273" y="6335652"/>
            <a:ext cx="2113830" cy="523220"/>
          </a:xfrm>
          <a:prstGeom prst="rect">
            <a:avLst/>
          </a:prstGeom>
          <a:noFill/>
        </p:spPr>
        <p:txBody>
          <a:bodyPr wrap="square" rtlCol="0">
            <a:spAutoFit/>
          </a:bodyPr>
          <a:lstStyle/>
          <a:p>
            <a:r>
              <a:rPr lang="en-CA" sz="1400" dirty="0"/>
              <a:t>Miller &amp; </a:t>
            </a:r>
            <a:r>
              <a:rPr lang="en-CA" sz="1400" dirty="0" smtClean="0"/>
              <a:t>Sanchez , 1994</a:t>
            </a:r>
            <a:endParaRPr lang="en-CA" sz="1400" dirty="0"/>
          </a:p>
          <a:p>
            <a:endParaRPr lang="en-US" sz="1400" dirty="0"/>
          </a:p>
        </p:txBody>
      </p:sp>
    </p:spTree>
    <p:extLst>
      <p:ext uri="{BB962C8B-B14F-4D97-AF65-F5344CB8AC3E}">
        <p14:creationId xmlns:p14="http://schemas.microsoft.com/office/powerpoint/2010/main" val="14548163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11593</TotalTime>
  <Words>5772</Words>
  <Application>Microsoft Office PowerPoint</Application>
  <PresentationFormat>On-screen Show (4:3)</PresentationFormat>
  <Paragraphs>902</Paragraphs>
  <Slides>96</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ＭＳ Ｐゴシック</vt:lpstr>
      <vt:lpstr>Arial</vt:lpstr>
      <vt:lpstr>Calibri</vt:lpstr>
      <vt:lpstr>Corbel</vt:lpstr>
      <vt:lpstr>Times</vt:lpstr>
      <vt:lpstr>Times New Roman</vt:lpstr>
      <vt:lpstr>Tw Cen MT</vt:lpstr>
      <vt:lpstr>Wingdings</vt:lpstr>
      <vt:lpstr>Wingdings 2</vt:lpstr>
      <vt:lpstr>Clarity</vt:lpstr>
      <vt:lpstr>Substance use, abuse &amp; Addiction</vt:lpstr>
      <vt:lpstr>Goals of this Module</vt:lpstr>
      <vt:lpstr>Agenda</vt:lpstr>
      <vt:lpstr> definitions</vt:lpstr>
      <vt:lpstr>PowerPoint Presentation</vt:lpstr>
      <vt:lpstr>PowerPoint Presentation</vt:lpstr>
      <vt:lpstr>  “Addiction” DSM - 5</vt:lpstr>
      <vt:lpstr>10 Most Important Things to know about Addiction</vt:lpstr>
      <vt:lpstr>Who Defines “Addiction”</vt:lpstr>
      <vt:lpstr>Substance Use Disorders</vt:lpstr>
      <vt:lpstr>PowerPoint Presentation</vt:lpstr>
      <vt:lpstr>Substance Induced Disorders</vt:lpstr>
      <vt:lpstr>DSM-4 vs DSM-5 Changes in Addiction</vt:lpstr>
      <vt:lpstr>NEW to DSM-5: Gambling Disorder</vt:lpstr>
      <vt:lpstr>What Causes Addiction?</vt:lpstr>
      <vt:lpstr>Continuum of  Substance Use   *SUD= Substance Use Disorder</vt:lpstr>
      <vt:lpstr>Continuum of Substance Use</vt:lpstr>
      <vt:lpstr>  Addiction &amp; Mental health</vt:lpstr>
      <vt:lpstr>Concurrent Disorders (CD)</vt:lpstr>
      <vt:lpstr>Why It’s Important to Treat</vt:lpstr>
      <vt:lpstr>Intro to Concurrent Disorders</vt:lpstr>
      <vt:lpstr>Prevalence of CD in…</vt:lpstr>
      <vt:lpstr>Demographic Correlates</vt:lpstr>
      <vt:lpstr>Using Substances to Self Medicate</vt:lpstr>
      <vt:lpstr>Relationship Between Addictions &amp; Mental Health</vt:lpstr>
      <vt:lpstr>Relationship Between Addictions &amp; Mental Health Con’t</vt:lpstr>
      <vt:lpstr>Concurrent Disorders: High Mental Health &amp; High Substance Use</vt:lpstr>
      <vt:lpstr>Substances</vt:lpstr>
      <vt:lpstr>What makes substances addictive? </vt:lpstr>
      <vt:lpstr>Substances of Abuse</vt:lpstr>
      <vt:lpstr>Stimulants </vt:lpstr>
      <vt:lpstr>Category: Stimulants</vt:lpstr>
      <vt:lpstr>Category: Stimulants</vt:lpstr>
      <vt:lpstr>Stimulant: Caffeine </vt:lpstr>
      <vt:lpstr>Stimulant: Crystal Methamphetamine</vt:lpstr>
      <vt:lpstr>PowerPoint Presentation</vt:lpstr>
      <vt:lpstr>Stimulant: Cocaine Three Phases of Cocaine Usage</vt:lpstr>
      <vt:lpstr>PowerPoint Presentation</vt:lpstr>
      <vt:lpstr>Stimulant: Crack Cocaine</vt:lpstr>
      <vt:lpstr>Paraphernalia</vt:lpstr>
      <vt:lpstr>Harm Reduction</vt:lpstr>
      <vt:lpstr>Stimulant: Cocaine/Crack</vt:lpstr>
      <vt:lpstr>Stimulant: Cocaine/Crack</vt:lpstr>
      <vt:lpstr>depressants</vt:lpstr>
      <vt:lpstr>Category: Depressants</vt:lpstr>
      <vt:lpstr>Category: Depressants</vt:lpstr>
      <vt:lpstr>Depressants: Alcohol</vt:lpstr>
      <vt:lpstr>Depressants: Alcohol</vt:lpstr>
      <vt:lpstr>Depressants: Alcohol What equals what?</vt:lpstr>
      <vt:lpstr>Canada’s “Low Risk Drinking” Guidelines</vt:lpstr>
      <vt:lpstr>PowerPoint Presentation</vt:lpstr>
      <vt:lpstr>Depressants: Alcohol  Withdrawal</vt:lpstr>
      <vt:lpstr>Depressants: Alcohol  Withdrawal</vt:lpstr>
      <vt:lpstr>Depressants: Alcohol  Risks of Long Term Use</vt:lpstr>
      <vt:lpstr>Depressants: Opioid Analgesics</vt:lpstr>
      <vt:lpstr>PowerPoint Presentation</vt:lpstr>
      <vt:lpstr>Depressants: OxyContin</vt:lpstr>
      <vt:lpstr>Depressants: OxyContin</vt:lpstr>
      <vt:lpstr>Depressants: Fentanyl</vt:lpstr>
      <vt:lpstr>Depressants: “W-18”</vt:lpstr>
      <vt:lpstr>Depressants: Opioids Signs of Abuse</vt:lpstr>
      <vt:lpstr>Depressants: Opioids</vt:lpstr>
      <vt:lpstr>Depressants: Inhalants </vt:lpstr>
      <vt:lpstr>Depressants: Benzodiazepines</vt:lpstr>
      <vt:lpstr>Depressants: Cough Syrup (DXM)</vt:lpstr>
      <vt:lpstr>Depressants: Gravol</vt:lpstr>
      <vt:lpstr>hallucinogens</vt:lpstr>
      <vt:lpstr>Category: Hallucinogens</vt:lpstr>
      <vt:lpstr>Category: Hallucinogens</vt:lpstr>
      <vt:lpstr>Hallucinogens: MDMA</vt:lpstr>
      <vt:lpstr>Hallucinogens: MDMA</vt:lpstr>
      <vt:lpstr>Hallucinogens: MDMA</vt:lpstr>
      <vt:lpstr>Hallucinogens: MDMA</vt:lpstr>
      <vt:lpstr>Hallucinogens: Cannabis</vt:lpstr>
      <vt:lpstr>Hallucinogens: Cannabis</vt:lpstr>
      <vt:lpstr>Hallucinogens: Cannabis</vt:lpstr>
      <vt:lpstr>Hallucinogens: Cannabis</vt:lpstr>
      <vt:lpstr>Synthetic THC</vt:lpstr>
      <vt:lpstr>Other substances  to Consider</vt:lpstr>
      <vt:lpstr>Other Substances to Consider</vt:lpstr>
      <vt:lpstr>Other Substances to Consider</vt:lpstr>
      <vt:lpstr>Other Substances to Consider</vt:lpstr>
      <vt:lpstr>Emergency situations</vt:lpstr>
      <vt:lpstr>Stages of Withdrawal</vt:lpstr>
      <vt:lpstr>Coping with Withdrawal</vt:lpstr>
      <vt:lpstr>Emergency Situations of Drug Use</vt:lpstr>
      <vt:lpstr>1.  Acute Intoxication from Depressants, Narcotics</vt:lpstr>
      <vt:lpstr>2.  Acute Intoxication from Stimulants</vt:lpstr>
      <vt:lpstr>3.  Acute Intoxication from Hallucinogens</vt:lpstr>
      <vt:lpstr>4. Withdrawal from Depressants</vt:lpstr>
      <vt:lpstr>Increased risk of suicide</vt:lpstr>
      <vt:lpstr>Increased risk of suicide – Research </vt:lpstr>
      <vt:lpstr>Increased risk of suicide – Research Con’t</vt:lpstr>
      <vt:lpstr>Therapeutic approaches</vt:lpstr>
      <vt:lpstr>Brief Intervention</vt:lpstr>
      <vt:lpstr>Components of Brief Interventions</vt:lpstr>
    </vt:vector>
  </TitlesOfParts>
  <Company>St. Joseph's Healthcare Hamilton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DBT</dc:title>
  <dc:creator>Windows User</dc:creator>
  <cp:lastModifiedBy>Hemlow, Megan</cp:lastModifiedBy>
  <cp:revision>706</cp:revision>
  <dcterms:created xsi:type="dcterms:W3CDTF">2016-04-10T16:33:32Z</dcterms:created>
  <dcterms:modified xsi:type="dcterms:W3CDTF">2018-10-11T15:01:07Z</dcterms:modified>
</cp:coreProperties>
</file>